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76" r:id="rId5"/>
    <p:sldId id="277" r:id="rId6"/>
    <p:sldId id="273" r:id="rId7"/>
    <p:sldId id="278" r:id="rId8"/>
    <p:sldId id="279" r:id="rId9"/>
    <p:sldId id="280" r:id="rId10"/>
    <p:sldId id="281" r:id="rId11"/>
    <p:sldId id="282" r:id="rId12"/>
    <p:sldId id="283" r:id="rId13"/>
    <p:sldId id="259" r:id="rId14"/>
    <p:sldId id="272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iGQBYbGAnruP9q3wWGqFV8gqPE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4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36729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12573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60862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38905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0922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54851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74786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21866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167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6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934" y="6216282"/>
            <a:ext cx="2007701" cy="457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16"/>
          <p:cNvCxnSpPr/>
          <p:nvPr/>
        </p:nvCxnSpPr>
        <p:spPr>
          <a:xfrm>
            <a:off x="457200" y="6126163"/>
            <a:ext cx="108966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16"/>
          <p:cNvSpPr/>
          <p:nvPr/>
        </p:nvSpPr>
        <p:spPr>
          <a:xfrm>
            <a:off x="11097136" y="6314076"/>
            <a:ext cx="35137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 b="1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78DB54-4306-514E-BEA1-E756D4D17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20" y="-334142"/>
            <a:ext cx="11770760" cy="7199848"/>
          </a:xfrm>
          <a:prstGeom prst="rect">
            <a:avLst/>
          </a:prstGeom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6260" y="1118254"/>
            <a:ext cx="1797978" cy="82116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5499242" y="4919571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Course creator: Ruth Baker-Leask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3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8. Never miss an opportunity</a:t>
            </a:r>
            <a:endParaRPr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49B893-5CA5-704E-BBC2-3E0F33CD6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1423" y="1459785"/>
            <a:ext cx="4309153" cy="430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6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3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9. Set ground rules</a:t>
            </a:r>
            <a:endParaRPr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E44B89-B9CC-0747-B54E-4D1B20E0D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345" y="1602770"/>
            <a:ext cx="6447309" cy="393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16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3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10. Have fun!</a:t>
            </a:r>
            <a:endParaRPr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9E5805-3EB4-3741-82E5-2EC724146B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822" y="1426455"/>
            <a:ext cx="6674355" cy="44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57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title"/>
          </p:nvPr>
        </p:nvSpPr>
        <p:spPr>
          <a:xfrm>
            <a:off x="838200" y="2878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10 ways to understand narrative through role play and drama</a:t>
            </a:r>
            <a:endParaRPr b="1" dirty="0"/>
          </a:p>
        </p:txBody>
      </p:sp>
      <p:sp>
        <p:nvSpPr>
          <p:cNvPr id="15" name="Google Shape;179;p13">
            <a:extLst>
              <a:ext uri="{FF2B5EF4-FFF2-40B4-BE49-F238E27FC236}">
                <a16:creationId xmlns:a16="http://schemas.microsoft.com/office/drawing/2014/main" id="{1073F32F-2191-6142-AF2A-E14927FD02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02587" y="1722843"/>
            <a:ext cx="10515600" cy="439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alibri"/>
              <a:buAutoNum type="arabicPeriod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 brave and get involved</a:t>
            </a:r>
            <a:endParaRPr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lvl="0" indent="-514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alibri"/>
              <a:buAutoNum type="arabicPeriod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Make space</a:t>
            </a:r>
            <a:endParaRPr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lvl="0" indent="-514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alibri"/>
              <a:buAutoNum type="arabicPeriod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Find the time</a:t>
            </a:r>
            <a:endParaRPr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lvl="0" indent="-514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alibri"/>
              <a:buAutoNum type="arabicPeriod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Choose the text carefully </a:t>
            </a:r>
            <a:endParaRPr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lvl="0" indent="-514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alibri"/>
              <a:buAutoNum type="arabicPeriod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Choose the right moment (in the lesson and the text) </a:t>
            </a:r>
            <a:endParaRPr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lvl="0" indent="-514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alibri"/>
              <a:buAutoNum type="arabicPeriod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Provide models of language </a:t>
            </a:r>
            <a:endParaRPr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lvl="0" indent="-514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alibri"/>
              <a:buAutoNum type="arabicPeriod"/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Practise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the strategies until they become familiar to the class</a:t>
            </a:r>
            <a:endParaRPr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lvl="0" indent="-514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alibri"/>
              <a:buAutoNum type="arabicPeriod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Never miss an opportunity</a:t>
            </a:r>
            <a:endParaRPr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lvl="0" indent="-514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alibri"/>
              <a:buAutoNum type="arabicPeriod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Set ground rules and…</a:t>
            </a:r>
            <a:endParaRPr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lvl="0" indent="-514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alibri"/>
              <a:buAutoNum type="arabicPeriod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Have fun!</a:t>
            </a:r>
            <a:endParaRPr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28600" lvl="0" indent="-6413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57958A0-16F3-1049-BDFB-F8F8044E8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20" y="-334142"/>
            <a:ext cx="11770760" cy="7199848"/>
          </a:xfrm>
          <a:prstGeom prst="rect">
            <a:avLst/>
          </a:prstGeom>
        </p:spPr>
      </p:pic>
      <p:sp>
        <p:nvSpPr>
          <p:cNvPr id="11" name="Google Shape;92;p1">
            <a:extLst>
              <a:ext uri="{FF2B5EF4-FFF2-40B4-BE49-F238E27FC236}">
                <a16:creationId xmlns:a16="http://schemas.microsoft.com/office/drawing/2014/main" id="{186A75B7-D9FD-6C45-8B4C-4B4CC1A58E1A}"/>
              </a:ext>
            </a:extLst>
          </p:cNvPr>
          <p:cNvSpPr txBox="1"/>
          <p:nvPr/>
        </p:nvSpPr>
        <p:spPr>
          <a:xfrm>
            <a:off x="5499242" y="4919571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Course creator: Ruth Baker-Leask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5"/>
          <p:cNvSpPr/>
          <p:nvPr/>
        </p:nvSpPr>
        <p:spPr>
          <a:xfrm>
            <a:off x="5375953" y="2129326"/>
            <a:ext cx="5956443" cy="11892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5"/>
          <p:cNvSpPr txBox="1"/>
          <p:nvPr/>
        </p:nvSpPr>
        <p:spPr>
          <a:xfrm>
            <a:off x="5499242" y="1972961"/>
            <a:ext cx="4142698" cy="101562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 Rounded"/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sz="6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91;p1">
            <a:extLst>
              <a:ext uri="{FF2B5EF4-FFF2-40B4-BE49-F238E27FC236}">
                <a16:creationId xmlns:a16="http://schemas.microsoft.com/office/drawing/2014/main" id="{5F46352D-5FCA-5848-BDE7-0C0A7DD08EFF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3183" y="1245764"/>
            <a:ext cx="1797978" cy="821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560797" y="431588"/>
            <a:ext cx="10515600" cy="123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dirty="0"/>
              <a:t>Benefits of drama in understanding narrative</a:t>
            </a:r>
            <a:endParaRPr sz="4000" b="1" dirty="0"/>
          </a:p>
        </p:txBody>
      </p:sp>
      <p:sp>
        <p:nvSpPr>
          <p:cNvPr id="8" name="Google Shape;95;p2">
            <a:extLst>
              <a:ext uri="{FF2B5EF4-FFF2-40B4-BE49-F238E27FC236}">
                <a16:creationId xmlns:a16="http://schemas.microsoft.com/office/drawing/2014/main" id="{334BAF94-73CB-A349-8CCE-D9536D2717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57904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2380"/>
              <a:buNone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Drama can support children to:</a:t>
            </a:r>
            <a:endParaRPr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engage with texts that they might otherwise find ‘difficult’</a:t>
            </a:r>
            <a:endParaRPr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reflect on the text as a whole, giving a well-informed, personal response</a:t>
            </a:r>
            <a:endParaRPr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understand plot and action</a:t>
            </a:r>
            <a:endParaRPr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understand the setting (time and place) and how this influences action</a:t>
            </a:r>
            <a:endParaRPr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predict and discuss future actions and their consequences</a:t>
            </a:r>
            <a:endParaRPr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recognise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themes and subtext</a:t>
            </a:r>
            <a:endParaRPr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understand and discuss mood atmosphere</a:t>
            </a:r>
            <a:endParaRPr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understand characters’ traits and infer their feelings, motives and intentions</a:t>
            </a:r>
            <a:endParaRPr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explore the language used by characters to express thoughts and feelings</a:t>
            </a:r>
            <a:endParaRPr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feel more confident when answering inference questions </a:t>
            </a:r>
            <a:endParaRPr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51130" indent="0">
              <a:lnSpc>
                <a:spcPct val="100000"/>
              </a:lnSpc>
              <a:buSzPts val="2380"/>
              <a:buNone/>
            </a:pPr>
            <a:endParaRPr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Google Shape;164;p35">
            <a:extLst>
              <a:ext uri="{FF2B5EF4-FFF2-40B4-BE49-F238E27FC236}">
                <a16:creationId xmlns:a16="http://schemas.microsoft.com/office/drawing/2014/main" id="{DC5CBD16-B989-7047-B923-448A63DF32B7}"/>
              </a:ext>
            </a:extLst>
          </p:cNvPr>
          <p:cNvSpPr/>
          <p:nvPr/>
        </p:nvSpPr>
        <p:spPr>
          <a:xfrm>
            <a:off x="699906" y="2064537"/>
            <a:ext cx="138294" cy="189080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65;p35">
            <a:extLst>
              <a:ext uri="{FF2B5EF4-FFF2-40B4-BE49-F238E27FC236}">
                <a16:creationId xmlns:a16="http://schemas.microsoft.com/office/drawing/2014/main" id="{F22C29F4-1E04-C24B-B1F4-51B8F79A9489}"/>
              </a:ext>
            </a:extLst>
          </p:cNvPr>
          <p:cNvSpPr/>
          <p:nvPr/>
        </p:nvSpPr>
        <p:spPr>
          <a:xfrm>
            <a:off x="689687" y="2443401"/>
            <a:ext cx="138294" cy="189080"/>
          </a:xfrm>
          <a:prstGeom prst="chevron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66;p35">
            <a:extLst>
              <a:ext uri="{FF2B5EF4-FFF2-40B4-BE49-F238E27FC236}">
                <a16:creationId xmlns:a16="http://schemas.microsoft.com/office/drawing/2014/main" id="{BADEE333-4DBE-4C42-B36D-79587A8A440D}"/>
              </a:ext>
            </a:extLst>
          </p:cNvPr>
          <p:cNvSpPr/>
          <p:nvPr/>
        </p:nvSpPr>
        <p:spPr>
          <a:xfrm>
            <a:off x="679586" y="2816689"/>
            <a:ext cx="138294" cy="189080"/>
          </a:xfrm>
          <a:prstGeom prst="chevron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67;p35">
            <a:extLst>
              <a:ext uri="{FF2B5EF4-FFF2-40B4-BE49-F238E27FC236}">
                <a16:creationId xmlns:a16="http://schemas.microsoft.com/office/drawing/2014/main" id="{F8CBB737-A677-5942-B72C-E6267165526A}"/>
              </a:ext>
            </a:extLst>
          </p:cNvPr>
          <p:cNvSpPr/>
          <p:nvPr/>
        </p:nvSpPr>
        <p:spPr>
          <a:xfrm>
            <a:off x="693407" y="3205745"/>
            <a:ext cx="138294" cy="189080"/>
          </a:xfrm>
          <a:prstGeom prst="chevron">
            <a:avLst>
              <a:gd name="adj" fmla="val 50000"/>
            </a:avLst>
          </a:prstGeom>
          <a:solidFill>
            <a:srgbClr val="EF6B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64;p35">
            <a:extLst>
              <a:ext uri="{FF2B5EF4-FFF2-40B4-BE49-F238E27FC236}">
                <a16:creationId xmlns:a16="http://schemas.microsoft.com/office/drawing/2014/main" id="{EA2A4C86-0397-A140-B3AF-2A5CB32188BD}"/>
              </a:ext>
            </a:extLst>
          </p:cNvPr>
          <p:cNvSpPr/>
          <p:nvPr/>
        </p:nvSpPr>
        <p:spPr>
          <a:xfrm>
            <a:off x="696853" y="3635759"/>
            <a:ext cx="138294" cy="189080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65;p35">
            <a:extLst>
              <a:ext uri="{FF2B5EF4-FFF2-40B4-BE49-F238E27FC236}">
                <a16:creationId xmlns:a16="http://schemas.microsoft.com/office/drawing/2014/main" id="{5D358AD2-B780-3549-860D-82B0E02C3245}"/>
              </a:ext>
            </a:extLst>
          </p:cNvPr>
          <p:cNvSpPr/>
          <p:nvPr/>
        </p:nvSpPr>
        <p:spPr>
          <a:xfrm>
            <a:off x="686634" y="4014623"/>
            <a:ext cx="138294" cy="189080"/>
          </a:xfrm>
          <a:prstGeom prst="chevron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66;p35">
            <a:extLst>
              <a:ext uri="{FF2B5EF4-FFF2-40B4-BE49-F238E27FC236}">
                <a16:creationId xmlns:a16="http://schemas.microsoft.com/office/drawing/2014/main" id="{CF7F35B4-23CA-8F41-9CB4-EA36D042D543}"/>
              </a:ext>
            </a:extLst>
          </p:cNvPr>
          <p:cNvSpPr/>
          <p:nvPr/>
        </p:nvSpPr>
        <p:spPr>
          <a:xfrm>
            <a:off x="676533" y="4336541"/>
            <a:ext cx="138294" cy="189080"/>
          </a:xfrm>
          <a:prstGeom prst="chevron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7;p35">
            <a:extLst>
              <a:ext uri="{FF2B5EF4-FFF2-40B4-BE49-F238E27FC236}">
                <a16:creationId xmlns:a16="http://schemas.microsoft.com/office/drawing/2014/main" id="{FBC5F5D6-6B2A-2545-8775-F97C79F696B6}"/>
              </a:ext>
            </a:extLst>
          </p:cNvPr>
          <p:cNvSpPr/>
          <p:nvPr/>
        </p:nvSpPr>
        <p:spPr>
          <a:xfrm>
            <a:off x="690354" y="4756419"/>
            <a:ext cx="138294" cy="189080"/>
          </a:xfrm>
          <a:prstGeom prst="chevron">
            <a:avLst>
              <a:gd name="adj" fmla="val 50000"/>
            </a:avLst>
          </a:prstGeom>
          <a:solidFill>
            <a:srgbClr val="EF6B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64;p35">
            <a:extLst>
              <a:ext uri="{FF2B5EF4-FFF2-40B4-BE49-F238E27FC236}">
                <a16:creationId xmlns:a16="http://schemas.microsoft.com/office/drawing/2014/main" id="{12596E41-64D3-DA4E-89F5-2B142C44DA93}"/>
              </a:ext>
            </a:extLst>
          </p:cNvPr>
          <p:cNvSpPr/>
          <p:nvPr/>
        </p:nvSpPr>
        <p:spPr>
          <a:xfrm>
            <a:off x="693407" y="5138053"/>
            <a:ext cx="138294" cy="189080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65;p35">
            <a:extLst>
              <a:ext uri="{FF2B5EF4-FFF2-40B4-BE49-F238E27FC236}">
                <a16:creationId xmlns:a16="http://schemas.microsoft.com/office/drawing/2014/main" id="{968FBBD7-7378-5D44-8E57-20B2A600C4BA}"/>
              </a:ext>
            </a:extLst>
          </p:cNvPr>
          <p:cNvSpPr/>
          <p:nvPr/>
        </p:nvSpPr>
        <p:spPr>
          <a:xfrm>
            <a:off x="683188" y="5516917"/>
            <a:ext cx="138294" cy="189080"/>
          </a:xfrm>
          <a:prstGeom prst="chevron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3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1. Be brave and get involved!</a:t>
            </a:r>
            <a:endParaRPr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3CD3E3-94DB-8041-85CE-3BDCD3B6A5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773" y="1602770"/>
            <a:ext cx="6078454" cy="40577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3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2. Make space</a:t>
            </a:r>
            <a:endParaRPr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F3A381-E015-D14A-860C-B2A4057158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868" y="1602770"/>
            <a:ext cx="6732264" cy="403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96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3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3. Find the time</a:t>
            </a:r>
            <a:endParaRPr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129EF1-6ACA-6F45-8A58-A7DE9F60C2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2414" y="1602770"/>
            <a:ext cx="5907172" cy="417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45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3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4. Choose the text carefully</a:t>
            </a:r>
            <a:endParaRPr b="1" dirty="0"/>
          </a:p>
        </p:txBody>
      </p:sp>
      <p:pic>
        <p:nvPicPr>
          <p:cNvPr id="7" name="Google Shape;123;p6">
            <a:extLst>
              <a:ext uri="{FF2B5EF4-FFF2-40B4-BE49-F238E27FC236}">
                <a16:creationId xmlns:a16="http://schemas.microsoft.com/office/drawing/2014/main" id="{A7B5CF35-70E7-E24E-8EE5-B7AF1F50C69E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9598" y="1437199"/>
            <a:ext cx="1371517" cy="2112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4;p6">
            <a:extLst>
              <a:ext uri="{FF2B5EF4-FFF2-40B4-BE49-F238E27FC236}">
                <a16:creationId xmlns:a16="http://schemas.microsoft.com/office/drawing/2014/main" id="{DCECB246-2907-7B4A-B869-0606F5EE0361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8048" y="1416694"/>
            <a:ext cx="1426507" cy="2006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5;p6">
            <a:extLst>
              <a:ext uri="{FF2B5EF4-FFF2-40B4-BE49-F238E27FC236}">
                <a16:creationId xmlns:a16="http://schemas.microsoft.com/office/drawing/2014/main" id="{7C9A695C-9A45-6B4D-9EA8-5CD3CD678839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0471" y="1416694"/>
            <a:ext cx="1404733" cy="2006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6;p6">
            <a:extLst>
              <a:ext uri="{FF2B5EF4-FFF2-40B4-BE49-F238E27FC236}">
                <a16:creationId xmlns:a16="http://schemas.microsoft.com/office/drawing/2014/main" id="{D5F3FB84-9BD3-D147-8651-EFC8B7B7B10F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2275" y="1417590"/>
            <a:ext cx="1327664" cy="2011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27;p6">
            <a:extLst>
              <a:ext uri="{FF2B5EF4-FFF2-40B4-BE49-F238E27FC236}">
                <a16:creationId xmlns:a16="http://schemas.microsoft.com/office/drawing/2014/main" id="{E0E3861B-B801-F845-9D08-CF9E16F93C76}"/>
              </a:ext>
            </a:extLst>
          </p:cNvPr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4938" y="3987570"/>
            <a:ext cx="1640610" cy="1703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8;p6">
            <a:extLst>
              <a:ext uri="{FF2B5EF4-FFF2-40B4-BE49-F238E27FC236}">
                <a16:creationId xmlns:a16="http://schemas.microsoft.com/office/drawing/2014/main" id="{FF5C41CE-865C-204A-B279-B3E079FB5CA5}"/>
              </a:ext>
            </a:extLst>
          </p:cNvPr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9598" y="3985494"/>
            <a:ext cx="1896746" cy="1692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9;p6">
            <a:extLst>
              <a:ext uri="{FF2B5EF4-FFF2-40B4-BE49-F238E27FC236}">
                <a16:creationId xmlns:a16="http://schemas.microsoft.com/office/drawing/2014/main" id="{D3FF1057-D0B9-7943-9947-7806092091BA}"/>
              </a:ext>
            </a:extLst>
          </p:cNvPr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1700" y="3985494"/>
            <a:ext cx="1102382" cy="1692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30;p6">
            <a:extLst>
              <a:ext uri="{FF2B5EF4-FFF2-40B4-BE49-F238E27FC236}">
                <a16:creationId xmlns:a16="http://schemas.microsoft.com/office/drawing/2014/main" id="{30F27AC2-AD28-054F-9645-1E0FD8BD5EF9}"/>
              </a:ext>
            </a:extLst>
          </p:cNvPr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3686" y="3985494"/>
            <a:ext cx="1110144" cy="1692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6516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3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5. Choose the right moment</a:t>
            </a:r>
            <a:br>
              <a:rPr lang="en-US" b="1" dirty="0"/>
            </a:br>
            <a:r>
              <a:rPr lang="en-US" b="1" dirty="0"/>
              <a:t>(in the lesson and the text)</a:t>
            </a:r>
            <a:endParaRPr b="1" dirty="0"/>
          </a:p>
        </p:txBody>
      </p:sp>
      <p:pic>
        <p:nvPicPr>
          <p:cNvPr id="17" name="Google Shape;137;p7">
            <a:extLst>
              <a:ext uri="{FF2B5EF4-FFF2-40B4-BE49-F238E27FC236}">
                <a16:creationId xmlns:a16="http://schemas.microsoft.com/office/drawing/2014/main" id="{D7B2A27E-2DA8-7441-AB84-F29F4D559EC8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29007" y="689533"/>
            <a:ext cx="3922163" cy="617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6745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3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6. Provide models of language</a:t>
            </a:r>
            <a:endParaRPr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3597AC-E1D2-0B46-B7EF-619C2A8DCA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0293" y="1674687"/>
            <a:ext cx="5971413" cy="395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69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3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7. </a:t>
            </a:r>
            <a:r>
              <a:rPr lang="en-US" b="1" dirty="0" err="1"/>
              <a:t>Practise</a:t>
            </a:r>
            <a:r>
              <a:rPr lang="en-US" b="1" dirty="0"/>
              <a:t> the strategies until they become familiar to the class</a:t>
            </a:r>
            <a:endParaRPr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1BF2A6-5932-AA49-AB84-4D16064415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4980" y="1849350"/>
            <a:ext cx="6822040" cy="383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35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248</Words>
  <Application>Microsoft Macintosh PowerPoint</Application>
  <PresentationFormat>Widescreen</PresentationFormat>
  <Paragraphs>36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Rounded</vt:lpstr>
      <vt:lpstr>Calibri</vt:lpstr>
      <vt:lpstr>Office Theme</vt:lpstr>
      <vt:lpstr>PowerPoint Presentation</vt:lpstr>
      <vt:lpstr>Benefits of drama in understanding narrative</vt:lpstr>
      <vt:lpstr>1. Be brave and get involved!</vt:lpstr>
      <vt:lpstr>2. Make space</vt:lpstr>
      <vt:lpstr>3. Find the time</vt:lpstr>
      <vt:lpstr>4. Choose the text carefully</vt:lpstr>
      <vt:lpstr>5. Choose the right moment (in the lesson and the text)</vt:lpstr>
      <vt:lpstr>6. Provide models of language</vt:lpstr>
      <vt:lpstr>7. Practise the strategies until they become familiar to the class</vt:lpstr>
      <vt:lpstr>8. Never miss an opportunity</vt:lpstr>
      <vt:lpstr>9. Set ground rules</vt:lpstr>
      <vt:lpstr>10. Have fun!</vt:lpstr>
      <vt:lpstr>10 ways to understand narrative through role play and drama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Charlotte Anderson-Barrow</cp:lastModifiedBy>
  <cp:revision>7</cp:revision>
  <dcterms:modified xsi:type="dcterms:W3CDTF">2020-08-17T08:18:13Z</dcterms:modified>
</cp:coreProperties>
</file>