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J71CDbi3CfLRbykNBM8QEQJ4l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" name="Google Shape;2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" name="Google Shape;3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" name="Google Shape;4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5" name="Google Shape;5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7" name="Google Shape;6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3" name="Google Shape;7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9" name="Google Shape;7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0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3" name="Google Shape;13;p4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1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41"/>
          <p:cNvSpPr txBox="1"/>
          <p:nvPr>
            <p:ph idx="1" type="body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alibri"/>
              <a:buNone/>
              <a:defRPr b="0" sz="20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41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6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46"/>
          <p:cNvSpPr/>
          <p:nvPr>
            <p:ph idx="2" type="pic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46"/>
          <p:cNvSpPr txBox="1"/>
          <p:nvPr>
            <p:ph idx="1" type="body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/>
            </a:lvl5pPr>
            <a:lvl6pPr indent="-228600" lvl="5" marL="2743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2" name="Google Shape;22;p46"/>
          <p:cNvSpPr txBox="1"/>
          <p:nvPr>
            <p:ph idx="12" type="sldNum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80934" y="6216282"/>
            <a:ext cx="2007701" cy="457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9;p39"/>
          <p:cNvCxnSpPr/>
          <p:nvPr/>
        </p:nvCxnSpPr>
        <p:spPr>
          <a:xfrm>
            <a:off x="457200" y="6126163"/>
            <a:ext cx="8229600" cy="0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" name="Google Shape;10;p39"/>
          <p:cNvSpPr/>
          <p:nvPr/>
        </p:nvSpPr>
        <p:spPr>
          <a:xfrm>
            <a:off x="8411688" y="6321752"/>
            <a:ext cx="351378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b="1" i="0" lang="en-GB" sz="11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1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4664"/>
            <a:ext cx="9144000" cy="5838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01438" y="1380713"/>
            <a:ext cx="1797978" cy="82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/>
          <p:nvPr/>
        </p:nvSpPr>
        <p:spPr>
          <a:xfrm>
            <a:off x="3904179" y="4841051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Booktalk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73135" y="3246824"/>
            <a:ext cx="1713665" cy="2738449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1"/>
          <p:cNvSpPr/>
          <p:nvPr/>
        </p:nvSpPr>
        <p:spPr>
          <a:xfrm>
            <a:off x="561825" y="1589075"/>
            <a:ext cx="6228000" cy="39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Aiden Chambers’ </a:t>
            </a:r>
            <a:r>
              <a:rPr b="0" i="1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Tell Me Beginnings</a:t>
            </a: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Was there anything you liked about this text?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Was there anything you disliked about 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this text?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Was there anything that puzzled you?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Were there any patterns or connections that you noticed?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questions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2"/>
          <p:cNvSpPr txBox="1"/>
          <p:nvPr>
            <p:ph idx="1" type="body"/>
          </p:nvPr>
        </p:nvSpPr>
        <p:spPr>
          <a:xfrm>
            <a:off x="1104472" y="1417639"/>
            <a:ext cx="7582328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1" marL="117475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 there space on the curriculum for analysis, discussion and booktalk?</a:t>
            </a:r>
            <a:endParaRPr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 the approach consistent across the school? Do we want it to be?</a:t>
            </a:r>
            <a:endParaRPr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117475" rtl="0" algn="l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How do we balance the need to analyse and explain with the need to explore and ponder?</a:t>
            </a:r>
            <a:endParaRPr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2"/>
          <p:cNvSpPr/>
          <p:nvPr/>
        </p:nvSpPr>
        <p:spPr>
          <a:xfrm>
            <a:off x="711483" y="1579572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2"/>
          <p:cNvSpPr/>
          <p:nvPr/>
        </p:nvSpPr>
        <p:spPr>
          <a:xfrm>
            <a:off x="693504" y="2714594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2"/>
          <p:cNvSpPr/>
          <p:nvPr/>
        </p:nvSpPr>
        <p:spPr>
          <a:xfrm>
            <a:off x="711483" y="3819044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4664"/>
            <a:ext cx="9144000" cy="583818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8"/>
          <p:cNvSpPr/>
          <p:nvPr/>
        </p:nvSpPr>
        <p:spPr>
          <a:xfrm>
            <a:off x="3909317" y="4850774"/>
            <a:ext cx="4572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James Clements</a:t>
            </a:r>
            <a:b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1400" u="none" cap="none" strike="noStrike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@MrJClements</a:t>
            </a:r>
            <a:endParaRPr b="0" i="0" sz="1400" u="none" cap="none" strike="noStrik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8"/>
          <p:cNvSpPr/>
          <p:nvPr/>
        </p:nvSpPr>
        <p:spPr>
          <a:xfrm>
            <a:off x="3883632" y="2239766"/>
            <a:ext cx="5024062" cy="118923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8"/>
          <p:cNvSpPr txBox="1"/>
          <p:nvPr/>
        </p:nvSpPr>
        <p:spPr>
          <a:xfrm>
            <a:off x="3909317" y="2180713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b="1" i="0" lang="en-GB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3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83632" y="1325803"/>
            <a:ext cx="1797978" cy="821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17154" y="3592684"/>
            <a:ext cx="3923758" cy="252621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2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Analysis, discussion and booktalk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 txBox="1"/>
          <p:nvPr>
            <p:ph idx="1" type="body"/>
          </p:nvPr>
        </p:nvSpPr>
        <p:spPr>
          <a:xfrm>
            <a:off x="1140431" y="1509126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Analysis and </a:t>
            </a:r>
            <a:r>
              <a:rPr i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reading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A thread to unravel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Reading for the gist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Word level, sentence level, text level…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‘Soft analysis’- </a:t>
            </a:r>
            <a:r>
              <a:rPr i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booktalk</a:t>
            </a:r>
            <a:endParaRPr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680662" y="1652962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"/>
          <p:cNvSpPr/>
          <p:nvPr/>
        </p:nvSpPr>
        <p:spPr>
          <a:xfrm>
            <a:off x="685798" y="2252388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"/>
          <p:cNvSpPr/>
          <p:nvPr/>
        </p:nvSpPr>
        <p:spPr>
          <a:xfrm>
            <a:off x="680662" y="2799465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"/>
          <p:cNvSpPr/>
          <p:nvPr/>
        </p:nvSpPr>
        <p:spPr>
          <a:xfrm>
            <a:off x="697359" y="3430503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"/>
          <p:cNvSpPr/>
          <p:nvPr/>
        </p:nvSpPr>
        <p:spPr>
          <a:xfrm>
            <a:off x="689011" y="4029929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Comprehension relies on…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932377" y="1386817"/>
            <a:ext cx="7911102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95250" lvl="0" marL="9525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None/>
            </a:pPr>
            <a:r>
              <a:t/>
            </a:r>
            <a:endParaRPr>
              <a:solidFill>
                <a:srgbClr val="595959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Background knowledge (facts, concepts, experience)</a:t>
            </a:r>
            <a:endParaRPr sz="2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Vocabulary </a:t>
            </a:r>
            <a:endParaRPr sz="2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Language structures (syntax, grammar, semantics)</a:t>
            </a:r>
            <a:endParaRPr sz="2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Verbal reasoning (inference, metaphors)</a:t>
            </a:r>
            <a:endParaRPr sz="2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Literacy knowledge (genres, text types, print concepts)</a:t>
            </a:r>
            <a:endParaRPr sz="2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693505" y="1627514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693505" y="2332070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693505" y="3008434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693505" y="3700545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4"/>
          <p:cNvSpPr/>
          <p:nvPr/>
        </p:nvSpPr>
        <p:spPr>
          <a:xfrm>
            <a:off x="693505" y="4331010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17154" y="3592684"/>
            <a:ext cx="3923758" cy="252621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5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Analysis, discussion and booktalk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5"/>
          <p:cNvSpPr txBox="1"/>
          <p:nvPr>
            <p:ph idx="1" type="body"/>
          </p:nvPr>
        </p:nvSpPr>
        <p:spPr>
          <a:xfrm>
            <a:off x="1140431" y="1509126"/>
            <a:ext cx="7700481" cy="4761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Analysis and </a:t>
            </a:r>
            <a:r>
              <a:rPr i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close reading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A thread to unravel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Reading for the gist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Word level, sentence level, text level…</a:t>
            </a:r>
            <a:endParaRPr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250"/>
              <a:buNone/>
            </a:pPr>
            <a:r>
              <a:rPr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‘Soft analysis’- </a:t>
            </a:r>
            <a:r>
              <a:rPr i="1" lang="en-GB" sz="24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booktalk</a:t>
            </a:r>
            <a:endParaRPr i="1" sz="24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5"/>
          <p:cNvSpPr/>
          <p:nvPr/>
        </p:nvSpPr>
        <p:spPr>
          <a:xfrm>
            <a:off x="680662" y="1652962"/>
            <a:ext cx="210620" cy="324363"/>
          </a:xfrm>
          <a:prstGeom prst="chevron">
            <a:avLst>
              <a:gd fmla="val 5000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"/>
          <p:cNvSpPr/>
          <p:nvPr/>
        </p:nvSpPr>
        <p:spPr>
          <a:xfrm>
            <a:off x="685798" y="2252388"/>
            <a:ext cx="210620" cy="324363"/>
          </a:xfrm>
          <a:prstGeom prst="chevron">
            <a:avLst>
              <a:gd fmla="val 50000" name="adj"/>
            </a:avLst>
          </a:prstGeom>
          <a:solidFill>
            <a:srgbClr val="E615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5"/>
          <p:cNvSpPr/>
          <p:nvPr/>
        </p:nvSpPr>
        <p:spPr>
          <a:xfrm>
            <a:off x="680662" y="2799465"/>
            <a:ext cx="210620" cy="324363"/>
          </a:xfrm>
          <a:prstGeom prst="chevron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5"/>
          <p:cNvSpPr/>
          <p:nvPr/>
        </p:nvSpPr>
        <p:spPr>
          <a:xfrm>
            <a:off x="697359" y="3430503"/>
            <a:ext cx="210620" cy="324363"/>
          </a:xfrm>
          <a:prstGeom prst="chevron">
            <a:avLst>
              <a:gd fmla="val 50000" name="adj"/>
            </a:avLst>
          </a:prstGeom>
          <a:solidFill>
            <a:srgbClr val="0070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689011" y="4029929"/>
            <a:ext cx="210620" cy="324363"/>
          </a:xfrm>
          <a:prstGeom prst="chevron">
            <a:avLst>
              <a:gd fmla="val 50000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5562948" y="0"/>
            <a:ext cx="3581052" cy="5167901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6"/>
          <p:cNvSpPr/>
          <p:nvPr/>
        </p:nvSpPr>
        <p:spPr>
          <a:xfrm>
            <a:off x="401976" y="491692"/>
            <a:ext cx="8340047" cy="53860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Pied Piper of Hamelin</a:t>
            </a: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Hamelin Town's in Brunswick,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By famous Hanover city;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The river Weser, deep and wide,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Washes its wall on the southern side;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 pleasanter spot you never spied;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But, when begins my ditty,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Almost five hundred years ago,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To see the townsfolk suffer so </a:t>
            </a:r>
            <a:b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8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From vermin, was a pity.</a:t>
            </a:r>
            <a:endParaRPr b="0" i="0" sz="1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1" lang="en-GB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Robert Browning</a:t>
            </a:r>
            <a:endParaRPr b="1" i="1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89832" y="0"/>
            <a:ext cx="4752191" cy="2512031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7"/>
          <p:cNvSpPr/>
          <p:nvPr/>
        </p:nvSpPr>
        <p:spPr>
          <a:xfrm>
            <a:off x="401976" y="491692"/>
            <a:ext cx="8340047" cy="53860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Pied Piper of Hamelin</a:t>
            </a: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II</a:t>
            </a: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Rats!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They fought the dogs and killed the cats,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And bit the babies in the cradles,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And ate the cheeses out of the vats,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And licked the soup from the cooks' own ladles,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Split open the kegs of salted sprats,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Made nests inside men's Sunday hats,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And even spoiled the women's chats,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By drowning their speaking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With shrieking and squeaking 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 fifty different sharps and flats.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1" lang="en-GB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Robert Browning</a:t>
            </a:r>
            <a:endParaRPr b="1" i="1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Booktalk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2" name="Google Shape;8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71826" y="1284075"/>
            <a:ext cx="2800348" cy="4474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 Rounded"/>
              <a:buNone/>
            </a:pPr>
            <a:r>
              <a:rPr b="1"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Booktalk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73135" y="3246824"/>
            <a:ext cx="1713665" cy="273844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9"/>
          <p:cNvSpPr/>
          <p:nvPr/>
        </p:nvSpPr>
        <p:spPr>
          <a:xfrm>
            <a:off x="561825" y="1589075"/>
            <a:ext cx="6173700" cy="39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Aiden Chambers’ </a:t>
            </a:r>
            <a:r>
              <a:rPr b="0" i="1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Tell Me Beginnings</a:t>
            </a: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1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Was there anything you liked about this text?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Was there anything you disliked about </a:t>
            </a:r>
            <a:b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this text?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Was there anything that puzzled you?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Were there any patterns or connections that you noticed? </a:t>
            </a:r>
            <a:endParaRPr b="0" i="0" sz="24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0"/>
          <p:cNvSpPr/>
          <p:nvPr/>
        </p:nvSpPr>
        <p:spPr>
          <a:xfrm>
            <a:off x="401976" y="491692"/>
            <a:ext cx="8340047" cy="54476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Man is an Island</a:t>
            </a: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No man is an island,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Entire of itself,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Every man is a piece of the continent,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 part of the main.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If a clod be washed away by the sea,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Europe is the less.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As well as if a promontory were.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As well as if a manor of thy friend's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Or of thine own were: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Any man's death diminishes me,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Because I am involved in mankind,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And therefore never send to know for whom the bell tolls; </a:t>
            </a:r>
            <a:b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It tolls for thee. </a:t>
            </a:r>
            <a:r>
              <a:rPr b="0" i="0" lang="en-GB" sz="2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20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1" lang="en-GB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John Donne</a:t>
            </a:r>
            <a:endParaRPr b="1" i="1" sz="12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2020-02-02T15:15:17Z</dcterms:created>
  <dc:creator>Lindsay Pickton</dc:creator>
</cp:coreProperties>
</file>