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9" roundtripDataSignature="AMtx7mjyf1MsW0gW6nBSpgCz1vIe2U3P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customschemas.google.com/relationships/presentationmetadata" Target="metadata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" name="Google Shape;2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8" name="Google Shape;108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8" name="Google Shape;118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8" name="Google Shape;128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2" name="Google Shape;142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3" name="Google Shape;153;p3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" name="Google Shape;32;p4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9" name="Google Shape;39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9" name="Google Shape;49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3" name="Google Shape;63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4" name="Google Shape;74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2" name="Google Shape;82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1" name="Google Shape;91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0" name="Google Shape;100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tx">
  <p:cSld name="TITLE_AND_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0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3" name="Google Shape;13;p4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1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1" sz="4000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6" name="Google Shape;16;p41"/>
          <p:cNvSpPr txBox="1"/>
          <p:nvPr>
            <p:ph idx="1" type="body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Calibri"/>
              <a:buNone/>
              <a:defRPr b="0"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Calibri"/>
              <a:buNone/>
              <a:defRPr b="0"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Calibri"/>
              <a:buNone/>
              <a:defRPr b="0" sz="20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Calibri"/>
              <a:buNone/>
              <a:defRPr b="0" sz="20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Calibri"/>
              <a:buNone/>
              <a:defRPr b="0" sz="20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7" name="Google Shape;17;p41"/>
          <p:cNvSpPr txBox="1"/>
          <p:nvPr>
            <p:ph idx="12" type="sldNum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6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b="1"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46"/>
          <p:cNvSpPr/>
          <p:nvPr>
            <p:ph idx="2" type="pic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46"/>
          <p:cNvSpPr txBox="1"/>
          <p:nvPr>
            <p:ph idx="1" type="body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/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/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/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/>
            </a:lvl5pPr>
            <a:lvl6pPr indent="-22860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2" name="Google Shape;22;p46"/>
          <p:cNvSpPr txBox="1"/>
          <p:nvPr>
            <p:ph idx="12" type="sldNum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9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3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8" name="Google Shape;8;p39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380934" y="6216282"/>
            <a:ext cx="2007701" cy="4571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Google Shape;9;p39"/>
          <p:cNvCxnSpPr/>
          <p:nvPr/>
        </p:nvCxnSpPr>
        <p:spPr>
          <a:xfrm>
            <a:off x="457200" y="6126163"/>
            <a:ext cx="8229600" cy="0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" name="Google Shape;10;p39"/>
          <p:cNvSpPr/>
          <p:nvPr/>
        </p:nvSpPr>
        <p:spPr>
          <a:xfrm>
            <a:off x="8411688" y="6321752"/>
            <a:ext cx="351378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b="1" i="0" lang="en-GB" sz="11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i="0" sz="11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image" Target="../media/image19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0.jpg"/><Relationship Id="rId4" Type="http://schemas.openxmlformats.org/officeDocument/2006/relationships/image" Target="../media/image24.jpg"/><Relationship Id="rId5" Type="http://schemas.openxmlformats.org/officeDocument/2006/relationships/image" Target="../media/image28.jpg"/><Relationship Id="rId6" Type="http://schemas.openxmlformats.org/officeDocument/2006/relationships/image" Target="../media/image26.jpg"/><Relationship Id="rId7" Type="http://schemas.openxmlformats.org/officeDocument/2006/relationships/image" Target="../media/image29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1.jpg"/><Relationship Id="rId4" Type="http://schemas.openxmlformats.org/officeDocument/2006/relationships/image" Target="../media/image33.jpg"/><Relationship Id="rId5" Type="http://schemas.openxmlformats.org/officeDocument/2006/relationships/image" Target="../media/image34.jpg"/><Relationship Id="rId6" Type="http://schemas.openxmlformats.org/officeDocument/2006/relationships/image" Target="../media/image32.jpg"/><Relationship Id="rId7" Type="http://schemas.openxmlformats.org/officeDocument/2006/relationships/image" Target="../media/image27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6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7.png"/><Relationship Id="rId4" Type="http://schemas.openxmlformats.org/officeDocument/2006/relationships/image" Target="../media/image19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8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Relationship Id="rId4" Type="http://schemas.openxmlformats.org/officeDocument/2006/relationships/image" Target="../media/image3.jpg"/><Relationship Id="rId5" Type="http://schemas.openxmlformats.org/officeDocument/2006/relationships/image" Target="../media/image10.jpg"/><Relationship Id="rId6" Type="http://schemas.openxmlformats.org/officeDocument/2006/relationships/image" Target="../media/image6.jpg"/><Relationship Id="rId7" Type="http://schemas.openxmlformats.org/officeDocument/2006/relationships/image" Target="../media/image12.jpg"/><Relationship Id="rId8" Type="http://schemas.openxmlformats.org/officeDocument/2006/relationships/image" Target="../media/image1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3.jpg"/><Relationship Id="rId4" Type="http://schemas.openxmlformats.org/officeDocument/2006/relationships/image" Target="../media/image5.jpg"/><Relationship Id="rId5" Type="http://schemas.openxmlformats.org/officeDocument/2006/relationships/image" Target="../media/image8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7.jpg"/><Relationship Id="rId4" Type="http://schemas.openxmlformats.org/officeDocument/2006/relationships/image" Target="../media/image15.png"/><Relationship Id="rId5" Type="http://schemas.openxmlformats.org/officeDocument/2006/relationships/image" Target="../media/image9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1.jpg"/><Relationship Id="rId4" Type="http://schemas.openxmlformats.org/officeDocument/2006/relationships/image" Target="../media/image2.jpg"/><Relationship Id="rId5" Type="http://schemas.openxmlformats.org/officeDocument/2006/relationships/image" Target="../media/image20.jpg"/><Relationship Id="rId6" Type="http://schemas.openxmlformats.org/officeDocument/2006/relationships/image" Target="../media/image25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2.jpg"/><Relationship Id="rId4" Type="http://schemas.openxmlformats.org/officeDocument/2006/relationships/image" Target="../media/image23.jpg"/><Relationship Id="rId5" Type="http://schemas.openxmlformats.org/officeDocument/2006/relationships/image" Target="../media/image2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193" y="410799"/>
            <a:ext cx="9061807" cy="62753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801438" y="1380713"/>
            <a:ext cx="1797978" cy="821166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1"/>
          <p:cNvSpPr/>
          <p:nvPr/>
        </p:nvSpPr>
        <p:spPr>
          <a:xfrm>
            <a:off x="3945276" y="4481455"/>
            <a:ext cx="457200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Course creator: James Clements</a:t>
            </a:r>
            <a:br>
              <a:rPr b="0" i="0" lang="en-GB" sz="1400" u="none" cap="none" strike="noStrike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1400" u="none" cap="none" strike="noStrike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@MrJClements</a:t>
            </a:r>
            <a:endParaRPr b="0" i="0" sz="1400" u="none" cap="none" strike="noStrik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0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Knowledge of the word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51ZE3UIiIgL._SX393_BO1,204,203,200_.jpg" id="111" name="Google Shape;111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4186" y="2481927"/>
            <a:ext cx="1393358" cy="176021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61s1VbgQ0wL._SY486_BO1,204,203,200_.jpg" id="112" name="Google Shape;112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72649" y="2512520"/>
            <a:ext cx="1772155" cy="172962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61cMyzKYY3L._SX497_BO1,204,203,200_.jpg" id="113" name="Google Shape;113;p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902755" y="2481927"/>
            <a:ext cx="1756697" cy="176021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51O4FrO3XgL._SX390_BO1,204,203,200_.jpg" id="114" name="Google Shape;114;p1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824663" y="2481927"/>
            <a:ext cx="1382776" cy="176021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61zALUZbcnL._SX419_BO1,204,203,200_.jpg" id="115" name="Google Shape;115;p1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310014" y="2536952"/>
            <a:ext cx="1415199" cy="16807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1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Old favourites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Unknown-4.jpeg" id="121" name="Google Shape;121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90880" y="2451605"/>
            <a:ext cx="1496345" cy="193844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nknown-3.jpeg" id="122" name="Google Shape;122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36585" y="2467948"/>
            <a:ext cx="1887780" cy="19221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51vu8gZZoeL.jpg" id="123" name="Google Shape;123;p1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57200" y="2451607"/>
            <a:ext cx="1655434" cy="193844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51+Twqef0VL._SX372_BO1,204,203,200_.jpg" id="124" name="Google Shape;124;p1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785125" y="2459310"/>
            <a:ext cx="1453560" cy="193937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51a1hz3um1L._SX376_BO1,204,203,200_.jpg" id="125" name="Google Shape;125;p1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322266" y="2451605"/>
            <a:ext cx="1474944" cy="19470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24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types of books might we choose</a:t>
            </a:r>
            <a:br>
              <a:rPr b="1" lang="en-GB" sz="324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GB" sz="324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our curriculum?</a:t>
            </a:r>
            <a:endParaRPr sz="324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2"/>
          <p:cNvSpPr txBox="1"/>
          <p:nvPr>
            <p:ph idx="1" type="body"/>
          </p:nvPr>
        </p:nvSpPr>
        <p:spPr>
          <a:xfrm>
            <a:off x="1017141" y="1417639"/>
            <a:ext cx="7582328" cy="4761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‘Classic’ stories and poems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Books with beautiful language</a:t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Mirrors, windows and sliding doors</a:t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Big ideas</a:t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Books with an emotional bang</a:t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Knowledge of the world</a:t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Old favourites</a:t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12"/>
          <p:cNvSpPr/>
          <p:nvPr/>
        </p:nvSpPr>
        <p:spPr>
          <a:xfrm>
            <a:off x="874586" y="1730256"/>
            <a:ext cx="210620" cy="324363"/>
          </a:xfrm>
          <a:prstGeom prst="chevron">
            <a:avLst>
              <a:gd fmla="val 50000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2"/>
          <p:cNvSpPr/>
          <p:nvPr/>
        </p:nvSpPr>
        <p:spPr>
          <a:xfrm>
            <a:off x="882291" y="2367236"/>
            <a:ext cx="210620" cy="324363"/>
          </a:xfrm>
          <a:prstGeom prst="chevron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12"/>
          <p:cNvSpPr/>
          <p:nvPr/>
        </p:nvSpPr>
        <p:spPr>
          <a:xfrm>
            <a:off x="882291" y="2966879"/>
            <a:ext cx="210620" cy="324363"/>
          </a:xfrm>
          <a:prstGeom prst="chevron">
            <a:avLst>
              <a:gd fmla="val 50000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2"/>
          <p:cNvSpPr/>
          <p:nvPr/>
        </p:nvSpPr>
        <p:spPr>
          <a:xfrm>
            <a:off x="904126" y="3612713"/>
            <a:ext cx="210620" cy="324363"/>
          </a:xfrm>
          <a:prstGeom prst="chevron">
            <a:avLst>
              <a:gd fmla="val 50000" name="adj"/>
            </a:avLst>
          </a:prstGeom>
          <a:solidFill>
            <a:srgbClr val="FF2F9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2"/>
          <p:cNvSpPr/>
          <p:nvPr/>
        </p:nvSpPr>
        <p:spPr>
          <a:xfrm>
            <a:off x="911831" y="4178585"/>
            <a:ext cx="210620" cy="324363"/>
          </a:xfrm>
          <a:prstGeom prst="chevron">
            <a:avLst>
              <a:gd fmla="val 50000" name="adj"/>
            </a:avLst>
          </a:prstGeom>
          <a:solidFill>
            <a:srgbClr val="7030A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2"/>
          <p:cNvSpPr/>
          <p:nvPr/>
        </p:nvSpPr>
        <p:spPr>
          <a:xfrm>
            <a:off x="911831" y="4788935"/>
            <a:ext cx="210620" cy="324363"/>
          </a:xfrm>
          <a:prstGeom prst="chevron">
            <a:avLst>
              <a:gd fmla="val 50000" name="adj"/>
            </a:avLst>
          </a:prstGeom>
          <a:solidFill>
            <a:srgbClr val="FFC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2"/>
          <p:cNvSpPr/>
          <p:nvPr/>
        </p:nvSpPr>
        <p:spPr>
          <a:xfrm>
            <a:off x="911831" y="5399285"/>
            <a:ext cx="210620" cy="324363"/>
          </a:xfrm>
          <a:prstGeom prst="chevron">
            <a:avLst>
              <a:gd fmla="val 50000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" name="Google Shape;139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94327" y="2500490"/>
            <a:ext cx="2548807" cy="25488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5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questions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5"/>
          <p:cNvSpPr txBox="1"/>
          <p:nvPr>
            <p:ph idx="1" type="body"/>
          </p:nvPr>
        </p:nvSpPr>
        <p:spPr>
          <a:xfrm>
            <a:off x="1004298" y="1197394"/>
            <a:ext cx="7582328" cy="4761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</a:pPr>
            <a:r>
              <a:rPr lang="en-GB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Who chooses the books that will be </a:t>
            </a:r>
            <a:r>
              <a:rPr i="1" lang="en-GB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studied</a:t>
            </a:r>
            <a:r>
              <a:rPr lang="en-GB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</a:pPr>
            <a:r>
              <a:rPr lang="en-GB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Who chooses the books that will be </a:t>
            </a:r>
            <a:r>
              <a:rPr i="1" lang="en-GB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shared</a:t>
            </a:r>
            <a:r>
              <a:rPr lang="en-GB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8DA9DB"/>
              </a:buClr>
              <a:buSzPts val="1950"/>
              <a:buNone/>
            </a:pPr>
            <a:r>
              <a:rPr lang="en-GB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   </a:t>
            </a:r>
            <a:br>
              <a:rPr lang="en-GB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How can you make sure that the texts children encounter reflect:</a:t>
            </a:r>
            <a:br>
              <a:rPr lang="en-GB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i="1" lang="en-GB"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The school community?</a:t>
            </a:r>
            <a:endParaRPr i="1"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8DA9DB"/>
              </a:buClr>
              <a:buSzPts val="1950"/>
              <a:buNone/>
            </a:pPr>
            <a:r>
              <a:rPr i="1" lang="en-GB"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    The local community?</a:t>
            </a:r>
            <a:endParaRPr i="1"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8DA9DB"/>
              </a:buClr>
              <a:buSzPts val="1950"/>
              <a:buNone/>
            </a:pPr>
            <a:r>
              <a:rPr i="1" lang="en-GB"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    The country?</a:t>
            </a:r>
            <a:endParaRPr i="1"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8DA9DB"/>
              </a:buClr>
              <a:buSzPts val="1950"/>
              <a:buNone/>
            </a:pPr>
            <a:r>
              <a:rPr i="1" lang="en-GB"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    Other places, times and experiences?</a:t>
            </a:r>
            <a:endParaRPr i="1"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</a:pPr>
            <a:r>
              <a:rPr lang="en-GB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How do we balance consistency and opportunity?</a:t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</a:pPr>
            <a:r>
              <a:rPr lang="en-GB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How do we keep our selections fresh and relevant?</a:t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5"/>
          <p:cNvSpPr/>
          <p:nvPr/>
        </p:nvSpPr>
        <p:spPr>
          <a:xfrm>
            <a:off x="703779" y="1514292"/>
            <a:ext cx="210620" cy="324363"/>
          </a:xfrm>
          <a:prstGeom prst="chevron">
            <a:avLst>
              <a:gd fmla="val 50000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15"/>
          <p:cNvSpPr/>
          <p:nvPr/>
        </p:nvSpPr>
        <p:spPr>
          <a:xfrm>
            <a:off x="693505" y="2058300"/>
            <a:ext cx="210620" cy="324363"/>
          </a:xfrm>
          <a:prstGeom prst="chevron">
            <a:avLst>
              <a:gd fmla="val 50000" name="adj"/>
            </a:avLst>
          </a:prstGeom>
          <a:solidFill>
            <a:srgbClr val="E615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5"/>
          <p:cNvSpPr/>
          <p:nvPr/>
        </p:nvSpPr>
        <p:spPr>
          <a:xfrm>
            <a:off x="693504" y="2714594"/>
            <a:ext cx="210620" cy="324363"/>
          </a:xfrm>
          <a:prstGeom prst="chevron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15"/>
          <p:cNvSpPr/>
          <p:nvPr/>
        </p:nvSpPr>
        <p:spPr>
          <a:xfrm>
            <a:off x="703779" y="4477235"/>
            <a:ext cx="210620" cy="324363"/>
          </a:xfrm>
          <a:prstGeom prst="chevron">
            <a:avLst>
              <a:gd fmla="val 50000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5"/>
          <p:cNvSpPr/>
          <p:nvPr/>
        </p:nvSpPr>
        <p:spPr>
          <a:xfrm>
            <a:off x="703779" y="5051533"/>
            <a:ext cx="210620" cy="324363"/>
          </a:xfrm>
          <a:prstGeom prst="chevron">
            <a:avLst>
              <a:gd fmla="val 50000" name="adj"/>
            </a:avLst>
          </a:prstGeom>
          <a:solidFill>
            <a:srgbClr val="7030A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193" y="410799"/>
            <a:ext cx="9061807" cy="627533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38"/>
          <p:cNvSpPr/>
          <p:nvPr/>
        </p:nvSpPr>
        <p:spPr>
          <a:xfrm>
            <a:off x="3960687" y="4503522"/>
            <a:ext cx="457200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Course creator: James Clements</a:t>
            </a:r>
            <a:br>
              <a:rPr b="0" i="0" lang="en-GB" sz="1400" u="none" cap="none" strike="noStrike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1400" u="none" cap="none" strike="noStrike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@MrJClements</a:t>
            </a:r>
            <a:endParaRPr b="0" i="0" sz="1400" u="none" cap="none" strike="noStrik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38"/>
          <p:cNvSpPr/>
          <p:nvPr/>
        </p:nvSpPr>
        <p:spPr>
          <a:xfrm>
            <a:off x="3883632" y="2239766"/>
            <a:ext cx="5024062" cy="118923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38"/>
          <p:cNvSpPr txBox="1"/>
          <p:nvPr/>
        </p:nvSpPr>
        <p:spPr>
          <a:xfrm>
            <a:off x="3909317" y="2180713"/>
            <a:ext cx="4142698" cy="1015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Arial Rounded"/>
              <a:buNone/>
            </a:pPr>
            <a:r>
              <a:rPr b="1" i="0" lang="en-GB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Thank you!</a:t>
            </a:r>
            <a:endParaRPr b="0" i="0" sz="6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9" name="Google Shape;159;p3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883632" y="1325803"/>
            <a:ext cx="1797978" cy="8211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7"/>
          <p:cNvSpPr txBox="1"/>
          <p:nvPr>
            <p:ph idx="12" type="sldNum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35" name="Google Shape;35;p4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15450" y="1164776"/>
            <a:ext cx="3513100" cy="4528448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47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Choosing the right texts…</a:t>
            </a:r>
            <a:br>
              <a:rPr b="1" lang="en-GB" sz="324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24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Valuable texts for writing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2;p2"/>
          <p:cNvSpPr txBox="1"/>
          <p:nvPr>
            <p:ph idx="1" type="body"/>
          </p:nvPr>
        </p:nvSpPr>
        <p:spPr>
          <a:xfrm>
            <a:off x="986319" y="1195332"/>
            <a:ext cx="7700481" cy="4761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</a:pPr>
            <a:r>
              <a:rPr b="1"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Traditional tales -</a:t>
            </a: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the clear and regular narrative patterns support an understanding of story structure, and the repetition of key language and archetypal characters allows for familiarity to build up across texts</a:t>
            </a:r>
            <a:endParaRPr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</a:pPr>
            <a:r>
              <a:rPr b="1"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Rich and lyrical texts -</a:t>
            </a: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these contain 'poeticised speech’, which enables children to appreciate how figurative language can be used to communicate different effects</a:t>
            </a:r>
            <a:endParaRPr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</a:pPr>
            <a:r>
              <a:rPr b="1"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Emotionally powerful texts -</a:t>
            </a: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these can draw children into a story, causing them to empathise with characters they have come to care about</a:t>
            </a:r>
            <a:endParaRPr/>
          </a:p>
        </p:txBody>
      </p:sp>
      <p:sp>
        <p:nvSpPr>
          <p:cNvPr id="43" name="Google Shape;43;p2"/>
          <p:cNvSpPr/>
          <p:nvPr/>
        </p:nvSpPr>
        <p:spPr>
          <a:xfrm>
            <a:off x="680662" y="1509126"/>
            <a:ext cx="210620" cy="324363"/>
          </a:xfrm>
          <a:prstGeom prst="chevron">
            <a:avLst>
              <a:gd fmla="val 50000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2"/>
          <p:cNvSpPr/>
          <p:nvPr/>
        </p:nvSpPr>
        <p:spPr>
          <a:xfrm>
            <a:off x="680662" y="3266818"/>
            <a:ext cx="210620" cy="324363"/>
          </a:xfrm>
          <a:prstGeom prst="chevron">
            <a:avLst>
              <a:gd fmla="val 50000" name="adj"/>
            </a:avLst>
          </a:prstGeom>
          <a:solidFill>
            <a:srgbClr val="E615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2"/>
          <p:cNvSpPr/>
          <p:nvPr/>
        </p:nvSpPr>
        <p:spPr>
          <a:xfrm>
            <a:off x="680662" y="4587266"/>
            <a:ext cx="210620" cy="324363"/>
          </a:xfrm>
          <a:prstGeom prst="chevron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2"/>
          <p:cNvSpPr/>
          <p:nvPr/>
        </p:nvSpPr>
        <p:spPr>
          <a:xfrm>
            <a:off x="7351749" y="5833612"/>
            <a:ext cx="4572000" cy="246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1" lang="en-GB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(Barrs and Cork, 2001)</a:t>
            </a:r>
            <a:endParaRPr b="0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24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type of books might we choose</a:t>
            </a:r>
            <a:br>
              <a:rPr b="1" lang="en-GB" sz="324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GB" sz="324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our curriculum?</a:t>
            </a:r>
            <a:endParaRPr sz="324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4"/>
          <p:cNvSpPr txBox="1"/>
          <p:nvPr>
            <p:ph idx="1" type="body"/>
          </p:nvPr>
        </p:nvSpPr>
        <p:spPr>
          <a:xfrm>
            <a:off x="904125" y="1135890"/>
            <a:ext cx="5885400" cy="4761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95250" lvl="0" marL="95250" rtl="0" algn="l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None/>
            </a:pPr>
            <a:r>
              <a:t/>
            </a:r>
            <a:endParaRPr>
              <a:solidFill>
                <a:srgbClr val="595959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</a:pPr>
            <a:r>
              <a:rPr lang="en-GB" sz="2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‘Classic’ stories and poems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Books with beautiful language</a:t>
            </a:r>
            <a:endParaRPr sz="2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Mirrors, windows and sliding doors</a:t>
            </a:r>
            <a:endParaRPr sz="2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Big ideas</a:t>
            </a:r>
            <a:endParaRPr sz="2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Books with an emotional bang</a:t>
            </a:r>
            <a:endParaRPr sz="2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Knowledge of the world</a:t>
            </a:r>
            <a:endParaRPr sz="2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Old favourites</a:t>
            </a:r>
            <a:endParaRPr sz="2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4"/>
          <p:cNvSpPr/>
          <p:nvPr/>
        </p:nvSpPr>
        <p:spPr>
          <a:xfrm>
            <a:off x="693505" y="1627514"/>
            <a:ext cx="210620" cy="324363"/>
          </a:xfrm>
          <a:prstGeom prst="chevron">
            <a:avLst>
              <a:gd fmla="val 50000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4"/>
          <p:cNvSpPr/>
          <p:nvPr/>
        </p:nvSpPr>
        <p:spPr>
          <a:xfrm>
            <a:off x="693505" y="2277308"/>
            <a:ext cx="210620" cy="324363"/>
          </a:xfrm>
          <a:prstGeom prst="chevron">
            <a:avLst>
              <a:gd fmla="val 50000" name="adj"/>
            </a:avLst>
          </a:prstGeom>
          <a:solidFill>
            <a:srgbClr val="E615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4"/>
          <p:cNvSpPr/>
          <p:nvPr/>
        </p:nvSpPr>
        <p:spPr>
          <a:xfrm>
            <a:off x="693505" y="2902302"/>
            <a:ext cx="210620" cy="324363"/>
          </a:xfrm>
          <a:prstGeom prst="chevron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4"/>
          <p:cNvSpPr/>
          <p:nvPr/>
        </p:nvSpPr>
        <p:spPr>
          <a:xfrm>
            <a:off x="693505" y="3532767"/>
            <a:ext cx="210620" cy="324363"/>
          </a:xfrm>
          <a:prstGeom prst="chevron">
            <a:avLst>
              <a:gd fmla="val 50000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4"/>
          <p:cNvSpPr/>
          <p:nvPr/>
        </p:nvSpPr>
        <p:spPr>
          <a:xfrm>
            <a:off x="693505" y="4163232"/>
            <a:ext cx="210620" cy="324363"/>
          </a:xfrm>
          <a:prstGeom prst="chevron">
            <a:avLst>
              <a:gd fmla="val 50000" name="adj"/>
            </a:avLst>
          </a:prstGeom>
          <a:solidFill>
            <a:srgbClr val="7030A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8" name="Google Shape;58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62046" y="2277308"/>
            <a:ext cx="2548807" cy="2548807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4"/>
          <p:cNvSpPr/>
          <p:nvPr/>
        </p:nvSpPr>
        <p:spPr>
          <a:xfrm>
            <a:off x="693505" y="4786902"/>
            <a:ext cx="210620" cy="324363"/>
          </a:xfrm>
          <a:prstGeom prst="chevron">
            <a:avLst>
              <a:gd fmla="val 50000" name="adj"/>
            </a:avLst>
          </a:prstGeom>
          <a:solidFill>
            <a:srgbClr val="FFC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4"/>
          <p:cNvSpPr/>
          <p:nvPr/>
        </p:nvSpPr>
        <p:spPr>
          <a:xfrm>
            <a:off x="693505" y="5417367"/>
            <a:ext cx="210620" cy="324363"/>
          </a:xfrm>
          <a:prstGeom prst="chevron">
            <a:avLst>
              <a:gd fmla="val 50000" name="adj"/>
            </a:avLst>
          </a:prstGeom>
          <a:solidFill>
            <a:srgbClr val="FF2F9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5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‘Classic’ stories and poems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51xqaH7xK4L._SX346_BO1,204,203,200_.jpg" id="66" name="Google Shape;66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02465" y="2318862"/>
            <a:ext cx="1183461" cy="16969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61-SLwhtJ7L._AC_UY218_ML3_.jpg" id="67" name="Google Shape;67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32670" y="2287128"/>
            <a:ext cx="1498742" cy="172870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51xV3vRi5BL._SX324_BO1,204,203,200_.jpg" id="68" name="Google Shape;68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578156" y="2318862"/>
            <a:ext cx="1108644" cy="16969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51pXPKIc4-L._SX360_BO1,204,203,200_.jpg" id="69" name="Google Shape;69;p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97223" y="2282058"/>
            <a:ext cx="1252103" cy="172596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518Nb9heqmL._SX323_BO1,204,203,200_.jpg" id="70" name="Google Shape;70;p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797111" y="2279315"/>
            <a:ext cx="1125912" cy="172870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nknown-1.jpeg" id="71" name="Google Shape;71;p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070808" y="2318862"/>
            <a:ext cx="1379905" cy="16496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6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Beautiful language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51T70Gw5CBL._SX326_BO1,204,203,200_.jpg" id="77" name="Google Shape;77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36412" y="2071078"/>
            <a:ext cx="1788794" cy="272136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9780857533111.jpg" id="78" name="Google Shape;78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632497" y="2069236"/>
            <a:ext cx="1925328" cy="271952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51aoUNJfmiL._SX321_BO1,204,203,200_.jpg" id="79" name="Google Shape;79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765116" y="2069237"/>
            <a:ext cx="1760335" cy="2719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7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Mirrors, windows and sliding doors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51KnXH06JXL._SX409_BO1,204,203,200_.jpg" id="85" name="Google Shape;85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20982" y="2012350"/>
            <a:ext cx="2328975" cy="283330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varsha-jpg-314x314.png" id="86" name="Google Shape;86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69598" y="2012349"/>
            <a:ext cx="2833301" cy="28333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51OLGzeFe3L._SX324_BO1,204,203,200_.jpg" id="87" name="Google Shape;87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50325" y="2012350"/>
            <a:ext cx="1851015" cy="2833302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7"/>
          <p:cNvSpPr/>
          <p:nvPr/>
        </p:nvSpPr>
        <p:spPr>
          <a:xfrm>
            <a:off x="4187309" y="5751419"/>
            <a:ext cx="4572000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Sims Bishop (1990) </a:t>
            </a:r>
            <a:r>
              <a:rPr b="0" i="1" lang="en-GB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Mirrors, Windows and Sliding Doors</a:t>
            </a:r>
            <a:endParaRPr b="0" i="0" sz="1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8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Big ideas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0.jpeg" id="94" name="Google Shape;94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18653" y="2232122"/>
            <a:ext cx="1527636" cy="196570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61UX8J0NDML._SY373_BO1,204,203,200_.jpg" id="95" name="Google Shape;95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63292" y="2240970"/>
            <a:ext cx="2615703" cy="196570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51K6vazpFRL._SX346_BO1,204,203,200_.jpg" id="96" name="Google Shape;96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019555" y="2243855"/>
            <a:ext cx="1358538" cy="194801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51p5KAgIOUL._SY373_BO1,204,203,200_.jpg" id="97" name="Google Shape;97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186849" y="2208475"/>
            <a:ext cx="2639242" cy="1983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9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Books with an emotional bang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1405274921.jpg" id="103" name="Google Shape;103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55842" y="1782926"/>
            <a:ext cx="2154589" cy="300920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611wTjaXlZL._SX376_BO1,204,203,200_.jpg" id="104" name="Google Shape;104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476733" y="1782927"/>
            <a:ext cx="2279516" cy="300920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51+5cwVK9aL.jpg" id="105" name="Google Shape;105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922551" y="1782926"/>
            <a:ext cx="2046075" cy="30447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2020-02-02T15:15:17Z</dcterms:created>
  <dc:creator>Lindsay Pickton</dc:creator>
</cp:coreProperties>
</file>