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05mAV1KJDkKqiSYaVDe0b4BJo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Words like this, that  and these are pronouns if they do not appear before the noun.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‘a noun’ or singular noun.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like that very much.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Determiner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Make sure they demonstrate their knowledge using an example sentence.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Determiners always come first in the noun phrase.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Pronoun: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can replace a noun.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can be in the possessive form.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can be within a relative clause.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Determiners are required with singular nouns.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speak about a singular noun generally, use an indefinite article (a or an).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speak about a plural noun generally, do not use a determiner.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speak about a singular noun specifically, use a definite article, demonstrative pronoun, possessive pronoun or quantifier.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speak about a plural noun specifically, use a definite article, demonstrative pronoun, possessive pronoun or quantifier.</a:t>
            </a:r>
            <a:endParaRPr/>
          </a:p>
        </p:txBody>
      </p:sp>
      <p:sp>
        <p:nvSpPr>
          <p:cNvPr id="165" name="Google Shape;16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lang="en-GB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Chilren need to be taught this explicitly as only 29.5% of children got this across the country.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Using what we know, justify your answer.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1"/>
              <a:t>any</a:t>
            </a:r>
            <a:r>
              <a:rPr lang="en-GB" i="1"/>
              <a:t> cereal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1"/>
              <a:t>the</a:t>
            </a:r>
            <a:r>
              <a:rPr lang="en-GB" i="1"/>
              <a:t> house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1"/>
              <a:t>some</a:t>
            </a:r>
            <a:r>
              <a:rPr lang="en-GB" i="1"/>
              <a:t> cornflakes</a:t>
            </a:r>
            <a:endParaRPr/>
          </a:p>
        </p:txBody>
      </p:sp>
      <p:sp>
        <p:nvSpPr>
          <p:cNvPr id="173" name="Google Shape;17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or an? </a:t>
            </a:r>
            <a:endParaRPr/>
          </a:p>
        </p:txBody>
      </p:sp>
      <p:sp>
        <p:nvSpPr>
          <p:cNvPr id="194" name="Google Shape;194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6526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Determiners are first introduced on year 4 in the NC but are an important part of spoken language for younger pupils.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They specify or determine a noun. An, a, the are in Year 3 in the NC.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Coming before a noun is very important as it helps us to truly identify the difference between a determiner and a pronoun. </a:t>
            </a:r>
            <a:endParaRPr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Umbrella term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Source for pictures: pixabay.com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Indefinate article – Before a word that begins with a vowel sound. Exceptions include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 hour (silent ‘h’) and with eu – a European.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Keep it simple for children.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Definate article – a (generally before an article.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Definate article – talks about a particular person or thing.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Source for pictures: pixabay.com </a:t>
            </a:r>
            <a:endParaRPr/>
          </a:p>
        </p:txBody>
      </p:sp>
      <p:sp>
        <p:nvSpPr>
          <p:cNvPr id="118" name="Google Shape;11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My book is better than his book. (specifies the noun so can be both.)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Determiners specify a noun.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Independent possessive pronouns (also called absolute possessive pronouns) must be used without a noun.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My phone is dead. Pass me yours 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you know that Labrador is mine 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house on the corner is theirs 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Pronouns are standing in for the noun.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grammar, a demonstrative is a determiner or a pronoun that points to a particular noun or to the noun it replaces. There are four demonstratives in English: the "near" demonstratives this and these, and the "far" demonstratives that and those. This and that are singular; these and those are plural.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demonstrative pronoun distinguishes its antecedent from similar things. (For example, "Let me pick out the books. I want these, not those.") When a demonstrative comes before a noun, it's sometimes called a demonstrative adjective or a demonstrative determiner ("Son, take this bat and hit that ball out of the park").</a:t>
            </a:r>
            <a:endParaRPr/>
          </a:p>
        </p:txBody>
      </p:sp>
      <p:sp>
        <p:nvSpPr>
          <p:cNvPr id="134" name="Google Shape;13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change one’s mind (formal language).  </a:t>
            </a:r>
            <a:endParaRPr/>
          </a:p>
        </p:txBody>
      </p:sp>
      <p:sp>
        <p:nvSpPr>
          <p:cNvPr id="142" name="Google Shape;14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8;p39">
            <a:extLst>
              <a:ext uri="{FF2B5EF4-FFF2-40B4-BE49-F238E27FC236}">
                <a16:creationId xmlns:a16="http://schemas.microsoft.com/office/drawing/2014/main" id="{84D50E10-A5DB-6B45-B212-043DA0057BBE}"/>
              </a:ext>
            </a:extLst>
          </p:cNvPr>
          <p:cNvPicPr preferRelativeResize="0"/>
          <p:nvPr userDrawn="1"/>
        </p:nvPicPr>
        <p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9;p39">
            <a:extLst>
              <a:ext uri="{FF2B5EF4-FFF2-40B4-BE49-F238E27FC236}">
                <a16:creationId xmlns:a16="http://schemas.microsoft.com/office/drawing/2014/main" id="{57B7E44F-BD0F-FB47-8339-33637A26E5F3}"/>
              </a:ext>
            </a:extLst>
          </p:cNvPr>
          <p:cNvCxnSpPr/>
          <p:nvPr userDrawn="1"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0;p39">
            <a:extLst>
              <a:ext uri="{FF2B5EF4-FFF2-40B4-BE49-F238E27FC236}">
                <a16:creationId xmlns:a16="http://schemas.microsoft.com/office/drawing/2014/main" id="{47406AFB-6781-DB40-8800-C50E517C6D7A}"/>
              </a:ext>
            </a:extLst>
          </p:cNvPr>
          <p:cNvSpPr/>
          <p:nvPr userDrawn="1"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 sz="11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1C949B-5E1E-944E-AA84-7FCD997BAD0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4" y="285631"/>
            <a:ext cx="9144000" cy="6348382"/>
          </a:xfrm>
          <a:prstGeom prst="rect">
            <a:avLst/>
          </a:prstGeom>
        </p:spPr>
      </p:pic>
      <p:sp>
        <p:nvSpPr>
          <p:cNvPr id="8" name="Google Shape;89;p1">
            <a:extLst>
              <a:ext uri="{FF2B5EF4-FFF2-40B4-BE49-F238E27FC236}">
                <a16:creationId xmlns:a16="http://schemas.microsoft.com/office/drawing/2014/main" id="{89AFC279-8355-8848-817E-DFE6677D4410}"/>
              </a:ext>
            </a:extLst>
          </p:cNvPr>
          <p:cNvSpPr txBox="1">
            <a:spLocks/>
          </p:cNvSpPr>
          <p:nvPr/>
        </p:nvSpPr>
        <p:spPr>
          <a:xfrm>
            <a:off x="3927296" y="4978251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70000"/>
              </a:lnSpc>
              <a:spcBef>
                <a:spcPts val="0"/>
              </a:spcBef>
              <a:buSzPts val="1860"/>
            </a:pPr>
            <a:r>
              <a:rPr lang="en-GB" sz="1860" dirty="0"/>
              <a:t>Course creator: </a:t>
            </a:r>
            <a:r>
              <a:rPr lang="en-GB" sz="1860" dirty="0" err="1"/>
              <a:t>Shareen</a:t>
            </a:r>
            <a:r>
              <a:rPr lang="en-GB" sz="1860" dirty="0"/>
              <a:t> Wilkinson </a:t>
            </a:r>
          </a:p>
          <a:p>
            <a:pPr marL="0" indent="0" algn="l">
              <a:lnSpc>
                <a:spcPct val="70000"/>
              </a:lnSpc>
              <a:buSzPts val="1860"/>
            </a:pPr>
            <a:r>
              <a:rPr lang="en-GB" sz="1860" dirty="0"/>
              <a:t>@</a:t>
            </a:r>
            <a:r>
              <a:rPr lang="en-GB" sz="1860" dirty="0" err="1"/>
              <a:t>ShareenAdvice</a:t>
            </a:r>
            <a:r>
              <a:rPr lang="en-GB" sz="1860" dirty="0"/>
              <a:t>  </a:t>
            </a:r>
            <a:endParaRPr lang="en-GB" dirty="0"/>
          </a:p>
        </p:txBody>
      </p:sp>
      <p:pic>
        <p:nvPicPr>
          <p:cNvPr id="9" name="Google Shape;28;p1">
            <a:extLst>
              <a:ext uri="{FF2B5EF4-FFF2-40B4-BE49-F238E27FC236}">
                <a16:creationId xmlns:a16="http://schemas.microsoft.com/office/drawing/2014/main" id="{9D85709F-2630-7B43-BE13-6910AD6005A3}"/>
              </a:ext>
            </a:extLst>
          </p:cNvPr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>
            <a:spLocks noGrp="1"/>
          </p:cNvSpPr>
          <p:nvPr>
            <p:ph type="title"/>
          </p:nvPr>
        </p:nvSpPr>
        <p:spPr>
          <a:xfrm>
            <a:off x="457200" y="426305"/>
            <a:ext cx="8229600" cy="60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b="1" dirty="0"/>
              <a:t>Riddles </a:t>
            </a:r>
            <a:endParaRPr dirty="0"/>
          </a:p>
        </p:txBody>
      </p:sp>
      <p:sp>
        <p:nvSpPr>
          <p:cNvPr id="168" name="Google Shape;168;p10"/>
          <p:cNvSpPr txBox="1">
            <a:spLocks noGrp="1"/>
          </p:cNvSpPr>
          <p:nvPr>
            <p:ph type="body" idx="1"/>
          </p:nvPr>
        </p:nvSpPr>
        <p:spPr>
          <a:xfrm>
            <a:off x="457200" y="1181528"/>
            <a:ext cx="8131996" cy="534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r>
              <a:rPr lang="en-GB" i="1" dirty="0"/>
              <a:t>Choose from the following word classes: </a:t>
            </a:r>
            <a:endParaRPr i="1"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endParaRPr dirty="0"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r>
              <a:rPr lang="en-GB" b="1" dirty="0">
                <a:solidFill>
                  <a:srgbClr val="7030A0"/>
                </a:solidFill>
              </a:rPr>
              <a:t>pronoun</a:t>
            </a:r>
            <a:r>
              <a:rPr lang="en-GB" b="1" dirty="0"/>
              <a:t>    </a:t>
            </a:r>
            <a:r>
              <a:rPr lang="en-GB" b="1" dirty="0">
                <a:solidFill>
                  <a:srgbClr val="FF2F92"/>
                </a:solidFill>
              </a:rPr>
              <a:t>adjective</a:t>
            </a:r>
            <a:r>
              <a:rPr lang="en-GB" b="1" dirty="0"/>
              <a:t>  </a:t>
            </a:r>
            <a:r>
              <a:rPr lang="en-GB" b="1" dirty="0">
                <a:solidFill>
                  <a:srgbClr val="00B0F0"/>
                </a:solidFill>
              </a:rPr>
              <a:t>determiner</a:t>
            </a:r>
            <a:r>
              <a:rPr lang="en-GB" b="1" dirty="0"/>
              <a:t>  </a:t>
            </a:r>
            <a:r>
              <a:rPr lang="en-GB" b="1" dirty="0">
                <a:solidFill>
                  <a:schemeClr val="accent2"/>
                </a:solidFill>
              </a:rPr>
              <a:t>preposition </a:t>
            </a:r>
            <a:endParaRPr dirty="0">
              <a:solidFill>
                <a:schemeClr val="accent2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endParaRPr b="1" dirty="0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052"/>
              <a:buNone/>
            </a:pPr>
            <a:r>
              <a:rPr lang="en-GB" b="1" dirty="0">
                <a:solidFill>
                  <a:srgbClr val="0070C0"/>
                </a:solidFill>
              </a:rPr>
              <a:t>What am I?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come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dirty="0">
                <a:solidFill>
                  <a:srgbClr val="FFC000"/>
                </a:solidFill>
              </a:rPr>
              <a:t>before</a:t>
            </a:r>
            <a:r>
              <a:rPr lang="en-GB" b="1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noun and any adjectives.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can specify a noun.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52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can quantify a noun.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052"/>
              <a:buNone/>
            </a:pPr>
            <a:r>
              <a:rPr lang="en-GB" b="1" dirty="0">
                <a:solidFill>
                  <a:srgbClr val="0070C0"/>
                </a:solidFill>
              </a:rPr>
              <a:t>What am I? 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35"/>
              <a:buNone/>
            </a:pPr>
            <a:endParaRPr sz="2035"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35"/>
              <a:buNone/>
            </a:pPr>
            <a:r>
              <a:rPr lang="en-GB" sz="1000" i="1" dirty="0"/>
              <a:t>Further subject knowledge: UCL English grammar knowledge organiser</a:t>
            </a:r>
            <a:endParaRPr sz="1000" i="1" dirty="0"/>
          </a:p>
        </p:txBody>
      </p:sp>
      <p:sp>
        <p:nvSpPr>
          <p:cNvPr id="5" name="Google Shape;115;p4">
            <a:extLst>
              <a:ext uri="{FF2B5EF4-FFF2-40B4-BE49-F238E27FC236}">
                <a16:creationId xmlns:a16="http://schemas.microsoft.com/office/drawing/2014/main" id="{A5BB44C7-F8D8-154B-AFA9-EC23BE75F07D}"/>
              </a:ext>
            </a:extLst>
          </p:cNvPr>
          <p:cNvSpPr/>
          <p:nvPr/>
        </p:nvSpPr>
        <p:spPr>
          <a:xfrm>
            <a:off x="6087438" y="4222679"/>
            <a:ext cx="2501758" cy="1543849"/>
          </a:xfrm>
          <a:prstGeom prst="cloudCallout">
            <a:avLst>
              <a:gd name="adj1" fmla="val -67119"/>
              <a:gd name="adj2" fmla="val -34345"/>
            </a:avLst>
          </a:prstGeom>
          <a:solidFill>
            <a:srgbClr val="FFC000"/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 think that…</a:t>
            </a:r>
            <a:endParaRPr sz="2000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is because…</a:t>
            </a:r>
            <a:endParaRPr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/>
          <p:cNvSpPr txBox="1"/>
          <p:nvPr/>
        </p:nvSpPr>
        <p:spPr>
          <a:xfrm>
            <a:off x="6074191" y="4461690"/>
            <a:ext cx="2102407" cy="584775"/>
          </a:xfrm>
          <a:prstGeom prst="rect">
            <a:avLst/>
          </a:prstGeom>
          <a:solidFill>
            <a:srgbClr val="FFFF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GB" sz="3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29.5</a:t>
            </a:r>
            <a:r>
              <a:rPr lang="en-GB"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/>
          </a:p>
        </p:txBody>
      </p:sp>
      <p:sp>
        <p:nvSpPr>
          <p:cNvPr id="5" name="Google Shape;185;p13">
            <a:extLst>
              <a:ext uri="{FF2B5EF4-FFF2-40B4-BE49-F238E27FC236}">
                <a16:creationId xmlns:a16="http://schemas.microsoft.com/office/drawing/2014/main" id="{897FDD4C-7F1F-B349-B2BC-21A1A4AACE14}"/>
              </a:ext>
            </a:extLst>
          </p:cNvPr>
          <p:cNvSpPr txBox="1">
            <a:spLocks/>
          </p:cNvSpPr>
          <p:nvPr/>
        </p:nvSpPr>
        <p:spPr>
          <a:xfrm>
            <a:off x="549400" y="36338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2790"/>
            </a:pPr>
            <a:r>
              <a:rPr lang="en-GB" sz="2790" b="1" dirty="0"/>
              <a:t>Circle the three </a:t>
            </a:r>
            <a:r>
              <a:rPr lang="en-GB" sz="2790" b="1" dirty="0">
                <a:solidFill>
                  <a:srgbClr val="00B0F0"/>
                </a:solidFill>
              </a:rPr>
              <a:t>determiners</a:t>
            </a:r>
            <a:r>
              <a:rPr lang="en-GB" sz="2790" b="1" dirty="0"/>
              <a:t> in the sentence below.</a:t>
            </a:r>
            <a:endParaRPr lang="en-GB" sz="3959" dirty="0"/>
          </a:p>
        </p:txBody>
      </p:sp>
      <p:sp>
        <p:nvSpPr>
          <p:cNvPr id="6" name="Google Shape;185;p13">
            <a:extLst>
              <a:ext uri="{FF2B5EF4-FFF2-40B4-BE49-F238E27FC236}">
                <a16:creationId xmlns:a16="http://schemas.microsoft.com/office/drawing/2014/main" id="{56F4F63B-72BF-0746-806B-858FE536E8BD}"/>
              </a:ext>
            </a:extLst>
          </p:cNvPr>
          <p:cNvSpPr txBox="1">
            <a:spLocks/>
          </p:cNvSpPr>
          <p:nvPr/>
        </p:nvSpPr>
        <p:spPr>
          <a:xfrm>
            <a:off x="657546" y="1941817"/>
            <a:ext cx="8029254" cy="2907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  <a:buSzPts val="2790"/>
            </a:pPr>
            <a:r>
              <a:rPr lang="en-GB" sz="2790" dirty="0"/>
              <a:t>William  didn’t have any cereal in the house, so he went out to buy some cornflakes.</a:t>
            </a:r>
            <a:endParaRPr lang="en-GB" sz="3959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3;p12">
            <a:extLst>
              <a:ext uri="{FF2B5EF4-FFF2-40B4-BE49-F238E27FC236}">
                <a16:creationId xmlns:a16="http://schemas.microsoft.com/office/drawing/2014/main" id="{623CBD0E-E842-3C41-9DA7-494419A3404D}"/>
              </a:ext>
            </a:extLst>
          </p:cNvPr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1586" y="2877846"/>
            <a:ext cx="1538089" cy="196079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84;p12">
            <a:extLst>
              <a:ext uri="{FF2B5EF4-FFF2-40B4-BE49-F238E27FC236}">
                <a16:creationId xmlns:a16="http://schemas.microsoft.com/office/drawing/2014/main" id="{E9FD52AB-50A6-8E4D-A82F-1531D68A98C6}"/>
              </a:ext>
            </a:extLst>
          </p:cNvPr>
          <p:cNvSpPr txBox="1"/>
          <p:nvPr/>
        </p:nvSpPr>
        <p:spPr>
          <a:xfrm>
            <a:off x="1374325" y="1156600"/>
            <a:ext cx="6735600" cy="31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 dirty="0">
                <a:latin typeface="Calibri"/>
                <a:ea typeface="Calibri"/>
                <a:cs typeface="Calibri"/>
                <a:sym typeface="Calibri"/>
              </a:rPr>
              <a:t>But there was one thing Meesha found hard to make…</a:t>
            </a:r>
            <a:endParaRPr sz="3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 b="1" i="1" dirty="0">
                <a:latin typeface="Calibri"/>
                <a:ea typeface="Calibri"/>
                <a:cs typeface="Calibri"/>
                <a:sym typeface="Calibri"/>
              </a:rPr>
              <a:t>...friends. </a:t>
            </a:r>
            <a:endParaRPr sz="3500" b="1" i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376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Different meanings</a:t>
            </a:r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/>
              <a:t>Show children different sentences and ask them to explain the meaning.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GB" b="1" dirty="0">
                <a:solidFill>
                  <a:srgbClr val="00B0F0"/>
                </a:solidFill>
              </a:rPr>
              <a:t>the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silver car with a huge scratch at the side.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dirty="0">
                <a:solidFill>
                  <a:srgbClr val="00B0F0"/>
                </a:solidFill>
              </a:rPr>
              <a:t>a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silver car with a huge scratch at the side</a:t>
            </a:r>
            <a:r>
              <a:rPr lang="en-GB" dirty="0"/>
              <a:t>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Fill in the determiners </a:t>
            </a:r>
            <a:br>
              <a:rPr lang="en-GB"/>
            </a:br>
            <a:r>
              <a:rPr lang="en-GB" i="1"/>
              <a:t>a</a:t>
            </a:r>
            <a:r>
              <a:rPr lang="en-GB"/>
              <a:t> or </a:t>
            </a:r>
            <a:r>
              <a:rPr lang="en-GB" i="1"/>
              <a:t>an</a:t>
            </a:r>
            <a:r>
              <a:rPr lang="en-GB"/>
              <a:t>? </a:t>
            </a:r>
            <a:endParaRPr/>
          </a:p>
        </p:txBody>
      </p:sp>
      <p:sp>
        <p:nvSpPr>
          <p:cNvPr id="197" name="Google Shape;197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_______   egg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_______ passport 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________ hour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________ tree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198" name="Google Shape;198;p1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089356" y="1690689"/>
            <a:ext cx="1318983" cy="752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89357" y="2677920"/>
            <a:ext cx="1318984" cy="897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4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89357" y="3908504"/>
            <a:ext cx="1318984" cy="87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4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89356" y="4892598"/>
            <a:ext cx="1318983" cy="1419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Complete the sentences </a:t>
            </a:r>
            <a:endParaRPr b="1" dirty="0"/>
          </a:p>
        </p:txBody>
      </p:sp>
      <p:sp>
        <p:nvSpPr>
          <p:cNvPr id="207" name="Google Shape;207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GB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During _______holidays, we visited ______castle.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5" name="Google Shape;115;p4">
            <a:extLst>
              <a:ext uri="{FF2B5EF4-FFF2-40B4-BE49-F238E27FC236}">
                <a16:creationId xmlns:a16="http://schemas.microsoft.com/office/drawing/2014/main" id="{CE47E536-E33E-124B-8BB0-9E902F8B20C6}"/>
              </a:ext>
            </a:extLst>
          </p:cNvPr>
          <p:cNvSpPr/>
          <p:nvPr/>
        </p:nvSpPr>
        <p:spPr>
          <a:xfrm>
            <a:off x="5912778" y="3821987"/>
            <a:ext cx="2501758" cy="1543849"/>
          </a:xfrm>
          <a:prstGeom prst="cloudCallout">
            <a:avLst>
              <a:gd name="adj1" fmla="val -74922"/>
              <a:gd name="adj2" fmla="val -55641"/>
            </a:avLst>
          </a:prstGeom>
          <a:solidFill>
            <a:srgbClr val="FFC000"/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 think that…</a:t>
            </a:r>
            <a:endParaRPr sz="2000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is because…</a:t>
            </a:r>
            <a:endParaRPr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68F1768-0C34-C240-B043-A74C7387DC0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4" y="285631"/>
            <a:ext cx="9144000" cy="6348382"/>
          </a:xfrm>
          <a:prstGeom prst="rect">
            <a:avLst/>
          </a:prstGeom>
        </p:spPr>
      </p:pic>
      <p:sp>
        <p:nvSpPr>
          <p:cNvPr id="8" name="Google Shape;89;p1">
            <a:extLst>
              <a:ext uri="{FF2B5EF4-FFF2-40B4-BE49-F238E27FC236}">
                <a16:creationId xmlns:a16="http://schemas.microsoft.com/office/drawing/2014/main" id="{89AFC279-8355-8848-817E-DFE6677D4410}"/>
              </a:ext>
            </a:extLst>
          </p:cNvPr>
          <p:cNvSpPr txBox="1">
            <a:spLocks/>
          </p:cNvSpPr>
          <p:nvPr/>
        </p:nvSpPr>
        <p:spPr>
          <a:xfrm>
            <a:off x="3960240" y="500072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70000"/>
              </a:lnSpc>
              <a:spcBef>
                <a:spcPts val="0"/>
              </a:spcBef>
              <a:buSzPts val="1860"/>
            </a:pPr>
            <a:r>
              <a:rPr lang="en-GB" sz="1860" dirty="0"/>
              <a:t>Course creator: </a:t>
            </a:r>
            <a:r>
              <a:rPr lang="en-GB" sz="1860" dirty="0" err="1"/>
              <a:t>Shareen</a:t>
            </a:r>
            <a:r>
              <a:rPr lang="en-GB" sz="1860" dirty="0"/>
              <a:t> Wilkinson </a:t>
            </a:r>
          </a:p>
          <a:p>
            <a:pPr marL="0" indent="0" algn="l">
              <a:lnSpc>
                <a:spcPct val="70000"/>
              </a:lnSpc>
              <a:buSzPts val="1860"/>
            </a:pPr>
            <a:r>
              <a:rPr lang="en-GB" sz="1860" dirty="0"/>
              <a:t>@</a:t>
            </a:r>
            <a:r>
              <a:rPr lang="en-GB" sz="1860" dirty="0" err="1"/>
              <a:t>ShareenAdvice</a:t>
            </a:r>
            <a:r>
              <a:rPr lang="en-GB" sz="1860" dirty="0"/>
              <a:t>  </a:t>
            </a:r>
            <a:endParaRPr lang="en-GB" dirty="0"/>
          </a:p>
        </p:txBody>
      </p:sp>
      <p:pic>
        <p:nvPicPr>
          <p:cNvPr id="9" name="Google Shape;28;p1">
            <a:extLst>
              <a:ext uri="{FF2B5EF4-FFF2-40B4-BE49-F238E27FC236}">
                <a16:creationId xmlns:a16="http://schemas.microsoft.com/office/drawing/2014/main" id="{9D85709F-2630-7B43-BE13-6910AD6005A3}"/>
              </a:ext>
            </a:extLst>
          </p:cNvPr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506;p38">
            <a:extLst>
              <a:ext uri="{FF2B5EF4-FFF2-40B4-BE49-F238E27FC236}">
                <a16:creationId xmlns:a16="http://schemas.microsoft.com/office/drawing/2014/main" id="{BF950E2D-91DE-6947-A63A-9FDE7172C93A}"/>
              </a:ext>
            </a:extLst>
          </p:cNvPr>
          <p:cNvSpPr/>
          <p:nvPr/>
        </p:nvSpPr>
        <p:spPr>
          <a:xfrm>
            <a:off x="3960240" y="2140327"/>
            <a:ext cx="5183760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507;p38">
            <a:extLst>
              <a:ext uri="{FF2B5EF4-FFF2-40B4-BE49-F238E27FC236}">
                <a16:creationId xmlns:a16="http://schemas.microsoft.com/office/drawing/2014/main" id="{E217420B-3D24-CD41-A502-A94A50DA197C}"/>
              </a:ext>
            </a:extLst>
          </p:cNvPr>
          <p:cNvSpPr txBox="1"/>
          <p:nvPr/>
        </p:nvSpPr>
        <p:spPr>
          <a:xfrm>
            <a:off x="3985924" y="2140327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53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559429" y="193813"/>
            <a:ext cx="772989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GB" sz="4000" b="1" dirty="0">
                <a:solidFill>
                  <a:schemeClr val="tx1"/>
                </a:solidFill>
              </a:rPr>
              <a:t>What are determiners? 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104" name="Google Shape;104;p2"/>
          <p:cNvSpPr txBox="1">
            <a:spLocks noGrp="1"/>
          </p:cNvSpPr>
          <p:nvPr>
            <p:ph type="body" idx="1"/>
          </p:nvPr>
        </p:nvSpPr>
        <p:spPr>
          <a:xfrm>
            <a:off x="559429" y="2461448"/>
            <a:ext cx="3040158" cy="2231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Determiners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specify or determine a noun.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Determiners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normally come before a noun.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5" name="Google Shape;105;p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4687516" y="1795594"/>
            <a:ext cx="3601803" cy="35633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/>
        </p:nvSpPr>
        <p:spPr>
          <a:xfrm>
            <a:off x="2443987" y="429857"/>
            <a:ext cx="407469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Determiners </a:t>
            </a:r>
            <a:endParaRPr sz="40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51C6823-BCDB-4D4E-B0CF-640538D017CB}"/>
              </a:ext>
            </a:extLst>
          </p:cNvPr>
          <p:cNvSpPr/>
          <p:nvPr/>
        </p:nvSpPr>
        <p:spPr>
          <a:xfrm>
            <a:off x="729113" y="3269961"/>
            <a:ext cx="2158340" cy="522891"/>
          </a:xfrm>
          <a:prstGeom prst="roundRect">
            <a:avLst/>
          </a:prstGeom>
          <a:solidFill>
            <a:srgbClr val="FF2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Google Shape;105;p3">
            <a:extLst>
              <a:ext uri="{FF2B5EF4-FFF2-40B4-BE49-F238E27FC236}">
                <a16:creationId xmlns:a16="http://schemas.microsoft.com/office/drawing/2014/main" id="{88058456-D6B5-4A4C-B11A-8E4BAF15345D}"/>
              </a:ext>
            </a:extLst>
          </p:cNvPr>
          <p:cNvSpPr txBox="1"/>
          <p:nvPr/>
        </p:nvSpPr>
        <p:spPr>
          <a:xfrm>
            <a:off x="741611" y="3300594"/>
            <a:ext cx="213334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articles</a:t>
            </a:r>
            <a:endParaRPr sz="24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287FACB-9EB4-4C41-9F21-1C999DFABE7D}"/>
              </a:ext>
            </a:extLst>
          </p:cNvPr>
          <p:cNvSpPr/>
          <p:nvPr/>
        </p:nvSpPr>
        <p:spPr>
          <a:xfrm>
            <a:off x="518429" y="4323291"/>
            <a:ext cx="2579709" cy="522891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Google Shape;105;p3">
            <a:extLst>
              <a:ext uri="{FF2B5EF4-FFF2-40B4-BE49-F238E27FC236}">
                <a16:creationId xmlns:a16="http://schemas.microsoft.com/office/drawing/2014/main" id="{EC94915A-15C3-2643-8AF2-ECF24D2CB964}"/>
              </a:ext>
            </a:extLst>
          </p:cNvPr>
          <p:cNvSpPr txBox="1"/>
          <p:nvPr/>
        </p:nvSpPr>
        <p:spPr>
          <a:xfrm>
            <a:off x="351750" y="4353924"/>
            <a:ext cx="29130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demonstratives</a:t>
            </a:r>
            <a:endParaRPr sz="2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8DDF1A8-3AAE-A249-8BC4-05CACCE9E003}"/>
              </a:ext>
            </a:extLst>
          </p:cNvPr>
          <p:cNvSpPr/>
          <p:nvPr/>
        </p:nvSpPr>
        <p:spPr>
          <a:xfrm>
            <a:off x="3264817" y="4959990"/>
            <a:ext cx="2579709" cy="5228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Google Shape;105;p3">
            <a:extLst>
              <a:ext uri="{FF2B5EF4-FFF2-40B4-BE49-F238E27FC236}">
                <a16:creationId xmlns:a16="http://schemas.microsoft.com/office/drawing/2014/main" id="{450B1121-4326-0F4F-B94A-B272943FC58B}"/>
              </a:ext>
            </a:extLst>
          </p:cNvPr>
          <p:cNvSpPr txBox="1"/>
          <p:nvPr/>
        </p:nvSpPr>
        <p:spPr>
          <a:xfrm>
            <a:off x="3098138" y="4990623"/>
            <a:ext cx="29130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possessives</a:t>
            </a:r>
            <a:endParaRPr sz="2400" b="1" dirty="0">
              <a:solidFill>
                <a:schemeClr val="bg1"/>
              </a:solidFill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1233851-E9C7-4542-998A-27A80EAFBB85}"/>
              </a:ext>
            </a:extLst>
          </p:cNvPr>
          <p:cNvSpPr/>
          <p:nvPr/>
        </p:nvSpPr>
        <p:spPr>
          <a:xfrm>
            <a:off x="6237700" y="3269961"/>
            <a:ext cx="2158340" cy="52289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Google Shape;105;p3">
            <a:extLst>
              <a:ext uri="{FF2B5EF4-FFF2-40B4-BE49-F238E27FC236}">
                <a16:creationId xmlns:a16="http://schemas.microsoft.com/office/drawing/2014/main" id="{FFF3AAB1-65EF-2D42-9488-AA7B0176E94B}"/>
              </a:ext>
            </a:extLst>
          </p:cNvPr>
          <p:cNvSpPr txBox="1"/>
          <p:nvPr/>
        </p:nvSpPr>
        <p:spPr>
          <a:xfrm>
            <a:off x="6250198" y="3300594"/>
            <a:ext cx="213334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numerals</a:t>
            </a:r>
            <a:endParaRPr sz="24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3A0167-CCC5-BA41-B61A-61CEBA9F352B}"/>
              </a:ext>
            </a:extLst>
          </p:cNvPr>
          <p:cNvSpPr/>
          <p:nvPr/>
        </p:nvSpPr>
        <p:spPr>
          <a:xfrm>
            <a:off x="6237700" y="4323291"/>
            <a:ext cx="2158340" cy="52289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Google Shape;105;p3">
            <a:extLst>
              <a:ext uri="{FF2B5EF4-FFF2-40B4-BE49-F238E27FC236}">
                <a16:creationId xmlns:a16="http://schemas.microsoft.com/office/drawing/2014/main" id="{C3BB4A9A-A938-5842-A187-30BD79F25352}"/>
              </a:ext>
            </a:extLst>
          </p:cNvPr>
          <p:cNvSpPr txBox="1"/>
          <p:nvPr/>
        </p:nvSpPr>
        <p:spPr>
          <a:xfrm>
            <a:off x="6250198" y="4353924"/>
            <a:ext cx="213334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quantifiers</a:t>
            </a:r>
            <a:endParaRPr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07261A9-A668-AA4A-B423-1DF739ADC8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2074" y="1292359"/>
            <a:ext cx="3279851" cy="3392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2834" y="3288148"/>
            <a:ext cx="2420114" cy="276074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628650" y="2623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Articles – a, an, the </a:t>
            </a:r>
            <a:endParaRPr dirty="0"/>
          </a:p>
        </p:txBody>
      </p:sp>
      <p:pic>
        <p:nvPicPr>
          <p:cNvPr id="121" name="Google Shape;121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50" y="1667359"/>
            <a:ext cx="3283397" cy="2186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4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7957" y="1088967"/>
            <a:ext cx="2982327" cy="2752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93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Determiners and pronouns </a:t>
            </a:r>
            <a:endParaRPr dirty="0"/>
          </a:p>
        </p:txBody>
      </p:sp>
      <p:sp>
        <p:nvSpPr>
          <p:cNvPr id="130" name="Google Shape;130;p5"/>
          <p:cNvSpPr txBox="1">
            <a:spLocks noGrp="1"/>
          </p:cNvSpPr>
          <p:nvPr>
            <p:ph type="body" idx="1"/>
          </p:nvPr>
        </p:nvSpPr>
        <p:spPr>
          <a:xfrm>
            <a:off x="628650" y="1299411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>
                <a:solidFill>
                  <a:schemeClr val="tx1"/>
                </a:solidFill>
              </a:rPr>
              <a:t>Some determiners can also act as pronouns. </a:t>
            </a:r>
            <a:endParaRPr i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14300" indent="0">
              <a:buClr>
                <a:srgbClr val="3C78D8"/>
              </a:buClr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 book/her book </a:t>
            </a:r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Both a possessive pronoun and a possessive determiner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SzPts val="2800"/>
              <a:buNone/>
            </a:pP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14300" indent="0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book is better than </a:t>
            </a:r>
            <a:r>
              <a:rPr lang="en-GB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Pronoun only, because it is not specifying the noun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>
            <a:spLocks noGrp="1"/>
          </p:cNvSpPr>
          <p:nvPr>
            <p:ph type="title"/>
          </p:nvPr>
        </p:nvSpPr>
        <p:spPr>
          <a:xfrm>
            <a:off x="462336" y="421239"/>
            <a:ext cx="7886700" cy="501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b="1" dirty="0"/>
              <a:t>Demonstratives </a:t>
            </a:r>
            <a:endParaRPr dirty="0"/>
          </a:p>
        </p:txBody>
      </p:sp>
      <p:sp>
        <p:nvSpPr>
          <p:cNvPr id="137" name="Google Shape;137;p6"/>
          <p:cNvSpPr txBox="1">
            <a:spLocks noGrp="1"/>
          </p:cNvSpPr>
          <p:nvPr>
            <p:ph type="body" idx="1"/>
          </p:nvPr>
        </p:nvSpPr>
        <p:spPr>
          <a:xfrm>
            <a:off x="462337" y="1045675"/>
            <a:ext cx="8239875" cy="6356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85"/>
              <a:buNone/>
            </a:pPr>
            <a:r>
              <a:rPr lang="en-GB" sz="2400" b="1" i="1" dirty="0"/>
              <a:t>this, that, these, those</a:t>
            </a:r>
            <a:br>
              <a:rPr lang="en-GB" sz="2400" b="1" i="1" dirty="0"/>
            </a:br>
            <a:endParaRPr sz="2400"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dirty="0">
                <a:solidFill>
                  <a:srgbClr val="7030A0"/>
                </a:solidFill>
              </a:rPr>
              <a:t>Demonstrative determiners:</a:t>
            </a:r>
            <a:endParaRPr sz="24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i="1" dirty="0">
                <a:solidFill>
                  <a:srgbClr val="7030A0"/>
                </a:solidFill>
              </a:rPr>
              <a:t>This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movie is interesting. 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i="1" dirty="0">
                <a:solidFill>
                  <a:srgbClr val="7030A0"/>
                </a:solidFill>
              </a:rPr>
              <a:t>That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 is amazing.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i="1" dirty="0">
                <a:solidFill>
                  <a:srgbClr val="7030A0"/>
                </a:solidFill>
              </a:rPr>
              <a:t>These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brownies are scrumptious. 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i="1" dirty="0">
                <a:solidFill>
                  <a:srgbClr val="7030A0"/>
                </a:solidFill>
              </a:rPr>
              <a:t>Those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children are starving. 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Demonstrative pronouns:</a:t>
            </a:r>
            <a:endParaRPr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Here's a copy of the plan. Study</a:t>
            </a: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400" b="1" i="1" dirty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carefully.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 notes are worthless. Read</a:t>
            </a:r>
            <a:r>
              <a:rPr lang="en-GB" sz="2400" b="1" i="1" dirty="0">
                <a:solidFill>
                  <a:srgbClr val="002060"/>
                </a:solidFill>
              </a:rPr>
              <a:t> </a:t>
            </a:r>
            <a:r>
              <a:rPr lang="en-GB" sz="2400" b="1" i="1" dirty="0">
                <a:solidFill>
                  <a:schemeClr val="accent5">
                    <a:lumMod val="75000"/>
                  </a:schemeClr>
                </a:solidFill>
              </a:rPr>
              <a:t>these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instead.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rolls I brought are fresh. </a:t>
            </a:r>
            <a:r>
              <a:rPr lang="en-GB" sz="2400" b="1" i="1" dirty="0">
                <a:solidFill>
                  <a:schemeClr val="accent5">
                    <a:lumMod val="75000"/>
                  </a:schemeClr>
                </a:solidFill>
              </a:rPr>
              <a:t>Those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stale.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10"/>
              <a:buNone/>
            </a:pPr>
            <a:br>
              <a:rPr lang="en-GB" sz="910" dirty="0"/>
            </a:br>
            <a:endParaRPr sz="910" dirty="0"/>
          </a:p>
          <a:p>
            <a:pPr marL="0" lvl="0" indent="0" algn="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87"/>
              <a:buNone/>
            </a:pPr>
            <a:r>
              <a:rPr lang="en-GB" sz="1000" dirty="0"/>
              <a:t>Original source: https://</a:t>
            </a:r>
            <a:r>
              <a:rPr lang="en-GB" sz="1000" dirty="0" err="1"/>
              <a:t>www.thoughtco.com</a:t>
            </a:r>
            <a:r>
              <a:rPr lang="en-GB" sz="1000" dirty="0"/>
              <a:t>/what-is-demonstrative-in-grammar-1690433</a:t>
            </a:r>
            <a:endParaRPr sz="1000" dirty="0"/>
          </a:p>
        </p:txBody>
      </p:sp>
      <p:pic>
        <p:nvPicPr>
          <p:cNvPr id="138" name="Google Shape;138;p6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9215" y="1588168"/>
            <a:ext cx="3237042" cy="21559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 txBox="1">
            <a:spLocks noGrp="1"/>
          </p:cNvSpPr>
          <p:nvPr>
            <p:ph type="title"/>
          </p:nvPr>
        </p:nvSpPr>
        <p:spPr>
          <a:xfrm>
            <a:off x="484271" y="-420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Possessives </a:t>
            </a:r>
            <a:endParaRPr dirty="0"/>
          </a:p>
        </p:txBody>
      </p:sp>
      <p:sp>
        <p:nvSpPr>
          <p:cNvPr id="145" name="Google Shape;145;p7"/>
          <p:cNvSpPr txBox="1">
            <a:spLocks noGrp="1"/>
          </p:cNvSpPr>
          <p:nvPr>
            <p:ph type="body" idx="1"/>
          </p:nvPr>
        </p:nvSpPr>
        <p:spPr>
          <a:xfrm>
            <a:off x="551425" y="1463676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 i="1" dirty="0">
                <a:solidFill>
                  <a:srgbClr val="7030A0"/>
                </a:solidFill>
              </a:rPr>
              <a:t>My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handbag was stolen last week.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dog wagged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i="1" dirty="0">
                <a:solidFill>
                  <a:srgbClr val="7030A0"/>
                </a:solidFill>
              </a:rPr>
              <a:t>its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tail.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 i="1" dirty="0">
                <a:solidFill>
                  <a:srgbClr val="7030A0"/>
                </a:solidFill>
              </a:rPr>
              <a:t>Their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classroom was a mess!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 i="1" dirty="0">
                <a:solidFill>
                  <a:srgbClr val="7030A0"/>
                </a:solidFill>
              </a:rPr>
              <a:t>Your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home is spotless.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484271" y="940496"/>
            <a:ext cx="71182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its, our, their, my, your, his, her, one’s </a:t>
            </a:r>
            <a:endParaRPr sz="2400" b="1" dirty="0"/>
          </a:p>
        </p:txBody>
      </p:sp>
      <p:pic>
        <p:nvPicPr>
          <p:cNvPr id="147" name="Google Shape;147;p7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16879" y="3189571"/>
            <a:ext cx="2975696" cy="210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>
            <a:spLocks noGrp="1"/>
          </p:cNvSpPr>
          <p:nvPr>
            <p:ph type="body" idx="1"/>
          </p:nvPr>
        </p:nvSpPr>
        <p:spPr>
          <a:xfrm>
            <a:off x="462336" y="1059646"/>
            <a:ext cx="6727647" cy="3266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2400" b="1" i="1" dirty="0"/>
              <a:t>all, enough, some, any, no, much, few, little, both, many, either, each, every, another, other</a:t>
            </a:r>
            <a:endParaRPr sz="2400" b="1" dirty="0"/>
          </a:p>
        </p:txBody>
      </p:sp>
      <p:pic>
        <p:nvPicPr>
          <p:cNvPr id="154" name="Google Shape;154;p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5953" y="2110690"/>
            <a:ext cx="3943081" cy="25229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BABB245-3581-504B-9E14-742E177FDFA2}"/>
              </a:ext>
            </a:extLst>
          </p:cNvPr>
          <p:cNvSpPr/>
          <p:nvPr/>
        </p:nvSpPr>
        <p:spPr>
          <a:xfrm>
            <a:off x="497406" y="2110689"/>
            <a:ext cx="3635574" cy="312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you like </a:t>
            </a:r>
            <a:r>
              <a:rPr lang="en-GB" sz="2800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en-GB" sz="2800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dinner today? (determiner)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That’s lovely of you but I don’t want </a:t>
            </a:r>
            <a:r>
              <a:rPr lang="en-GB" sz="2800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any.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(pronoun)</a:t>
            </a:r>
          </a:p>
        </p:txBody>
      </p:sp>
      <p:sp>
        <p:nvSpPr>
          <p:cNvPr id="6" name="Google Shape;136;p6">
            <a:extLst>
              <a:ext uri="{FF2B5EF4-FFF2-40B4-BE49-F238E27FC236}">
                <a16:creationId xmlns:a16="http://schemas.microsoft.com/office/drawing/2014/main" id="{02CCAE8C-BAB0-2848-A8C3-F01F76C9F76E}"/>
              </a:ext>
            </a:extLst>
          </p:cNvPr>
          <p:cNvSpPr txBox="1">
            <a:spLocks/>
          </p:cNvSpPr>
          <p:nvPr/>
        </p:nvSpPr>
        <p:spPr>
          <a:xfrm>
            <a:off x="462336" y="421239"/>
            <a:ext cx="7886700" cy="501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959"/>
            </a:pPr>
            <a:r>
              <a:rPr lang="en-GB" b="1" dirty="0"/>
              <a:t>Quantifiers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Numerals (symbol or name): </a:t>
            </a:r>
            <a:endParaRPr dirty="0"/>
          </a:p>
        </p:txBody>
      </p:sp>
      <p:sp>
        <p:nvSpPr>
          <p:cNvPr id="160" name="Google Shape;160;p9"/>
          <p:cNvSpPr txBox="1">
            <a:spLocks noGrp="1"/>
          </p:cNvSpPr>
          <p:nvPr>
            <p:ph type="body" idx="1"/>
          </p:nvPr>
        </p:nvSpPr>
        <p:spPr>
          <a:xfrm>
            <a:off x="628650" y="1424932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2400" b="1" i="1" dirty="0"/>
              <a:t>one(1), two(2), three(3), four(4), five(5)</a:t>
            </a:r>
            <a:endParaRPr sz="2400" b="1" i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Please can I order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3200" b="1" i="1" dirty="0">
                <a:solidFill>
                  <a:srgbClr val="00B0F0"/>
                </a:solidFill>
              </a:rPr>
              <a:t>three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fruit salads?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161" name="Google Shape;161;p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40392" y="3199454"/>
            <a:ext cx="4012282" cy="26722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1022</Words>
  <Application>Microsoft Macintosh PowerPoint</Application>
  <PresentationFormat>On-screen Show (4:3)</PresentationFormat>
  <Paragraphs>165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Arial Rounded</vt:lpstr>
      <vt:lpstr>Calibri</vt:lpstr>
      <vt:lpstr>Office Theme</vt:lpstr>
      <vt:lpstr>PowerPoint Presentation</vt:lpstr>
      <vt:lpstr>What are determiners? </vt:lpstr>
      <vt:lpstr>PowerPoint Presentation</vt:lpstr>
      <vt:lpstr>Articles – a, an, the </vt:lpstr>
      <vt:lpstr>Determiners and pronouns </vt:lpstr>
      <vt:lpstr>Demonstratives </vt:lpstr>
      <vt:lpstr>Possessives </vt:lpstr>
      <vt:lpstr>PowerPoint Presentation</vt:lpstr>
      <vt:lpstr>Numerals (symbol or name): </vt:lpstr>
      <vt:lpstr>Riddles </vt:lpstr>
      <vt:lpstr>PowerPoint Presentation</vt:lpstr>
      <vt:lpstr>PowerPoint Presentation</vt:lpstr>
      <vt:lpstr>Different meanings</vt:lpstr>
      <vt:lpstr>Fill in the determiners  a or an? </vt:lpstr>
      <vt:lpstr>Complete the sentences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Determiners </dc:title>
  <dc:creator>Shareen Wilkinson</dc:creator>
  <cp:lastModifiedBy>Charlotte Anderson-Barrow</cp:lastModifiedBy>
  <cp:revision>11</cp:revision>
  <dcterms:created xsi:type="dcterms:W3CDTF">2020-07-26T16:32:22Z</dcterms:created>
  <dcterms:modified xsi:type="dcterms:W3CDTF">2020-08-04T15:53:54Z</dcterms:modified>
</cp:coreProperties>
</file>