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iiGxStGXsAIqG6ZpdCYCsQVM1T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0" name="Google Shape;6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6" name="Google Shape;6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1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1"/>
          <p:cNvSpPr txBox="1"/>
          <p:nvPr>
            <p:ph idx="1" type="body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41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6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46"/>
          <p:cNvSpPr/>
          <p:nvPr>
            <p:ph idx="2" type="pic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46"/>
          <p:cNvSpPr txBox="1"/>
          <p:nvPr>
            <p:ph idx="1" type="body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46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b="1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54809"/>
            <a:ext cx="9144000" cy="6348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/>
          <p:nvPr/>
        </p:nvSpPr>
        <p:spPr>
          <a:xfrm>
            <a:off x="3904178" y="4871874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04643" y="3429000"/>
            <a:ext cx="2582157" cy="258215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Moving the emphasis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1"/>
          <p:cNvSpPr txBox="1"/>
          <p:nvPr/>
        </p:nvSpPr>
        <p:spPr>
          <a:xfrm>
            <a:off x="457200" y="1425418"/>
            <a:ext cx="9587257" cy="33871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i="0" lang="en-GB" sz="28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Whatever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shall I do next?’ said Alice.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‘Whatever </a:t>
            </a:r>
            <a:r>
              <a:rPr b="1" i="0" lang="en-GB" sz="28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shall I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do next?’ said Alice.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‘Whatever shall </a:t>
            </a:r>
            <a:r>
              <a:rPr b="1" i="0" lang="en-GB" sz="28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do next?’ said Alice.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‘Whatever shall I </a:t>
            </a:r>
            <a:r>
              <a:rPr b="1" i="0" lang="en-GB" sz="28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next?’ said Alice.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‘Whatever shall I do </a:t>
            </a:r>
            <a:r>
              <a:rPr b="1" i="0" lang="en-GB" sz="28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next</a:t>
            </a: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?’ said Alice.</a:t>
            </a:r>
            <a:endParaRPr b="0" i="0" sz="2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0718" y="1188708"/>
            <a:ext cx="3462564" cy="4480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title"/>
          </p:nvPr>
        </p:nvSpPr>
        <p:spPr>
          <a:xfrm>
            <a:off x="457200" y="62463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 txBox="1"/>
          <p:nvPr>
            <p:ph idx="1" type="body"/>
          </p:nvPr>
        </p:nvSpPr>
        <p:spPr>
          <a:xfrm>
            <a:off x="1104472" y="1229400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Does our curriculum include opportunities for children to practise fluent reading?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Does this continue as children grow older?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 we model fluent reading?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Do we find time in a busy curriculum for children to read aloud?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693505" y="1325171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693505" y="2262642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693505" y="2902162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688369" y="354168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54809"/>
            <a:ext cx="9144000" cy="6348382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8"/>
          <p:cNvSpPr/>
          <p:nvPr/>
        </p:nvSpPr>
        <p:spPr>
          <a:xfrm>
            <a:off x="3909317" y="4890737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8"/>
          <p:cNvSpPr/>
          <p:nvPr/>
        </p:nvSpPr>
        <p:spPr>
          <a:xfrm>
            <a:off x="3883632" y="2239766"/>
            <a:ext cx="5024062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8"/>
          <p:cNvSpPr txBox="1"/>
          <p:nvPr/>
        </p:nvSpPr>
        <p:spPr>
          <a:xfrm>
            <a:off x="3909317" y="2180713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3632" y="132580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simple view of reading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6873411" y="5322535"/>
            <a:ext cx="181338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Framework for literacy and mathematics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GB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National Strategy – Crown copyright 2006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2460050" y="1417650"/>
            <a:ext cx="4234800" cy="577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"/>
          <p:cNvSpPr txBox="1"/>
          <p:nvPr/>
        </p:nvSpPr>
        <p:spPr>
          <a:xfrm>
            <a:off x="1108075" y="1477854"/>
            <a:ext cx="6927850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Language </a:t>
            </a:r>
            <a:r>
              <a:rPr b="1" lang="en-GB" sz="20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comprehension</a:t>
            </a: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" name="Google Shape;38;p2"/>
          <p:cNvCxnSpPr/>
          <p:nvPr/>
        </p:nvCxnSpPr>
        <p:spPr>
          <a:xfrm>
            <a:off x="4572000" y="2188396"/>
            <a:ext cx="0" cy="2938408"/>
          </a:xfrm>
          <a:prstGeom prst="straightConnector1">
            <a:avLst/>
          </a:prstGeom>
          <a:noFill/>
          <a:ln cap="flat" cmpd="sng" w="50800">
            <a:solidFill>
              <a:srgbClr val="7030A0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39" name="Google Shape;39;p2"/>
          <p:cNvCxnSpPr/>
          <p:nvPr/>
        </p:nvCxnSpPr>
        <p:spPr>
          <a:xfrm rot="10800000">
            <a:off x="2634465" y="3532597"/>
            <a:ext cx="3875070" cy="0"/>
          </a:xfrm>
          <a:prstGeom prst="straightConnector1">
            <a:avLst/>
          </a:prstGeom>
          <a:noFill/>
          <a:ln cap="flat" cmpd="sng" w="50800">
            <a:solidFill>
              <a:srgbClr val="7030A0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40" name="Google Shape;40;p2"/>
          <p:cNvSpPr/>
          <p:nvPr/>
        </p:nvSpPr>
        <p:spPr>
          <a:xfrm>
            <a:off x="2455531" y="5216194"/>
            <a:ext cx="4295616" cy="57725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1108075" y="5276409"/>
            <a:ext cx="6927850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Language comprehension 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"/>
          <p:cNvSpPr/>
          <p:nvPr/>
        </p:nvSpPr>
        <p:spPr>
          <a:xfrm>
            <a:off x="6694724" y="3143817"/>
            <a:ext cx="2178117" cy="80713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4316180" y="3193461"/>
            <a:ext cx="6927850" cy="707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Word recognition</a:t>
            </a:r>
            <a:b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"/>
          <p:cNvSpPr/>
          <p:nvPr/>
        </p:nvSpPr>
        <p:spPr>
          <a:xfrm>
            <a:off x="281938" y="3129030"/>
            <a:ext cx="2178117" cy="80713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22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-2096606" y="3178674"/>
            <a:ext cx="6927850" cy="707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Word recognition</a:t>
            </a:r>
            <a:b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 txBox="1"/>
          <p:nvPr/>
        </p:nvSpPr>
        <p:spPr>
          <a:xfrm rot="-5400000">
            <a:off x="2924887" y="276754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good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3842704" y="315758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good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"/>
          <p:cNvSpPr txBox="1"/>
          <p:nvPr/>
        </p:nvSpPr>
        <p:spPr>
          <a:xfrm rot="5400000">
            <a:off x="3336367" y="4003617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poor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2247677" y="3463388"/>
            <a:ext cx="2921107" cy="4000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400"/>
              <a:buFont typeface="Arial"/>
              <a:buNone/>
            </a:pPr>
            <a:r>
              <a:rPr b="1" i="1" lang="en-GB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poor</a:t>
            </a:r>
            <a:endParaRPr b="0" i="1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lang="en-GB" sz="3600">
                <a:solidFill>
                  <a:schemeClr val="dk1"/>
                </a:solidFill>
              </a:rPr>
              <a:t>Fluency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4"/>
          <p:cNvSpPr txBox="1"/>
          <p:nvPr>
            <p:ph idx="1" type="body"/>
          </p:nvPr>
        </p:nvSpPr>
        <p:spPr>
          <a:xfrm>
            <a:off x="857892" y="1473207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None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bridge between word recognition and language comprehension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None/>
            </a:pPr>
            <a:r>
              <a:t/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950"/>
              <a:buNone/>
            </a:pPr>
            <a:r>
              <a:rPr b="1"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Word-reading: 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Pace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Accuracy 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Automaticity 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950"/>
              <a:buNone/>
            </a:pPr>
            <a:r>
              <a:t/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950"/>
              <a:buNone/>
            </a:pPr>
            <a:r>
              <a:rPr b="1"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Language comprehension: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Prosodic elements (stress, pace, volume, intonation)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Taking note of the clues the author gives the reader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lang="en-GB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Tone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/>
          <p:nvPr/>
        </p:nvSpPr>
        <p:spPr>
          <a:xfrm>
            <a:off x="752582" y="2234839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/>
          <p:nvPr/>
        </p:nvSpPr>
        <p:spPr>
          <a:xfrm>
            <a:off x="752582" y="4084755"/>
            <a:ext cx="210600" cy="324300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477748" y="884431"/>
            <a:ext cx="8188503" cy="3687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GB" sz="3200">
                <a:latin typeface="Calibri"/>
                <a:ea typeface="Calibri"/>
                <a:cs typeface="Calibri"/>
                <a:sym typeface="Calibri"/>
              </a:rPr>
              <a:t>‘Words mean more than what is set down on paper. It takes the human voice to imbue them with the shades of deeper meaning.’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br>
              <a:rPr b="1" i="1" lang="en-GB" sz="3200">
                <a:latin typeface="Calibri"/>
                <a:ea typeface="Calibri"/>
                <a:cs typeface="Calibri"/>
                <a:sym typeface="Calibri"/>
              </a:rPr>
            </a:br>
            <a:r>
              <a:rPr b="1" i="1" lang="en-GB" sz="3200">
                <a:latin typeface="Calibri"/>
                <a:ea typeface="Calibri"/>
                <a:cs typeface="Calibri"/>
                <a:sym typeface="Calibri"/>
              </a:rPr>
              <a:t>Maya Angelou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85801" y="1589924"/>
            <a:ext cx="5257800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Activities for building fluency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6"/>
          <p:cNvSpPr txBox="1"/>
          <p:nvPr>
            <p:ph idx="1" type="body"/>
          </p:nvPr>
        </p:nvSpPr>
        <p:spPr>
          <a:xfrm>
            <a:off x="965872" y="1513630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1" marL="117475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Reading aloud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Paired reading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Specific strategies: echo reading and choral reading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Reader’s theatre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Playing with texts: </a:t>
            </a:r>
            <a:endParaRPr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situational expressions</a:t>
            </a:r>
            <a:endParaRPr i="1">
              <a:solidFill>
                <a:srgbClr val="7F7F7F"/>
              </a:solidFill>
            </a:endParaRPr>
          </a:p>
          <a:p>
            <a:pPr indent="-3556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alibri"/>
              <a:buChar char="●"/>
            </a:pPr>
            <a:r>
              <a:rPr i="1"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moving the emphasis</a:t>
            </a:r>
            <a:endParaRPr i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711385" y="1620341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6"/>
          <p:cNvSpPr/>
          <p:nvPr/>
        </p:nvSpPr>
        <p:spPr>
          <a:xfrm>
            <a:off x="708918" y="2303723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708918" y="2940516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6"/>
          <p:cNvSpPr txBox="1"/>
          <p:nvPr/>
        </p:nvSpPr>
        <p:spPr>
          <a:xfrm>
            <a:off x="708917" y="5424755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708918" y="3604395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708917" y="4193143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Echo reading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7"/>
          <p:cNvSpPr txBox="1"/>
          <p:nvPr>
            <p:ph idx="1" type="body"/>
          </p:nvPr>
        </p:nvSpPr>
        <p:spPr>
          <a:xfrm>
            <a:off x="457200" y="1417639"/>
            <a:ext cx="8229600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"Glorious, stirring sight!" murmured Toad… “The poetry of motion! The real way to travel! The only way to travel!”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3868" y="3429000"/>
            <a:ext cx="1936263" cy="251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Echo reading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8"/>
          <p:cNvSpPr txBox="1"/>
          <p:nvPr>
            <p:ph idx="1" type="body"/>
          </p:nvPr>
        </p:nvSpPr>
        <p:spPr>
          <a:xfrm>
            <a:off x="457200" y="1417639"/>
            <a:ext cx="8229600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"Glorious, stirring sight!" murmured Toad…"The poetry of motion! The real way to travel! The only way to travel!”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“Here today - in next week tomorrow! Villages skipped, towns and cities jumped - always somebody else's horizons! O bliss!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O poop-poop! O my! O my!"</a:t>
            </a:r>
            <a:endParaRPr/>
          </a:p>
        </p:txBody>
      </p:sp>
      <p:pic>
        <p:nvPicPr>
          <p:cNvPr id="89" name="Google Shape;8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3868" y="3429000"/>
            <a:ext cx="1936263" cy="251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Choral reading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457200" y="1417639"/>
            <a:ext cx="8229600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GB" sz="2400">
                <a:latin typeface="Calibri"/>
                <a:ea typeface="Calibri"/>
                <a:cs typeface="Calibri"/>
                <a:sym typeface="Calibri"/>
              </a:rPr>
              <a:t>From a Railway Carriage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Faster than fairies, faster than witches,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Bridges and houses, hedges and ditches;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And charging along like troops in a battle,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All through the meadows the horses and cattle: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All of the sights of the hill and the plain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Fly as thick as driving rain;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And ever again, in the wink of an eye,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Painted stations whistle by.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i="1" lang="en-GB" sz="2400">
                <a:latin typeface="Calibri"/>
                <a:ea typeface="Calibri"/>
                <a:cs typeface="Calibri"/>
                <a:sym typeface="Calibri"/>
              </a:rPr>
              <a:t>Robert Louis Stevenson</a:t>
            </a:r>
            <a:endParaRPr b="1" i="1"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Situational expressions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0"/>
          <p:cNvSpPr txBox="1"/>
          <p:nvPr/>
        </p:nvSpPr>
        <p:spPr>
          <a:xfrm>
            <a:off x="1183241" y="1926024"/>
            <a:ext cx="3396343" cy="3848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What do you want?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 don’t believe it.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What did he say?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</a:pPr>
            <a:r>
              <a:rPr b="1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0"/>
          <p:cNvSpPr/>
          <p:nvPr/>
        </p:nvSpPr>
        <p:spPr>
          <a:xfrm>
            <a:off x="5493984" y="1926024"/>
            <a:ext cx="6096000" cy="30059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1.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thrilled  </a:t>
            </a:r>
            <a:r>
              <a:rPr b="1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2.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determined</a:t>
            </a:r>
            <a:r>
              <a:rPr b="1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3.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puzzled   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b="1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calm   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FF2F92"/>
                </a:solidFill>
                <a:latin typeface="Calibri"/>
                <a:ea typeface="Calibri"/>
                <a:cs typeface="Calibri"/>
                <a:sym typeface="Calibri"/>
              </a:rPr>
              <a:t>5.</a:t>
            </a:r>
            <a:r>
              <a:rPr b="1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terrified</a:t>
            </a:r>
            <a:r>
              <a:rPr b="1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GB" sz="2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6.  </a:t>
            </a:r>
            <a:r>
              <a:rPr b="0" i="0" lang="en-GB" sz="26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angry</a:t>
            </a:r>
            <a:endParaRPr b="0" i="0" sz="26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0"/>
          <p:cNvSpPr/>
          <p:nvPr/>
        </p:nvSpPr>
        <p:spPr>
          <a:xfrm>
            <a:off x="765424" y="2028206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0"/>
          <p:cNvSpPr/>
          <p:nvPr/>
        </p:nvSpPr>
        <p:spPr>
          <a:xfrm>
            <a:off x="765424" y="2708822"/>
            <a:ext cx="210620" cy="324363"/>
          </a:xfrm>
          <a:prstGeom prst="chevron">
            <a:avLst>
              <a:gd fmla="val 50000" name="adj"/>
            </a:avLst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0"/>
          <p:cNvSpPr/>
          <p:nvPr/>
        </p:nvSpPr>
        <p:spPr>
          <a:xfrm>
            <a:off x="763713" y="3389438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2020-02-02T15:15:17Z</dcterms:created>
  <dc:creator>Lindsay Pickton</dc:creator>
</cp:coreProperties>
</file>