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303" r:id="rId3"/>
    <p:sldId id="302" r:id="rId4"/>
    <p:sldId id="308" r:id="rId5"/>
    <p:sldId id="304" r:id="rId6"/>
    <p:sldId id="305" r:id="rId7"/>
    <p:sldId id="306" r:id="rId8"/>
    <p:sldId id="309" r:id="rId9"/>
    <p:sldId id="310" r:id="rId10"/>
    <p:sldId id="307" r:id="rId11"/>
    <p:sldId id="311" r:id="rId12"/>
    <p:sldId id="312" r:id="rId13"/>
    <p:sldId id="313" r:id="rId14"/>
    <p:sldId id="316" r:id="rId15"/>
    <p:sldId id="314" r:id="rId16"/>
    <p:sldId id="315" r:id="rId17"/>
    <p:sldId id="31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69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B8C08-24EB-F243-B253-34C5A247E209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6FABC-67E7-BA43-B714-03950CBE6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71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B1052-AA7B-224A-8DC1-0EA039F29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ED387-CCA4-F44F-8EE3-B66133FF8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36CB9-F3B8-5C4C-BD7B-56744D7E7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2643F-70FD-2644-AB2A-D9916103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D6D25-5495-5B40-A37C-24159FE8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6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55F8-AD7C-2345-BFD4-C1D2C76C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8573C-A9CC-484F-9D37-C3828026C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981F7-FBB0-5447-8064-CCE116DC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9327B-E646-8B4D-BB3F-56B8FB1B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1AC41-CE28-3D4E-80AD-F89D28F3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9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CE912-24AA-DD49-9EE7-0B79E0F96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DCF7A-6FE6-E346-A3D7-416DA71CD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1A32D-F138-2A43-B795-9E3144642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77309-3C8C-5343-88F0-D44D86BFA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F66EE-994E-E847-8C05-B03AA027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75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81E83-7C86-9C4B-960C-625ED695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33D22-9DAC-984B-AD4B-7C03E3EC0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8EB5A-7193-6844-AEB8-2EC9754FA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74D87-F3A6-DD48-81FF-1EDD6EEA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677CE-FC93-E54B-ACE7-4AD7B4E1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31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69403-EDAD-5043-84EA-1B472EC49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9B8D5-8387-FF40-8010-F99FC4BA8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6C27A-FFBE-5047-9848-2C67046A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F20DB-6653-6E4D-84BD-1657AEDD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19825-E9D6-C14D-8209-A96F0593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0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E0CCE-59EB-4448-A056-1FF187C7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0B139-8692-1748-96C9-667AEDE77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1FFC5-AB19-EE45-AD30-215A89553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7AB67-DECE-7743-AFEF-2D9FD5B7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71B24-6CD5-8D41-BA65-82299440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E3EA7-1753-CB43-B588-43BE0898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8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FD04F-E872-1540-9948-2EB78182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7261A-BC1B-FE47-A5D7-DFB0F7A95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C9C20-72D1-F241-90FD-A99CC89CF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20F0C-133F-E349-849D-CFAC0D44D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8D39E-AEA6-6B4B-826A-8ABDC7610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9A5851-D1C7-454D-8AC4-7CCEF4C4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0CAADF-1442-BB45-B3BB-F8C5E2E6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FCAEF-4D27-4746-9F85-6D663776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7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46586-75DA-7741-BD6C-597B704A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BECB4-2F25-CA43-895A-39743F36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58F2C9-F4AB-3142-BA58-083748F9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BE832-5B83-CF4A-90C3-3588A692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2D787-616A-5A46-BB63-E07BA544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67719-2D80-504B-8F23-3DC3E90FE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7401D-6694-FD40-BD5A-F88B2A6F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8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BA10F-32B6-E24E-98DC-3FCE1937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86C3E-2E05-5F49-A5A8-3BE064447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B0CFC-8FCA-1240-9945-111D9254F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43E47-DF60-F24A-AC33-86708F69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2BC10-D81A-E44E-878A-E854D5E3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C757C-8B3C-C142-85CA-52437045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11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36349-A828-524D-A57E-6660638EF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01EC88-73B7-2B4E-9226-DA9E58822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EA582-0EBC-DC4F-A8F8-85F27A3B9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5C651-0D16-D745-8928-7BECAA8F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069D8-0F78-7647-A424-DD480E8F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06CCD-F1BD-494D-8419-22B2D23A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1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CF22CB-44CA-A74E-A334-CAB9EACE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0EE55-5C8F-9240-BFF0-5FD2A14E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C3B7D-391B-EB4B-884C-840FE2D73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7A44-D653-8745-9A6B-3FE82604F7F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45B0A-6F79-A04D-93BC-E8D3FB40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9A9F-39D0-4045-A2B3-4D7E973AC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39558-C074-4C44-9322-D10C77CE6D0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0BFDF-60A8-234C-A86B-698C0D5A77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264276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B81D89-03E0-004A-B5BF-F273384CCC8D}"/>
              </a:ext>
            </a:extLst>
          </p:cNvPr>
          <p:cNvCxnSpPr>
            <a:cxnSpLocks/>
          </p:cNvCxnSpPr>
          <p:nvPr userDrawn="1"/>
        </p:nvCxnSpPr>
        <p:spPr>
          <a:xfrm>
            <a:off x="914466" y="6174157"/>
            <a:ext cx="1043933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7EFB5E2-810E-1E47-9A98-E8722C134A7F}"/>
              </a:ext>
            </a:extLst>
          </p:cNvPr>
          <p:cNvSpPr/>
          <p:nvPr userDrawn="1"/>
        </p:nvSpPr>
        <p:spPr>
          <a:xfrm>
            <a:off x="11002422" y="636974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816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B07849-770A-C743-BD74-CA2A86CAC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409C59-4529-C140-9573-1126D4445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A76306-3CDA-7649-8630-2982C7CE836B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909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9DBF-2EB3-F043-8021-859DBEC21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Step 4: moving the reporting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9EA5C-C363-4D4E-BA12-33CA04350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>
                <a:solidFill>
                  <a:srgbClr val="00B0F0"/>
                </a:solidFill>
              </a:rPr>
              <a:t>“S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come here</a:t>
            </a:r>
            <a:r>
              <a:rPr lang="en-GB" b="1" dirty="0">
                <a:solidFill>
                  <a:srgbClr val="00B0F0"/>
                </a:solidFill>
              </a:rPr>
              <a:t>,” </a:t>
            </a:r>
            <a:r>
              <a:rPr lang="en-GB" b="1" dirty="0">
                <a:solidFill>
                  <a:srgbClr val="00B0F0"/>
                </a:solidFill>
                <a:highlight>
                  <a:srgbClr val="FFFF00"/>
                </a:highlight>
              </a:rPr>
              <a:t>s</a:t>
            </a:r>
            <a:r>
              <a:rPr lang="en-GB" dirty="0">
                <a:highlight>
                  <a:srgbClr val="FFFF00"/>
                </a:highlight>
              </a:rPr>
              <a:t>aid the Headteacher</a:t>
            </a:r>
            <a:r>
              <a:rPr lang="en-GB" b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>
                <a:solidFill>
                  <a:srgbClr val="00B0F0"/>
                </a:solidFill>
                <a:highlight>
                  <a:srgbClr val="FFFF00"/>
                </a:highlight>
              </a:rPr>
              <a:t>T</a:t>
            </a:r>
            <a:r>
              <a:rPr lang="en-GB" dirty="0">
                <a:highlight>
                  <a:srgbClr val="FFFF00"/>
                </a:highlight>
              </a:rPr>
              <a:t>he headteacher said</a:t>
            </a:r>
            <a:r>
              <a:rPr lang="en-GB" b="1" dirty="0">
                <a:solidFill>
                  <a:srgbClr val="00B0F0"/>
                </a:solidFill>
              </a:rPr>
              <a:t>, “S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come here</a:t>
            </a:r>
            <a:r>
              <a:rPr lang="en-GB" b="1" dirty="0">
                <a:solidFill>
                  <a:srgbClr val="00B0F0"/>
                </a:solidFill>
              </a:rPr>
              <a:t>.”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8C40567-B18A-6B4A-BBB4-D817CDBF4AC9}"/>
              </a:ext>
            </a:extLst>
          </p:cNvPr>
          <p:cNvSpPr/>
          <p:nvPr/>
        </p:nvSpPr>
        <p:spPr>
          <a:xfrm>
            <a:off x="4834647" y="4495463"/>
            <a:ext cx="6031150" cy="1311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D84EBC-F0BC-F743-9C3D-4332980B2AF3}"/>
              </a:ext>
            </a:extLst>
          </p:cNvPr>
          <p:cNvSpPr txBox="1"/>
          <p:nvPr/>
        </p:nvSpPr>
        <p:spPr>
          <a:xfrm>
            <a:off x="5115936" y="4680969"/>
            <a:ext cx="5507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Lots of children become confused by the position of commas and capital letters once they start writing the reporting clause before and after the speech clause.</a:t>
            </a:r>
          </a:p>
        </p:txBody>
      </p:sp>
    </p:spTree>
    <p:extLst>
      <p:ext uri="{BB962C8B-B14F-4D97-AF65-F5344CB8AC3E}">
        <p14:creationId xmlns:p14="http://schemas.microsoft.com/office/powerpoint/2010/main" val="243997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3BEE-604C-864B-8764-59AFDE31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D36DD-BED2-5243-8DDE-289827541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correct the mistakes in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“Class 8 are going to the zoo,” Said Sarah.</a:t>
            </a:r>
          </a:p>
          <a:p>
            <a:pPr marL="0" indent="0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“Our class are doing a play.” Simon announced.</a:t>
            </a:r>
          </a:p>
          <a:p>
            <a:pPr marL="0" indent="0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Mrs Brown shouted. “Playtime’s over.”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56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3BEE-604C-864B-8764-59AFDE31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D36DD-BED2-5243-8DDE-289827541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correct the mistakes in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“Class 8 are going to the zoo,” </a:t>
            </a:r>
            <a:r>
              <a:rPr lang="en-GB" b="1" i="1" dirty="0">
                <a:solidFill>
                  <a:srgbClr val="00B0F0"/>
                </a:solidFill>
              </a:rPr>
              <a:t>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Sarah.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“Our class are doing a play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Simon announced.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Mrs Brown shouted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“Playtime’s over.”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886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06D0-2E93-6F41-B8CD-B1B40BA27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Step 5: writing a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57D9-88EF-4D49-8826-FE4312071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New line, new speaker.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“Can I go to the playground?” asked Harry.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Mum replied, “Yes, once you’ve finished your homework.”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C1C0DFA-3473-7242-8256-04ADE14474B1}"/>
              </a:ext>
            </a:extLst>
          </p:cNvPr>
          <p:cNvSpPr/>
          <p:nvPr/>
        </p:nvSpPr>
        <p:spPr>
          <a:xfrm>
            <a:off x="4709198" y="4337973"/>
            <a:ext cx="6322979" cy="11776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A006A9-3158-7C45-9887-FAB4D289B95C}"/>
              </a:ext>
            </a:extLst>
          </p:cNvPr>
          <p:cNvSpPr txBox="1"/>
          <p:nvPr/>
        </p:nvSpPr>
        <p:spPr>
          <a:xfrm>
            <a:off x="4849743" y="4603612"/>
            <a:ext cx="6041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real texts to see how published authors arrange the dialogue to ensure that it is clear.</a:t>
            </a:r>
          </a:p>
        </p:txBody>
      </p:sp>
    </p:spTree>
    <p:extLst>
      <p:ext uri="{BB962C8B-B14F-4D97-AF65-F5344CB8AC3E}">
        <p14:creationId xmlns:p14="http://schemas.microsoft.com/office/powerpoint/2010/main" val="85566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5736E-8C04-834A-8A45-97F91987D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707F4-8CD4-7449-9C4C-34DD756D9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Use the ‘new speaker, new line’ convention to complete this knock, knock joke as a conversation between two people: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Knock, knock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Who’s there?	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Canoe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Canoe, who?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Canoe help me with my homework!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917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944F-F3A5-7B4C-88CE-C7DC811B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54259-CCC8-4C43-B160-DBE6534B6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“K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nock, knock</a:t>
            </a:r>
            <a:r>
              <a:rPr lang="en-GB" b="1" i="1" dirty="0">
                <a:solidFill>
                  <a:srgbClr val="00B0F0"/>
                </a:solidFill>
              </a:rPr>
              <a:t>,” 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Junaid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“W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ho’s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</a:t>
            </a:r>
            <a:r>
              <a:rPr lang="en-GB" b="1" i="1" dirty="0">
                <a:solidFill>
                  <a:srgbClr val="00B0F0"/>
                </a:solidFill>
              </a:rPr>
              <a:t>?” 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andy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replied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J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unaid said</a:t>
            </a:r>
            <a:r>
              <a:rPr lang="en-GB" b="1" i="1" dirty="0">
                <a:solidFill>
                  <a:srgbClr val="00B0F0"/>
                </a:solidFill>
              </a:rPr>
              <a:t>, “C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anoe</a:t>
            </a:r>
            <a:r>
              <a:rPr lang="en-GB" b="1" i="1" dirty="0">
                <a:solidFill>
                  <a:srgbClr val="00B0F0"/>
                </a:solidFill>
              </a:rPr>
              <a:t>.”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Canoe, who</a:t>
            </a:r>
            <a:r>
              <a:rPr lang="en-GB" b="1" i="1" dirty="0">
                <a:solidFill>
                  <a:srgbClr val="00B0F0"/>
                </a:solidFill>
              </a:rPr>
              <a:t>?” 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Sandy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“C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anoe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help me with my homework</a:t>
            </a:r>
            <a:r>
              <a:rPr lang="en-GB" b="1" i="1" dirty="0">
                <a:solidFill>
                  <a:srgbClr val="00B0F0"/>
                </a:solidFill>
              </a:rPr>
              <a:t>!” l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aughed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Junaid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9A659A3-E595-594B-BCC4-609A6831E87C}"/>
              </a:ext>
            </a:extLst>
          </p:cNvPr>
          <p:cNvSpPr/>
          <p:nvPr/>
        </p:nvSpPr>
        <p:spPr>
          <a:xfrm>
            <a:off x="4766552" y="4542253"/>
            <a:ext cx="6225703" cy="13040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42F28-3F11-C940-B463-F91322E1A399}"/>
              </a:ext>
            </a:extLst>
          </p:cNvPr>
          <p:cNvSpPr txBox="1"/>
          <p:nvPr/>
        </p:nvSpPr>
        <p:spPr>
          <a:xfrm>
            <a:off x="4980562" y="4688732"/>
            <a:ext cx="5768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Knock, knock jokes can be used at all stages (speech bubbles, inverted commas only, full punctuation, setting out a conversation) of learning about direct speech.</a:t>
            </a:r>
          </a:p>
        </p:txBody>
      </p:sp>
    </p:spTree>
    <p:extLst>
      <p:ext uri="{BB962C8B-B14F-4D97-AF65-F5344CB8AC3E}">
        <p14:creationId xmlns:p14="http://schemas.microsoft.com/office/powerpoint/2010/main" val="948054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7404-F1D3-CB4F-9161-57A5F05A1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To summarise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2DD4D-D144-0043-967F-7A6297055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328" y="1825625"/>
            <a:ext cx="8171234" cy="421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Writing direct speech requires accurate punctuation</a:t>
            </a:r>
          </a:p>
          <a:p>
            <a:pPr marL="0" indent="0">
              <a:buNone/>
            </a:pPr>
            <a:endParaRPr lang="en-GB" sz="2400" i="1" dirty="0"/>
          </a:p>
          <a:p>
            <a:pPr marL="0" indent="0">
              <a:buNone/>
            </a:pPr>
            <a:r>
              <a:rPr lang="en-GB" sz="2400" i="1" dirty="0"/>
              <a:t>Children will need to refer to inverted commas. You may also want to refer to speech clause and reporting clause in your explanations</a:t>
            </a:r>
          </a:p>
          <a:p>
            <a:pPr marL="0" indent="0">
              <a:buNone/>
            </a:pPr>
            <a:endParaRPr lang="en-GB" sz="2400" i="1" dirty="0"/>
          </a:p>
          <a:p>
            <a:pPr marL="0" indent="0">
              <a:buNone/>
            </a:pPr>
            <a:r>
              <a:rPr lang="en-GB" sz="2400" i="1" dirty="0"/>
              <a:t>This is a two-year objective to reflect the level of complexity required.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973ED1C4-753B-D542-9EF9-D3A4AE205722}"/>
              </a:ext>
            </a:extLst>
          </p:cNvPr>
          <p:cNvSpPr/>
          <p:nvPr/>
        </p:nvSpPr>
        <p:spPr>
          <a:xfrm>
            <a:off x="1001731" y="1900103"/>
            <a:ext cx="258081" cy="397455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50075BF6-A752-2B45-A362-FE07B53FCB82}"/>
              </a:ext>
            </a:extLst>
          </p:cNvPr>
          <p:cNvSpPr/>
          <p:nvPr/>
        </p:nvSpPr>
        <p:spPr>
          <a:xfrm>
            <a:off x="987059" y="2994128"/>
            <a:ext cx="258081" cy="397455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AA0DAFD2-1C74-0D42-8DFF-00C091044516}"/>
              </a:ext>
            </a:extLst>
          </p:cNvPr>
          <p:cNvSpPr/>
          <p:nvPr/>
        </p:nvSpPr>
        <p:spPr>
          <a:xfrm>
            <a:off x="987059" y="4297568"/>
            <a:ext cx="258081" cy="397455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88CDC5-5199-984E-B977-554A56C2D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409C59-4529-C140-9573-1126D4445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A76306-3CDA-7649-8630-2982C7CE836B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88D437-7D6E-8140-AF9E-9CDE4324A2CB}"/>
              </a:ext>
            </a:extLst>
          </p:cNvPr>
          <p:cNvSpPr/>
          <p:nvPr/>
        </p:nvSpPr>
        <p:spPr>
          <a:xfrm>
            <a:off x="5405337" y="2069722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oogle Shape;430;p38">
            <a:extLst>
              <a:ext uri="{FF2B5EF4-FFF2-40B4-BE49-F238E27FC236}">
                <a16:creationId xmlns:a16="http://schemas.microsoft.com/office/drawing/2014/main" id="{2FC7DDC2-607F-5744-BB02-769AC56EB1B0}"/>
              </a:ext>
            </a:extLst>
          </p:cNvPr>
          <p:cNvSpPr txBox="1"/>
          <p:nvPr/>
        </p:nvSpPr>
        <p:spPr>
          <a:xfrm>
            <a:off x="5431022" y="2069722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8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824F5-8922-284A-802A-DB569215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D27E5-F3B0-5E40-A9D4-AC2AA3506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Writing direct speech accurately requires precise punctuation.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“Stop and come here,” said the Headteacher.</a:t>
            </a:r>
          </a:p>
          <a:p>
            <a:pPr marL="0" indent="0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The headteacher said, “Stop and come here.”</a:t>
            </a:r>
          </a:p>
        </p:txBody>
      </p:sp>
    </p:spTree>
    <p:extLst>
      <p:ext uri="{BB962C8B-B14F-4D97-AF65-F5344CB8AC3E}">
        <p14:creationId xmlns:p14="http://schemas.microsoft.com/office/powerpoint/2010/main" val="210419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824F5-8922-284A-802A-DB569215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D27E5-F3B0-5E40-A9D4-AC2AA3506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Writing direct speech accurately requires precise punctuation.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Stop and come here</a:t>
            </a:r>
            <a:r>
              <a:rPr lang="en-GB" b="1" i="1" dirty="0">
                <a:solidFill>
                  <a:srgbClr val="00B0F0"/>
                </a:solidFill>
              </a:rPr>
              <a:t>,”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said the Headteacher</a:t>
            </a:r>
            <a:r>
              <a:rPr lang="en-GB" b="1" i="1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headteacher said</a:t>
            </a:r>
            <a:r>
              <a:rPr lang="en-GB" b="1" i="1" dirty="0">
                <a:solidFill>
                  <a:srgbClr val="00B0F0"/>
                </a:solidFill>
              </a:rPr>
              <a:t>, “S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 and come here</a:t>
            </a:r>
            <a:r>
              <a:rPr lang="en-GB" b="1" i="1" dirty="0">
                <a:solidFill>
                  <a:srgbClr val="00B0F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9952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ardrop 14">
            <a:extLst>
              <a:ext uri="{FF2B5EF4-FFF2-40B4-BE49-F238E27FC236}">
                <a16:creationId xmlns:a16="http://schemas.microsoft.com/office/drawing/2014/main" id="{871C0B9C-EBFF-6245-8121-D72E18F8479B}"/>
              </a:ext>
            </a:extLst>
          </p:cNvPr>
          <p:cNvSpPr/>
          <p:nvPr/>
        </p:nvSpPr>
        <p:spPr>
          <a:xfrm rot="10800000" flipH="1">
            <a:off x="1016470" y="1529773"/>
            <a:ext cx="1832809" cy="1742840"/>
          </a:xfrm>
          <a:prstGeom prst="teardrop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ardrop 13">
            <a:extLst>
              <a:ext uri="{FF2B5EF4-FFF2-40B4-BE49-F238E27FC236}">
                <a16:creationId xmlns:a16="http://schemas.microsoft.com/office/drawing/2014/main" id="{85F287BD-53E0-DE41-AE2B-12B1E25B8102}"/>
              </a:ext>
            </a:extLst>
          </p:cNvPr>
          <p:cNvSpPr/>
          <p:nvPr/>
        </p:nvSpPr>
        <p:spPr>
          <a:xfrm rot="10800000">
            <a:off x="9453256" y="1685147"/>
            <a:ext cx="1900544" cy="1742840"/>
          </a:xfrm>
          <a:prstGeom prst="teardrop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E41194-F843-6D40-A280-D221896B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Direct speech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826E7-67DB-6F4B-BBE4-89AD633A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rgbClr val="00B0F0"/>
                </a:solidFill>
              </a:rPr>
              <a:t>“</a:t>
            </a:r>
            <a:r>
              <a:rPr lang="en-GB" dirty="0">
                <a:highlight>
                  <a:srgbClr val="FFFF00"/>
                </a:highlight>
              </a:rPr>
              <a:t>Stop and come here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GB" b="1" dirty="0">
                <a:solidFill>
                  <a:srgbClr val="00B0F0"/>
                </a:solidFill>
              </a:rPr>
              <a:t>”</a:t>
            </a:r>
            <a:r>
              <a:rPr lang="en-GB" dirty="0"/>
              <a:t> </a:t>
            </a:r>
            <a:r>
              <a:rPr lang="en-GB" dirty="0">
                <a:highlight>
                  <a:srgbClr val="FF00FF"/>
                </a:highlight>
              </a:rPr>
              <a:t>said the Headteacher.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CBD1EA-8FD3-3643-8137-E564C0ED2E59}"/>
              </a:ext>
            </a:extLst>
          </p:cNvPr>
          <p:cNvSpPr/>
          <p:nvPr/>
        </p:nvSpPr>
        <p:spPr>
          <a:xfrm>
            <a:off x="1016470" y="2234247"/>
            <a:ext cx="1832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inverted commas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6EBE55-BC04-CD4C-BD3B-B905F0399EA7}"/>
              </a:ext>
            </a:extLst>
          </p:cNvPr>
          <p:cNvSpPr/>
          <p:nvPr/>
        </p:nvSpPr>
        <p:spPr>
          <a:xfrm>
            <a:off x="9535932" y="2435077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reporting clause</a:t>
            </a:r>
          </a:p>
        </p:txBody>
      </p:sp>
      <p:sp>
        <p:nvSpPr>
          <p:cNvPr id="18" name="Teardrop 17">
            <a:extLst>
              <a:ext uri="{FF2B5EF4-FFF2-40B4-BE49-F238E27FC236}">
                <a16:creationId xmlns:a16="http://schemas.microsoft.com/office/drawing/2014/main" id="{41C6028C-F421-1543-BA23-D49BE02DE028}"/>
              </a:ext>
            </a:extLst>
          </p:cNvPr>
          <p:cNvSpPr/>
          <p:nvPr/>
        </p:nvSpPr>
        <p:spPr>
          <a:xfrm rot="192351" flipH="1">
            <a:off x="4321142" y="3976313"/>
            <a:ext cx="1832809" cy="1742840"/>
          </a:xfrm>
          <a:prstGeom prst="teardrop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32461-76FE-CD4B-B357-45B262C1C81D}"/>
              </a:ext>
            </a:extLst>
          </p:cNvPr>
          <p:cNvSpPr/>
          <p:nvPr/>
        </p:nvSpPr>
        <p:spPr>
          <a:xfrm>
            <a:off x="4487982" y="4663067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speech clause</a:t>
            </a:r>
          </a:p>
        </p:txBody>
      </p:sp>
    </p:spTree>
    <p:extLst>
      <p:ext uri="{BB962C8B-B14F-4D97-AF65-F5344CB8AC3E}">
        <p14:creationId xmlns:p14="http://schemas.microsoft.com/office/powerpoint/2010/main" val="208078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00B7BA2-6266-E443-8A54-D00355FDF6D7}"/>
              </a:ext>
            </a:extLst>
          </p:cNvPr>
          <p:cNvSpPr/>
          <p:nvPr/>
        </p:nvSpPr>
        <p:spPr>
          <a:xfrm>
            <a:off x="4548249" y="4406630"/>
            <a:ext cx="6473189" cy="10116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25E4A-B7D7-9D4A-B86F-79830FF8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Step 1: identifying the spoken words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FD1F37-99BF-5441-9D5E-DC501C532848}"/>
              </a:ext>
            </a:extLst>
          </p:cNvPr>
          <p:cNvSpPr txBox="1"/>
          <p:nvPr/>
        </p:nvSpPr>
        <p:spPr>
          <a:xfrm>
            <a:off x="4635798" y="3062636"/>
            <a:ext cx="4381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said the Headteacher.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14ECE-11B7-A94C-852D-D4DF8378B453}"/>
              </a:ext>
            </a:extLst>
          </p:cNvPr>
          <p:cNvSpPr txBox="1"/>
          <p:nvPr/>
        </p:nvSpPr>
        <p:spPr>
          <a:xfrm>
            <a:off x="4844374" y="4589303"/>
            <a:ext cx="6101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Provide children with lots of opportunities to draw speech bubbles around the words spoken in texts.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E1C11E-0B22-9846-BA4B-71E83F302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279533" flipH="1">
            <a:off x="2023844" y="1969054"/>
            <a:ext cx="2615842" cy="26262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F2EE025-D5A5-3245-B1AC-621F1340D6FD}"/>
              </a:ext>
            </a:extLst>
          </p:cNvPr>
          <p:cNvSpPr/>
          <p:nvPr/>
        </p:nvSpPr>
        <p:spPr>
          <a:xfrm>
            <a:off x="2104607" y="2844225"/>
            <a:ext cx="20296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/>
              <a:t>Stop and come here,</a:t>
            </a:r>
          </a:p>
        </p:txBody>
      </p:sp>
    </p:spTree>
    <p:extLst>
      <p:ext uri="{BB962C8B-B14F-4D97-AF65-F5344CB8AC3E}">
        <p14:creationId xmlns:p14="http://schemas.microsoft.com/office/powerpoint/2010/main" val="348308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F9B71-F293-A146-9E37-EA2C88E77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Step 2: adding inverted commas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E5B57-2780-2A44-8056-8B405EFDC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Stop and come here said the headteacher.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Stop and come here</a:t>
            </a:r>
            <a:r>
              <a:rPr lang="en-GB" b="1" i="1" dirty="0">
                <a:solidFill>
                  <a:srgbClr val="00B0F0"/>
                </a:solidFill>
              </a:rPr>
              <a:t>”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said the headteacher.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58B811D-56FC-8F48-8D90-EA8553CB903A}"/>
              </a:ext>
            </a:extLst>
          </p:cNvPr>
          <p:cNvSpPr/>
          <p:nvPr/>
        </p:nvSpPr>
        <p:spPr>
          <a:xfrm>
            <a:off x="3910519" y="4406630"/>
            <a:ext cx="7110920" cy="1352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F4BD39-8F71-3C45-B8E5-2AE4BA31F811}"/>
              </a:ext>
            </a:extLst>
          </p:cNvPr>
          <p:cNvSpPr txBox="1"/>
          <p:nvPr/>
        </p:nvSpPr>
        <p:spPr>
          <a:xfrm>
            <a:off x="4280170" y="4582874"/>
            <a:ext cx="667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full punctuation is complicated. Ensure that children are confident at adding inverted commas around speech correctly before expecting them to use the other speech punctuation.</a:t>
            </a:r>
          </a:p>
        </p:txBody>
      </p:sp>
    </p:spTree>
    <p:extLst>
      <p:ext uri="{BB962C8B-B14F-4D97-AF65-F5344CB8AC3E}">
        <p14:creationId xmlns:p14="http://schemas.microsoft.com/office/powerpoint/2010/main" val="2642298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8204-C047-9345-AD58-CD594811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Step 3: adding full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9FE22-63AE-B94C-9722-99EDABC3F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b="1" i="1" dirty="0">
                <a:solidFill>
                  <a:srgbClr val="00B0F0"/>
                </a:solidFill>
              </a:rPr>
              <a:t>“S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 and come here</a:t>
            </a:r>
            <a:r>
              <a:rPr lang="en-GB" b="1" i="1" dirty="0">
                <a:solidFill>
                  <a:srgbClr val="00B0F0"/>
                </a:solidFill>
              </a:rPr>
              <a:t>,” 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 the Headteacher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D09CC4C-BAC6-7742-AE21-269B18E5AA72}"/>
              </a:ext>
            </a:extLst>
          </p:cNvPr>
          <p:cNvSpPr/>
          <p:nvPr/>
        </p:nvSpPr>
        <p:spPr>
          <a:xfrm>
            <a:off x="4747097" y="3939139"/>
            <a:ext cx="6322979" cy="11776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CA74B1-D7EA-F74E-8D5F-77C400098110}"/>
              </a:ext>
            </a:extLst>
          </p:cNvPr>
          <p:cNvSpPr txBox="1"/>
          <p:nvPr/>
        </p:nvSpPr>
        <p:spPr>
          <a:xfrm>
            <a:off x="5013140" y="4204778"/>
            <a:ext cx="579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It takes a lot of practice to embed understanding of punctuation when using direct speech.</a:t>
            </a:r>
          </a:p>
        </p:txBody>
      </p:sp>
    </p:spTree>
    <p:extLst>
      <p:ext uri="{BB962C8B-B14F-4D97-AF65-F5344CB8AC3E}">
        <p14:creationId xmlns:p14="http://schemas.microsoft.com/office/powerpoint/2010/main" val="385378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149D-1DC9-AE49-AE1F-EF1695ED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89AEF-C18D-2B45-BA4C-293752F53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add the correct punctuation to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Would you like to go out to play asked Miss Joshi</a:t>
            </a:r>
          </a:p>
          <a:p>
            <a:pPr marL="0" indent="0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It’s my birthday on Saturday declared Mischa</a:t>
            </a:r>
          </a:p>
          <a:p>
            <a:pPr marL="0" indent="0">
              <a:buNone/>
            </a:pP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Here are your keys, Mrs Jones said Patrick</a:t>
            </a:r>
          </a:p>
        </p:txBody>
      </p:sp>
    </p:spTree>
    <p:extLst>
      <p:ext uri="{BB962C8B-B14F-4D97-AF65-F5344CB8AC3E}">
        <p14:creationId xmlns:p14="http://schemas.microsoft.com/office/powerpoint/2010/main" val="64073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149D-1DC9-AE49-AE1F-EF1695ED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Your turn…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89AEF-C18D-2B45-BA4C-293752F53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add the correct punctuation to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Would you like to go out to play</a:t>
            </a:r>
            <a:r>
              <a:rPr lang="en-GB" b="1" i="1" dirty="0">
                <a:solidFill>
                  <a:srgbClr val="00B0F0"/>
                </a:solidFill>
              </a:rPr>
              <a:t>?” a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sked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 Joshi</a:t>
            </a:r>
            <a:r>
              <a:rPr lang="en-GB" b="1" i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It’s my birthday on Saturday</a:t>
            </a:r>
            <a:r>
              <a:rPr lang="en-GB" b="1" i="1" dirty="0">
                <a:solidFill>
                  <a:srgbClr val="00B0F0"/>
                </a:solidFill>
              </a:rPr>
              <a:t>,” d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eclared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Mischa</a:t>
            </a:r>
            <a:r>
              <a:rPr lang="en-GB" b="1" i="1" dirty="0">
                <a:solidFill>
                  <a:srgbClr val="00B0F0"/>
                </a:solidFill>
              </a:rPr>
              <a:t> .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>
                <a:solidFill>
                  <a:srgbClr val="00B0F0"/>
                </a:solidFill>
              </a:rPr>
              <a:t>“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Here are your keys, Mrs Jones</a:t>
            </a:r>
            <a:r>
              <a:rPr lang="en-GB" b="1" i="1" dirty="0">
                <a:solidFill>
                  <a:srgbClr val="00B0F0"/>
                </a:solidFill>
              </a:rPr>
              <a:t>,” s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</a:t>
            </a:r>
            <a:r>
              <a:rPr lang="en-GB" i="1" dirty="0"/>
              <a:t>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Patrick</a:t>
            </a:r>
            <a:r>
              <a:rPr lang="en-GB" b="1" i="1" dirty="0">
                <a:solidFill>
                  <a:srgbClr val="00B0F0"/>
                </a:solidFill>
              </a:rPr>
              <a:t> .</a:t>
            </a:r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034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702</Words>
  <Application>Microsoft Macintosh PowerPoint</Application>
  <PresentationFormat>Widescreen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Rounded</vt:lpstr>
      <vt:lpstr>Calibri</vt:lpstr>
      <vt:lpstr>Calibri Light</vt:lpstr>
      <vt:lpstr>Office Theme</vt:lpstr>
      <vt:lpstr>PowerPoint Presentation</vt:lpstr>
      <vt:lpstr>Direct speech</vt:lpstr>
      <vt:lpstr>Direct speech</vt:lpstr>
      <vt:lpstr>Direct speech terminology</vt:lpstr>
      <vt:lpstr>Step 1: identifying the spoken words</vt:lpstr>
      <vt:lpstr>Step 2: adding inverted commas</vt:lpstr>
      <vt:lpstr>Step 3: adding full punctuation</vt:lpstr>
      <vt:lpstr>Your turn…</vt:lpstr>
      <vt:lpstr>Your turn…</vt:lpstr>
      <vt:lpstr>Step 4: moving the reporting clause</vt:lpstr>
      <vt:lpstr>Your turn</vt:lpstr>
      <vt:lpstr>Your turn</vt:lpstr>
      <vt:lpstr>Step 5: writing a conversation</vt:lpstr>
      <vt:lpstr>Your turn…</vt:lpstr>
      <vt:lpstr>Your turn…</vt:lpstr>
      <vt:lpstr>To summarise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Clarke</dc:creator>
  <cp:lastModifiedBy>Alysanne Parker</cp:lastModifiedBy>
  <cp:revision>15</cp:revision>
  <dcterms:created xsi:type="dcterms:W3CDTF">2020-06-22T13:20:30Z</dcterms:created>
  <dcterms:modified xsi:type="dcterms:W3CDTF">2020-06-30T15:48:29Z</dcterms:modified>
</cp:coreProperties>
</file>