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GQBYbGAnruP9q3wWGqFV8gqPE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6"/>
          <p:cNvPicPr preferRelativeResize="0"/>
          <p:nvPr/>
        </p:nvPicPr>
        <p:blipFill rotWithShape="1">
          <a:blip r:embed="rId13">
            <a:alphaModFix/>
          </a:blip>
          <a:srcRect/>
          <a:stretch/>
        </p:blipFill>
        <p:spPr>
          <a:xfrm>
            <a:off x="380934" y="6216282"/>
            <a:ext cx="2007701" cy="457199"/>
          </a:xfrm>
          <a:prstGeom prst="rect">
            <a:avLst/>
          </a:prstGeom>
          <a:noFill/>
          <a:ln>
            <a:noFill/>
          </a:ln>
        </p:spPr>
      </p:pic>
      <p:cxnSp>
        <p:nvCxnSpPr>
          <p:cNvPr id="16" name="Google Shape;16;p16"/>
          <p:cNvCxnSpPr/>
          <p:nvPr/>
        </p:nvCxnSpPr>
        <p:spPr>
          <a:xfrm>
            <a:off x="457200" y="6126163"/>
            <a:ext cx="10896600" cy="0"/>
          </a:xfrm>
          <a:prstGeom prst="straightConnector1">
            <a:avLst/>
          </a:prstGeom>
          <a:noFill/>
          <a:ln w="9525" cap="flat" cmpd="sng">
            <a:solidFill>
              <a:srgbClr val="A5A5A5"/>
            </a:solidFill>
            <a:prstDash val="solid"/>
            <a:round/>
            <a:headEnd type="none" w="sm" len="sm"/>
            <a:tailEnd type="none" w="sm" len="sm"/>
          </a:ln>
        </p:spPr>
      </p:cxnSp>
      <p:sp>
        <p:nvSpPr>
          <p:cNvPr id="17" name="Google Shape;17;p16"/>
          <p:cNvSpPr/>
          <p:nvPr/>
        </p:nvSpPr>
        <p:spPr>
          <a:xfrm>
            <a:off x="11097136" y="6314076"/>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3" name="Google Shape;93;p1"/>
          <p:cNvPicPr preferRelativeResize="0"/>
          <p:nvPr/>
        </p:nvPicPr>
        <p:blipFill rotWithShape="1">
          <a:blip r:embed="rId3">
            <a:alphaModFix/>
          </a:blip>
          <a:srcRect/>
          <a:stretch/>
        </p:blipFill>
        <p:spPr>
          <a:xfrm>
            <a:off x="436816" y="-328770"/>
            <a:ext cx="11755184" cy="7506819"/>
          </a:xfrm>
          <a:prstGeom prst="rect">
            <a:avLst/>
          </a:prstGeom>
          <a:noFill/>
          <a:ln>
            <a:noFill/>
          </a:ln>
        </p:spPr>
      </p:pic>
      <p:pic>
        <p:nvPicPr>
          <p:cNvPr id="91" name="Google Shape;91;p1"/>
          <p:cNvPicPr preferRelativeResize="0"/>
          <p:nvPr/>
        </p:nvPicPr>
        <p:blipFill rotWithShape="1">
          <a:blip r:embed="rId4">
            <a:alphaModFix/>
          </a:blip>
          <a:srcRect/>
          <a:stretch/>
        </p:blipFill>
        <p:spPr>
          <a:xfrm>
            <a:off x="4969268" y="1200447"/>
            <a:ext cx="1797978" cy="821166"/>
          </a:xfrm>
          <a:prstGeom prst="rect">
            <a:avLst/>
          </a:prstGeom>
          <a:noFill/>
          <a:ln>
            <a:noFill/>
          </a:ln>
        </p:spPr>
      </p:pic>
      <p:sp>
        <p:nvSpPr>
          <p:cNvPr id="92" name="Google Shape;92;p1"/>
          <p:cNvSpPr txBox="1"/>
          <p:nvPr/>
        </p:nvSpPr>
        <p:spPr>
          <a:xfrm>
            <a:off x="5098550" y="5522287"/>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Course creator: Ruth Baker-Leask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What is </a:t>
            </a:r>
            <a:r>
              <a:rPr lang="en-US" b="1" i="1"/>
              <a:t>Whoosh</a:t>
            </a:r>
            <a:r>
              <a:rPr lang="en-US" b="1"/>
              <a:t>?</a:t>
            </a:r>
            <a:endParaRPr b="1"/>
          </a:p>
        </p:txBody>
      </p:sp>
      <p:sp>
        <p:nvSpPr>
          <p:cNvPr id="157" name="Google Shape;157;p34"/>
          <p:cNvSpPr txBox="1"/>
          <p:nvPr/>
        </p:nvSpPr>
        <p:spPr>
          <a:xfrm>
            <a:off x="838200" y="1690688"/>
            <a:ext cx="10515600" cy="502490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7F7F7F"/>
                </a:solidFill>
                <a:latin typeface="Calibri"/>
                <a:ea typeface="Calibri"/>
                <a:cs typeface="Calibri"/>
                <a:sym typeface="Calibri"/>
              </a:rPr>
              <a:t>Whoosh was devised by Dr Joe Winston of The University of Warwick and I first encountered it when attending a drama workshop at Royal Shakespeare Company with my Year 5 class. It is a technique used by actors and directors when exploring the staging of a play.</a:t>
            </a:r>
            <a:endParaRPr sz="2800" b="0" i="0" u="none" strike="noStrike" cap="none">
              <a:solidFill>
                <a:srgbClr val="7F7F7F"/>
              </a:solidFill>
              <a:latin typeface="Calibri"/>
              <a:ea typeface="Calibri"/>
              <a:cs typeface="Calibri"/>
              <a:sym typeface="Calibri"/>
            </a:endParaRPr>
          </a:p>
        </p:txBody>
      </p:sp>
      <p:pic>
        <p:nvPicPr>
          <p:cNvPr id="158" name="Google Shape;158;p34"/>
          <p:cNvPicPr preferRelativeResize="0"/>
          <p:nvPr/>
        </p:nvPicPr>
        <p:blipFill rotWithShape="1">
          <a:blip r:embed="rId3">
            <a:alphaModFix/>
          </a:blip>
          <a:srcRect/>
          <a:stretch/>
        </p:blipFill>
        <p:spPr>
          <a:xfrm>
            <a:off x="934720" y="3429000"/>
            <a:ext cx="3500120" cy="24816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5"/>
          <p:cNvSpPr txBox="1">
            <a:spLocks noGrp="1"/>
          </p:cNvSpPr>
          <p:nvPr>
            <p:ph type="title"/>
          </p:nvPr>
        </p:nvSpPr>
        <p:spPr>
          <a:xfrm>
            <a:off x="533223" y="20016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How to Whoosh</a:t>
            </a:r>
            <a:endParaRPr b="1"/>
          </a:p>
        </p:txBody>
      </p:sp>
      <p:sp>
        <p:nvSpPr>
          <p:cNvPr id="164" name="Google Shape;164;p35"/>
          <p:cNvSpPr/>
          <p:nvPr/>
        </p:nvSpPr>
        <p:spPr>
          <a:xfrm>
            <a:off x="533541" y="154915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35"/>
          <p:cNvSpPr/>
          <p:nvPr/>
        </p:nvSpPr>
        <p:spPr>
          <a:xfrm>
            <a:off x="523322" y="1979384"/>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66" name="Google Shape;166;p35"/>
          <p:cNvSpPr/>
          <p:nvPr/>
        </p:nvSpPr>
        <p:spPr>
          <a:xfrm>
            <a:off x="513221" y="2352672"/>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7" name="Google Shape;167;p35"/>
          <p:cNvSpPr/>
          <p:nvPr/>
        </p:nvSpPr>
        <p:spPr>
          <a:xfrm>
            <a:off x="536412" y="3296570"/>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8" name="Google Shape;168;p35"/>
          <p:cNvSpPr/>
          <p:nvPr/>
        </p:nvSpPr>
        <p:spPr>
          <a:xfrm>
            <a:off x="513221" y="4240468"/>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35"/>
          <p:cNvSpPr/>
          <p:nvPr/>
        </p:nvSpPr>
        <p:spPr>
          <a:xfrm>
            <a:off x="513221" y="494945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35"/>
          <p:cNvSpPr txBox="1"/>
          <p:nvPr/>
        </p:nvSpPr>
        <p:spPr>
          <a:xfrm>
            <a:off x="673641" y="1495816"/>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You begin with everyone in a circle.  </a:t>
            </a:r>
            <a:endParaRPr sz="11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You may choose to place a handful of useful props inside the circle before you begin. </a:t>
            </a:r>
            <a:endParaRPr sz="11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Someone sitting in the circle (often the teacher) then reads a narrative, pausing at natural breaks in the text and asking a number of children to use the props or their bodies to create the scene that has just been described.  </a:t>
            </a:r>
            <a:endParaRPr sz="11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Similar to freeze frame, when they are happy with their pose they stay still while the other children critique their choices and suggest revisions (they may even move their classmates into new positions)</a:t>
            </a:r>
            <a:endParaRPr sz="11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The next part of the narrative is then read and the children move into new positions while others join the scene to add additional detail to the tableaux.</a:t>
            </a:r>
            <a:endParaRPr sz="11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When a change of scene is required, the reader says “Whoosh!” and the children return to their places in the circle to begin all over again.</a:t>
            </a:r>
            <a:endParaRPr sz="1100" b="0" i="0" u="none" strike="noStrike" cap="none">
              <a:solidFill>
                <a:srgbClr val="7F7F7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533223" y="20016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A Midsummer Night’s Dream</a:t>
            </a:r>
            <a:endParaRPr b="1"/>
          </a:p>
        </p:txBody>
      </p:sp>
      <p:sp>
        <p:nvSpPr>
          <p:cNvPr id="176" name="Google Shape;176;p36"/>
          <p:cNvSpPr/>
          <p:nvPr/>
        </p:nvSpPr>
        <p:spPr>
          <a:xfrm>
            <a:off x="533223" y="1711624"/>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36"/>
          <p:cNvSpPr/>
          <p:nvPr/>
        </p:nvSpPr>
        <p:spPr>
          <a:xfrm>
            <a:off x="496149" y="2691119"/>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36"/>
          <p:cNvSpPr/>
          <p:nvPr/>
        </p:nvSpPr>
        <p:spPr>
          <a:xfrm>
            <a:off x="496149" y="3883262"/>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36"/>
          <p:cNvSpPr txBox="1">
            <a:spLocks noGrp="1"/>
          </p:cNvSpPr>
          <p:nvPr>
            <p:ph type="body" idx="1"/>
          </p:nvPr>
        </p:nvSpPr>
        <p:spPr>
          <a:xfrm>
            <a:off x="838200" y="164369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960"/>
              <a:buNone/>
            </a:pPr>
            <a:r>
              <a:rPr lang="en-US" sz="1800">
                <a:solidFill>
                  <a:srgbClr val="7F7F7F"/>
                </a:solidFill>
                <a:latin typeface="Calibri"/>
                <a:ea typeface="Calibri"/>
                <a:cs typeface="Calibri"/>
                <a:sym typeface="Calibri"/>
              </a:rPr>
              <a:t>Titania and Bottom are in her fairy bower, where Bottom commands the fairies to do things for him like ‘scratch my head’ and ‘bring me the honey bag’. Titania eventually sends the other fairies away so Bottom can ‘wind thee in my arms’ and he can sleep.</a:t>
            </a:r>
            <a:endParaRPr sz="2400">
              <a:solidFill>
                <a:srgbClr val="7F7F7F"/>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960"/>
              <a:buNone/>
            </a:pPr>
            <a:r>
              <a:rPr lang="en-US" sz="1800">
                <a:solidFill>
                  <a:srgbClr val="7F7F7F"/>
                </a:solidFill>
                <a:latin typeface="Calibri"/>
                <a:ea typeface="Calibri"/>
                <a:cs typeface="Calibri"/>
                <a:sym typeface="Calibri"/>
              </a:rPr>
              <a:t>Oberon and Puck arrive at Titania’s bower and Oberon tells Puck he has already met with Titania since she fell in love with ‘this hateful fool’ and that she agreed to give him the changeling boy and sent him straight to Oberon’s bower. He tells Puck that ‘now I have the boy, I will undo / This hateful imperfection of her eyes’ and he gives Titania the antidote before waking her up.</a:t>
            </a:r>
            <a:endParaRPr sz="2400">
              <a:solidFill>
                <a:srgbClr val="7F7F7F"/>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960"/>
              <a:buNone/>
            </a:pPr>
            <a:r>
              <a:rPr lang="en-US" sz="1800">
                <a:solidFill>
                  <a:srgbClr val="7F7F7F"/>
                </a:solidFill>
                <a:latin typeface="Calibri"/>
                <a:ea typeface="Calibri"/>
                <a:cs typeface="Calibri"/>
                <a:sym typeface="Calibri"/>
              </a:rPr>
              <a:t>When Titania sees Bottom and Oberon, she cannot believe what has happened to her and that she was in love with ‘an ass’, asking Oberon ‘How came these things to pass? Oh, how mine eyes do loathe his visage now!’ Puck then takes away Bottom’s transformed head and returns him to normal, before Oberon and Titania dance. Puck then interrupts them when he hears the ‘morning lark’ and the three fairies leave as Theseus arrives, sounding a hunting horn, with Egeus and Hippolyta.</a:t>
            </a:r>
            <a:endParaRPr sz="2400">
              <a:solidFill>
                <a:srgbClr val="7F7F7F"/>
              </a:solidFill>
              <a:latin typeface="Calibri"/>
              <a:ea typeface="Calibri"/>
              <a:cs typeface="Calibri"/>
              <a:sym typeface="Calibri"/>
            </a:endParaRPr>
          </a:p>
          <a:p>
            <a:pPr marL="0" lvl="0" indent="0" algn="r" rtl="0">
              <a:lnSpc>
                <a:spcPct val="100000"/>
              </a:lnSpc>
              <a:spcBef>
                <a:spcPts val="1000"/>
              </a:spcBef>
              <a:spcAft>
                <a:spcPts val="0"/>
              </a:spcAft>
              <a:buClr>
                <a:schemeClr val="dk1"/>
              </a:buClr>
              <a:buSzPts val="1960"/>
              <a:buNone/>
            </a:pPr>
            <a:endParaRPr sz="1800">
              <a:solidFill>
                <a:srgbClr val="7F7F7F"/>
              </a:solidFill>
              <a:latin typeface="Calibri"/>
              <a:ea typeface="Calibri"/>
              <a:cs typeface="Calibri"/>
              <a:sym typeface="Calibri"/>
            </a:endParaRPr>
          </a:p>
          <a:p>
            <a:pPr marL="0" lvl="0" indent="0" algn="r" rtl="0">
              <a:lnSpc>
                <a:spcPct val="100000"/>
              </a:lnSpc>
              <a:spcBef>
                <a:spcPts val="1000"/>
              </a:spcBef>
              <a:spcAft>
                <a:spcPts val="0"/>
              </a:spcAft>
              <a:buClr>
                <a:schemeClr val="dk1"/>
              </a:buClr>
              <a:buSzPts val="1960"/>
              <a:buNone/>
            </a:pPr>
            <a:r>
              <a:rPr lang="en-US" sz="1100">
                <a:solidFill>
                  <a:schemeClr val="dk1"/>
                </a:solidFill>
                <a:latin typeface="Calibri"/>
                <a:ea typeface="Calibri"/>
                <a:cs typeface="Calibri"/>
                <a:sym typeface="Calibri"/>
              </a:rPr>
              <a:t>Synopsis from Shakespeare Learning Zone, www.rsc.org.uk </a:t>
            </a:r>
            <a:endParaRPr sz="1400">
              <a:solidFill>
                <a:schemeClr val="dk1"/>
              </a:solidFill>
              <a:latin typeface="Calibri"/>
              <a:ea typeface="Calibri"/>
              <a:cs typeface="Calibri"/>
              <a:sym typeface="Calibri"/>
            </a:endParaRPr>
          </a:p>
          <a:p>
            <a:pPr marL="0" lvl="0" indent="0" algn="ctr" rtl="0">
              <a:lnSpc>
                <a:spcPct val="70000"/>
              </a:lnSpc>
              <a:spcBef>
                <a:spcPts val="1000"/>
              </a:spcBef>
              <a:spcAft>
                <a:spcPts val="0"/>
              </a:spcAft>
              <a:buClr>
                <a:srgbClr val="FF0000"/>
              </a:buClr>
              <a:buSzPts val="196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533223" y="20016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Performance: some words of advice</a:t>
            </a:r>
            <a:endParaRPr b="1"/>
          </a:p>
        </p:txBody>
      </p:sp>
      <p:sp>
        <p:nvSpPr>
          <p:cNvPr id="185" name="Google Shape;185;p37"/>
          <p:cNvSpPr/>
          <p:nvPr/>
        </p:nvSpPr>
        <p:spPr>
          <a:xfrm>
            <a:off x="1066800" y="2300904"/>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37"/>
          <p:cNvSpPr/>
          <p:nvPr/>
        </p:nvSpPr>
        <p:spPr>
          <a:xfrm>
            <a:off x="1066800" y="2705093"/>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37"/>
          <p:cNvSpPr/>
          <p:nvPr/>
        </p:nvSpPr>
        <p:spPr>
          <a:xfrm>
            <a:off x="1066800" y="3191806"/>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37"/>
          <p:cNvSpPr txBox="1">
            <a:spLocks noGrp="1"/>
          </p:cNvSpPr>
          <p:nvPr>
            <p:ph type="body" idx="1"/>
          </p:nvPr>
        </p:nvSpPr>
        <p:spPr>
          <a:xfrm>
            <a:off x="602370" y="137953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600"/>
              <a:buNone/>
            </a:pPr>
            <a:r>
              <a:rPr lang="en-US" sz="2400">
                <a:solidFill>
                  <a:srgbClr val="7F7F7F"/>
                </a:solidFill>
                <a:latin typeface="Calibri"/>
                <a:ea typeface="Calibri"/>
                <a:cs typeface="Calibri"/>
                <a:sym typeface="Calibri"/>
              </a:rPr>
              <a:t>Some children will be nervous when performing in front of their peers so make sure there are some ground rules for drama such as:</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work collaboratively with all members of the class</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listen to the views of others </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never make personal comments </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drama is structured fun, so always stay focused on the activity</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perform with your audience in mind at all times</a:t>
            </a:r>
            <a:endParaRPr/>
          </a:p>
          <a:p>
            <a:pPr marL="0" lvl="0" indent="0" algn="ctr" rtl="0">
              <a:lnSpc>
                <a:spcPct val="70000"/>
              </a:lnSpc>
              <a:spcBef>
                <a:spcPts val="1000"/>
              </a:spcBef>
              <a:spcAft>
                <a:spcPts val="0"/>
              </a:spcAft>
              <a:buClr>
                <a:srgbClr val="FF0000"/>
              </a:buClr>
              <a:buSzPts val="1960"/>
              <a:buNone/>
            </a:pPr>
            <a:endParaRPr/>
          </a:p>
        </p:txBody>
      </p:sp>
      <p:sp>
        <p:nvSpPr>
          <p:cNvPr id="189" name="Google Shape;189;p37"/>
          <p:cNvSpPr/>
          <p:nvPr/>
        </p:nvSpPr>
        <p:spPr>
          <a:xfrm>
            <a:off x="1066800" y="3678519"/>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37"/>
          <p:cNvSpPr/>
          <p:nvPr/>
        </p:nvSpPr>
        <p:spPr>
          <a:xfrm>
            <a:off x="1066800" y="4165232"/>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533223" y="20016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Performance: some words of advice</a:t>
            </a:r>
            <a:endParaRPr b="1"/>
          </a:p>
        </p:txBody>
      </p:sp>
      <p:sp>
        <p:nvSpPr>
          <p:cNvPr id="196" name="Google Shape;196;p38"/>
          <p:cNvSpPr/>
          <p:nvPr/>
        </p:nvSpPr>
        <p:spPr>
          <a:xfrm>
            <a:off x="1066800" y="2300904"/>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38"/>
          <p:cNvSpPr/>
          <p:nvPr/>
        </p:nvSpPr>
        <p:spPr>
          <a:xfrm>
            <a:off x="1066800" y="2705093"/>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38"/>
          <p:cNvSpPr/>
          <p:nvPr/>
        </p:nvSpPr>
        <p:spPr>
          <a:xfrm>
            <a:off x="1066800" y="3191806"/>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38"/>
          <p:cNvSpPr txBox="1">
            <a:spLocks noGrp="1"/>
          </p:cNvSpPr>
          <p:nvPr>
            <p:ph type="body" idx="1"/>
          </p:nvPr>
        </p:nvSpPr>
        <p:spPr>
          <a:xfrm>
            <a:off x="602370" y="137953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600"/>
              <a:buNone/>
            </a:pPr>
            <a:r>
              <a:rPr lang="en-US" sz="2400">
                <a:solidFill>
                  <a:srgbClr val="7F7F7F"/>
                </a:solidFill>
                <a:latin typeface="Calibri"/>
                <a:ea typeface="Calibri"/>
                <a:cs typeface="Calibri"/>
                <a:sym typeface="Calibri"/>
              </a:rPr>
              <a:t>Some children will be nervous when performing in front of their peers so make sure there are some ground rules for drama such as:</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work collaboratively with all members of the class</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listen to the views of others </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never make personal comments </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drama is structured fun, so always stay focused on the activity</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perform with your audience in mind at all times</a:t>
            </a:r>
            <a:endParaRPr/>
          </a:p>
          <a:p>
            <a:pPr marL="0" lvl="0" indent="0" algn="l" rtl="0">
              <a:lnSpc>
                <a:spcPct val="90000"/>
              </a:lnSpc>
              <a:spcBef>
                <a:spcPts val="1000"/>
              </a:spcBef>
              <a:spcAft>
                <a:spcPts val="0"/>
              </a:spcAft>
              <a:buSzPts val="2600"/>
              <a:buNone/>
            </a:pPr>
            <a:endParaRPr sz="2400">
              <a:solidFill>
                <a:srgbClr val="7F7F7F"/>
              </a:solidFill>
              <a:latin typeface="Calibri"/>
              <a:ea typeface="Calibri"/>
              <a:cs typeface="Calibri"/>
              <a:sym typeface="Calibri"/>
            </a:endParaRPr>
          </a:p>
          <a:p>
            <a:pPr marL="0" lvl="0" indent="0" algn="l" rtl="0">
              <a:lnSpc>
                <a:spcPct val="90000"/>
              </a:lnSpc>
              <a:spcBef>
                <a:spcPts val="1000"/>
              </a:spcBef>
              <a:spcAft>
                <a:spcPts val="0"/>
              </a:spcAft>
              <a:buSzPts val="2600"/>
              <a:buNone/>
            </a:pPr>
            <a:r>
              <a:rPr lang="en-US" sz="2400" b="1">
                <a:solidFill>
                  <a:srgbClr val="00B0F0"/>
                </a:solidFill>
              </a:rPr>
              <a:t>Make sure you have the space to perform before you begin the activity</a:t>
            </a:r>
            <a:endParaRPr/>
          </a:p>
          <a:p>
            <a:pPr marL="0" lvl="0" indent="0" algn="l" rtl="0">
              <a:lnSpc>
                <a:spcPct val="90000"/>
              </a:lnSpc>
              <a:spcBef>
                <a:spcPts val="1000"/>
              </a:spcBef>
              <a:spcAft>
                <a:spcPts val="0"/>
              </a:spcAft>
              <a:buSzPts val="2600"/>
              <a:buNone/>
            </a:pPr>
            <a:endParaRPr sz="2400">
              <a:solidFill>
                <a:srgbClr val="7F7F7F"/>
              </a:solidFill>
              <a:latin typeface="Calibri"/>
              <a:ea typeface="Calibri"/>
              <a:cs typeface="Calibri"/>
              <a:sym typeface="Calibri"/>
            </a:endParaRPr>
          </a:p>
          <a:p>
            <a:pPr marL="0" lvl="0" indent="0" algn="ctr" rtl="0">
              <a:lnSpc>
                <a:spcPct val="70000"/>
              </a:lnSpc>
              <a:spcBef>
                <a:spcPts val="1000"/>
              </a:spcBef>
              <a:spcAft>
                <a:spcPts val="0"/>
              </a:spcAft>
              <a:buClr>
                <a:srgbClr val="FF0000"/>
              </a:buClr>
              <a:buSzPts val="1960"/>
              <a:buNone/>
            </a:pPr>
            <a:endParaRPr/>
          </a:p>
        </p:txBody>
      </p:sp>
      <p:sp>
        <p:nvSpPr>
          <p:cNvPr id="200" name="Google Shape;200;p38"/>
          <p:cNvSpPr/>
          <p:nvPr/>
        </p:nvSpPr>
        <p:spPr>
          <a:xfrm>
            <a:off x="1066800" y="3678519"/>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38"/>
          <p:cNvSpPr/>
          <p:nvPr/>
        </p:nvSpPr>
        <p:spPr>
          <a:xfrm>
            <a:off x="1066800" y="4165232"/>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p:nvPr/>
        </p:nvSpPr>
        <p:spPr>
          <a:xfrm>
            <a:off x="1066800" y="2300904"/>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39"/>
          <p:cNvSpPr/>
          <p:nvPr/>
        </p:nvSpPr>
        <p:spPr>
          <a:xfrm>
            <a:off x="1066800" y="2705093"/>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39"/>
          <p:cNvSpPr/>
          <p:nvPr/>
        </p:nvSpPr>
        <p:spPr>
          <a:xfrm>
            <a:off x="1066800" y="3191806"/>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39"/>
          <p:cNvSpPr txBox="1">
            <a:spLocks noGrp="1"/>
          </p:cNvSpPr>
          <p:nvPr>
            <p:ph type="body" idx="1"/>
          </p:nvPr>
        </p:nvSpPr>
        <p:spPr>
          <a:xfrm>
            <a:off x="602370" y="137953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600"/>
              <a:buNone/>
            </a:pPr>
            <a:r>
              <a:rPr lang="en-US" sz="2400">
                <a:solidFill>
                  <a:srgbClr val="7F7F7F"/>
                </a:solidFill>
                <a:latin typeface="Calibri"/>
                <a:ea typeface="Calibri"/>
                <a:cs typeface="Calibri"/>
                <a:sym typeface="Calibri"/>
              </a:rPr>
              <a:t>Some children will be nervous when performing in front of their peers so make sure there are some ground rules for drama such as:</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work collaboratively with all members of the class</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listen to the views of others </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never make personal comments </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drama is structured fun, so always stay focused on the activity</a:t>
            </a:r>
            <a:endParaRPr/>
          </a:p>
          <a:p>
            <a:pPr marL="0" lvl="0" indent="0" algn="l" rtl="0">
              <a:lnSpc>
                <a:spcPct val="90000"/>
              </a:lnSpc>
              <a:spcBef>
                <a:spcPts val="1000"/>
              </a:spcBef>
              <a:spcAft>
                <a:spcPts val="0"/>
              </a:spcAft>
              <a:buSzPts val="2600"/>
              <a:buNone/>
            </a:pPr>
            <a:r>
              <a:rPr lang="en-US" sz="2400">
                <a:solidFill>
                  <a:srgbClr val="7F7F7F"/>
                </a:solidFill>
                <a:latin typeface="Calibri"/>
                <a:ea typeface="Calibri"/>
                <a:cs typeface="Calibri"/>
                <a:sym typeface="Calibri"/>
              </a:rPr>
              <a:t>	perform with your audience in mind at all times</a:t>
            </a:r>
            <a:endParaRPr/>
          </a:p>
          <a:p>
            <a:pPr marL="0" lvl="0" indent="0" algn="l" rtl="0">
              <a:lnSpc>
                <a:spcPct val="90000"/>
              </a:lnSpc>
              <a:spcBef>
                <a:spcPts val="1000"/>
              </a:spcBef>
              <a:spcAft>
                <a:spcPts val="0"/>
              </a:spcAft>
              <a:buSzPts val="2600"/>
              <a:buNone/>
            </a:pPr>
            <a:endParaRPr sz="2400">
              <a:solidFill>
                <a:srgbClr val="7F7F7F"/>
              </a:solidFill>
              <a:latin typeface="Calibri"/>
              <a:ea typeface="Calibri"/>
              <a:cs typeface="Calibri"/>
              <a:sym typeface="Calibri"/>
            </a:endParaRPr>
          </a:p>
          <a:p>
            <a:pPr marL="0" lvl="0" indent="0" algn="l" rtl="0">
              <a:lnSpc>
                <a:spcPct val="90000"/>
              </a:lnSpc>
              <a:spcBef>
                <a:spcPts val="1000"/>
              </a:spcBef>
              <a:spcAft>
                <a:spcPts val="0"/>
              </a:spcAft>
              <a:buSzPts val="2600"/>
              <a:buNone/>
            </a:pPr>
            <a:r>
              <a:rPr lang="en-US" sz="2400" b="1">
                <a:solidFill>
                  <a:schemeClr val="lt1"/>
                </a:solidFill>
              </a:rPr>
              <a:t>Make sure you have the space to perform before you begin the activity</a:t>
            </a:r>
            <a:endParaRPr/>
          </a:p>
          <a:p>
            <a:pPr marL="0" lvl="0" indent="0" algn="l" rtl="0">
              <a:lnSpc>
                <a:spcPct val="90000"/>
              </a:lnSpc>
              <a:spcBef>
                <a:spcPts val="1000"/>
              </a:spcBef>
              <a:spcAft>
                <a:spcPts val="0"/>
              </a:spcAft>
              <a:buSzPts val="2600"/>
              <a:buNone/>
            </a:pPr>
            <a:endParaRPr sz="2400">
              <a:solidFill>
                <a:srgbClr val="7F7F7F"/>
              </a:solidFill>
              <a:latin typeface="Calibri"/>
              <a:ea typeface="Calibri"/>
              <a:cs typeface="Calibri"/>
              <a:sym typeface="Calibri"/>
            </a:endParaRPr>
          </a:p>
          <a:p>
            <a:pPr marL="0" lvl="0" indent="0" algn="ctr" rtl="0">
              <a:lnSpc>
                <a:spcPct val="70000"/>
              </a:lnSpc>
              <a:spcBef>
                <a:spcPts val="1000"/>
              </a:spcBef>
              <a:spcAft>
                <a:spcPts val="0"/>
              </a:spcAft>
              <a:buClr>
                <a:srgbClr val="FF0000"/>
              </a:buClr>
              <a:buSzPts val="1960"/>
              <a:buNone/>
            </a:pPr>
            <a:endParaRPr/>
          </a:p>
        </p:txBody>
      </p:sp>
      <p:sp>
        <p:nvSpPr>
          <p:cNvPr id="210" name="Google Shape;210;p39"/>
          <p:cNvSpPr/>
          <p:nvPr/>
        </p:nvSpPr>
        <p:spPr>
          <a:xfrm>
            <a:off x="1066800" y="3678519"/>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39"/>
          <p:cNvSpPr/>
          <p:nvPr/>
        </p:nvSpPr>
        <p:spPr>
          <a:xfrm>
            <a:off x="1066800" y="4165232"/>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39"/>
          <p:cNvSpPr txBox="1"/>
          <p:nvPr/>
        </p:nvSpPr>
        <p:spPr>
          <a:xfrm>
            <a:off x="602370" y="4554121"/>
            <a:ext cx="10515600" cy="1325563"/>
          </a:xfrm>
          <a:prstGeom prst="rect">
            <a:avLst/>
          </a:prstGeom>
          <a:noFill/>
          <a:ln>
            <a:noFill/>
          </a:ln>
        </p:spPr>
        <p:txBody>
          <a:bodyPr spcFirstLastPara="1" wrap="square" lIns="91425" tIns="45700" rIns="91425" bIns="45700" anchor="ctr" anchorCtr="0">
            <a:noAutofit/>
          </a:bodyPr>
          <a:lstStyle/>
          <a:p>
            <a:pPr marL="63500" marR="0" lvl="0" indent="0" algn="l" rtl="0">
              <a:lnSpc>
                <a:spcPct val="90000"/>
              </a:lnSpc>
              <a:spcBef>
                <a:spcPts val="0"/>
              </a:spcBef>
              <a:spcAft>
                <a:spcPts val="0"/>
              </a:spcAft>
              <a:buClr>
                <a:schemeClr val="dk1"/>
              </a:buClr>
              <a:buSzPts val="2600"/>
              <a:buFont typeface="Calibri"/>
              <a:buNone/>
            </a:pPr>
            <a:r>
              <a:rPr lang="en-US" sz="2400" b="1" i="0" u="none" strike="noStrike" cap="none">
                <a:solidFill>
                  <a:srgbClr val="00B0F0"/>
                </a:solidFill>
                <a:latin typeface="Calibri"/>
                <a:ea typeface="Calibri"/>
                <a:cs typeface="Calibri"/>
                <a:sym typeface="Calibri"/>
              </a:rPr>
              <a:t>Begin by explaining what the children will be doing during the session.</a:t>
            </a:r>
            <a:br>
              <a:rPr lang="en-US" sz="2400" b="1" i="0" u="none" strike="noStrike" cap="none">
                <a:solidFill>
                  <a:srgbClr val="00B0F0"/>
                </a:solidFill>
                <a:latin typeface="Calibri"/>
                <a:ea typeface="Calibri"/>
                <a:cs typeface="Calibri"/>
                <a:sym typeface="Calibri"/>
              </a:rPr>
            </a:br>
            <a:r>
              <a:rPr lang="en-US" sz="2400" b="1" i="0" u="none" strike="noStrike" cap="none">
                <a:solidFill>
                  <a:srgbClr val="00B0F0"/>
                </a:solidFill>
                <a:latin typeface="Calibri"/>
                <a:ea typeface="Calibri"/>
                <a:cs typeface="Calibri"/>
                <a:sym typeface="Calibri"/>
              </a:rPr>
              <a:t>Drama can be exciting for children but you don’t want this to tip into anxiety</a:t>
            </a:r>
            <a:br>
              <a:rPr lang="en-US" sz="2400" b="1" i="0" u="none" strike="noStrike" cap="none">
                <a:solidFill>
                  <a:srgbClr val="00B0F0"/>
                </a:solidFill>
                <a:latin typeface="Calibri"/>
                <a:ea typeface="Calibri"/>
                <a:cs typeface="Calibri"/>
                <a:sym typeface="Calibri"/>
              </a:rPr>
            </a:br>
            <a:r>
              <a:rPr lang="en-US" sz="2400" b="1" i="0" u="none" strike="noStrike" cap="none">
                <a:solidFill>
                  <a:srgbClr val="00B0F0"/>
                </a:solidFill>
                <a:latin typeface="Calibri"/>
                <a:ea typeface="Calibri"/>
                <a:cs typeface="Calibri"/>
                <a:sym typeface="Calibri"/>
              </a:rPr>
              <a:t>if they are unsure of the expectations</a:t>
            </a:r>
            <a:endParaRPr sz="1400" b="0" i="0" u="none" strike="noStrike" cap="none">
              <a:solidFill>
                <a:srgbClr val="000000"/>
              </a:solidFill>
              <a:latin typeface="Arial"/>
              <a:ea typeface="Arial"/>
              <a:cs typeface="Arial"/>
              <a:sym typeface="Arial"/>
            </a:endParaRPr>
          </a:p>
        </p:txBody>
      </p:sp>
      <p:sp>
        <p:nvSpPr>
          <p:cNvPr id="213" name="Google Shape;213;p39"/>
          <p:cNvSpPr txBox="1"/>
          <p:nvPr/>
        </p:nvSpPr>
        <p:spPr>
          <a:xfrm>
            <a:off x="533223" y="20016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Performance: some words of advice</a:t>
            </a:r>
            <a:endParaRPr sz="4400" b="1"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618744" y="233814"/>
            <a:ext cx="1109776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Benefits of drama in understanding narrative</a:t>
            </a:r>
            <a:endParaRPr b="1"/>
          </a:p>
        </p:txBody>
      </p:sp>
      <p:sp>
        <p:nvSpPr>
          <p:cNvPr id="219" name="Google Shape;219;p40"/>
          <p:cNvSpPr txBox="1"/>
          <p:nvPr/>
        </p:nvSpPr>
        <p:spPr>
          <a:xfrm>
            <a:off x="972312" y="1719072"/>
            <a:ext cx="10515600" cy="3939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80"/>
              <a:buFont typeface="Arial"/>
              <a:buNone/>
            </a:pPr>
            <a:r>
              <a:rPr lang="en-US" sz="2000" b="1" i="0" u="none" strike="noStrike" cap="none">
                <a:solidFill>
                  <a:schemeClr val="accent1"/>
                </a:solidFill>
                <a:latin typeface="Calibri"/>
                <a:ea typeface="Calibri"/>
                <a:cs typeface="Calibri"/>
                <a:sym typeface="Calibri"/>
              </a:rPr>
              <a:t>engage with texts that they might otherwise find ‘difficult’</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380"/>
              <a:buFont typeface="Arial"/>
              <a:buNone/>
            </a:pPr>
            <a:r>
              <a:rPr lang="en-US" sz="2000" b="0" i="0" u="none" strike="noStrike" cap="none">
                <a:solidFill>
                  <a:srgbClr val="7F7F7F"/>
                </a:solidFill>
                <a:latin typeface="Calibri"/>
                <a:ea typeface="Calibri"/>
                <a:cs typeface="Calibri"/>
                <a:sym typeface="Calibri"/>
              </a:rPr>
              <a:t>reflect on the text as a whole, giving a well-informed, personal response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understand plot and action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understand the setting (time and place) and how this influences action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predict and discuss future actions and their consequences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380"/>
              <a:buFont typeface="Arial"/>
              <a:buNone/>
            </a:pPr>
            <a:r>
              <a:rPr lang="en-US" sz="2000" b="0" i="0" u="none" strike="noStrike" cap="none">
                <a:solidFill>
                  <a:srgbClr val="7F7F7F"/>
                </a:solidFill>
                <a:latin typeface="Calibri"/>
                <a:ea typeface="Calibri"/>
                <a:cs typeface="Calibri"/>
                <a:sym typeface="Calibri"/>
              </a:rPr>
              <a:t>recognise themes and subtext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380"/>
              <a:buFont typeface="Arial"/>
              <a:buNone/>
            </a:pPr>
            <a:r>
              <a:rPr lang="en-US" sz="2000" b="0" i="0" u="none" strike="noStrike" cap="none">
                <a:solidFill>
                  <a:srgbClr val="7F7F7F"/>
                </a:solidFill>
                <a:latin typeface="Calibri"/>
                <a:ea typeface="Calibri"/>
                <a:cs typeface="Calibri"/>
                <a:sym typeface="Calibri"/>
              </a:rPr>
              <a:t>understand and discuss mood atmosphere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understand characters’ traits and infer their feelings, motives and intentions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explore the language used by characters to express thoughts and feelings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feel more confident when answering inference questions </a:t>
            </a:r>
            <a:endParaRPr sz="20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405"/>
              <a:buFont typeface="Arial"/>
              <a:buNone/>
            </a:pPr>
            <a:endParaRPr sz="2800" b="0" i="0" u="none" strike="noStrike" cap="none">
              <a:solidFill>
                <a:schemeClr val="dk1"/>
              </a:solidFill>
              <a:latin typeface="Calibri"/>
              <a:ea typeface="Calibri"/>
              <a:cs typeface="Calibri"/>
              <a:sym typeface="Calibri"/>
            </a:endParaRPr>
          </a:p>
        </p:txBody>
      </p:sp>
      <p:sp>
        <p:nvSpPr>
          <p:cNvPr id="220" name="Google Shape;220;p40"/>
          <p:cNvSpPr/>
          <p:nvPr/>
        </p:nvSpPr>
        <p:spPr>
          <a:xfrm>
            <a:off x="749197" y="1816608"/>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40"/>
          <p:cNvSpPr/>
          <p:nvPr/>
        </p:nvSpPr>
        <p:spPr>
          <a:xfrm>
            <a:off x="722461" y="2235488"/>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222" name="Google Shape;222;p40"/>
          <p:cNvSpPr/>
          <p:nvPr/>
        </p:nvSpPr>
        <p:spPr>
          <a:xfrm>
            <a:off x="732474" y="2692531"/>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40"/>
          <p:cNvSpPr/>
          <p:nvPr/>
        </p:nvSpPr>
        <p:spPr>
          <a:xfrm>
            <a:off x="726293" y="3557722"/>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40"/>
          <p:cNvSpPr/>
          <p:nvPr/>
        </p:nvSpPr>
        <p:spPr>
          <a:xfrm>
            <a:off x="725244" y="3128238"/>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40"/>
          <p:cNvSpPr/>
          <p:nvPr/>
        </p:nvSpPr>
        <p:spPr>
          <a:xfrm>
            <a:off x="722288" y="3987206"/>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40"/>
          <p:cNvSpPr/>
          <p:nvPr/>
        </p:nvSpPr>
        <p:spPr>
          <a:xfrm>
            <a:off x="744493" y="441669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40"/>
          <p:cNvSpPr/>
          <p:nvPr/>
        </p:nvSpPr>
        <p:spPr>
          <a:xfrm>
            <a:off x="744493" y="4847090"/>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228" name="Google Shape;228;p40"/>
          <p:cNvSpPr/>
          <p:nvPr/>
        </p:nvSpPr>
        <p:spPr>
          <a:xfrm>
            <a:off x="736656" y="5275658"/>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40"/>
          <p:cNvSpPr/>
          <p:nvPr/>
        </p:nvSpPr>
        <p:spPr>
          <a:xfrm>
            <a:off x="729426" y="5699173"/>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40"/>
          <p:cNvSpPr/>
          <p:nvPr/>
        </p:nvSpPr>
        <p:spPr>
          <a:xfrm>
            <a:off x="618744" y="1371004"/>
            <a:ext cx="3499676" cy="32162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Drama can support children to:</a:t>
            </a:r>
            <a:endParaRPr sz="2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5"/>
          <p:cNvPicPr preferRelativeResize="0"/>
          <p:nvPr/>
        </p:nvPicPr>
        <p:blipFill rotWithShape="1">
          <a:blip r:embed="rId3">
            <a:alphaModFix/>
          </a:blip>
          <a:srcRect/>
          <a:stretch/>
        </p:blipFill>
        <p:spPr>
          <a:xfrm>
            <a:off x="436816" y="-328770"/>
            <a:ext cx="11755184" cy="7506819"/>
          </a:xfrm>
          <a:prstGeom prst="rect">
            <a:avLst/>
          </a:prstGeom>
          <a:noFill/>
          <a:ln>
            <a:noFill/>
          </a:ln>
        </p:spPr>
      </p:pic>
      <p:sp>
        <p:nvSpPr>
          <p:cNvPr id="238" name="Google Shape;238;p15"/>
          <p:cNvSpPr/>
          <p:nvPr/>
        </p:nvSpPr>
        <p:spPr>
          <a:xfrm>
            <a:off x="5139647" y="2106202"/>
            <a:ext cx="5956443"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p15"/>
          <p:cNvSpPr txBox="1"/>
          <p:nvPr/>
        </p:nvSpPr>
        <p:spPr>
          <a:xfrm>
            <a:off x="5139647" y="2021613"/>
            <a:ext cx="4142698" cy="101562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US" sz="6000" b="1" i="0" u="none" strike="noStrike" cap="none" dirty="0">
                <a:solidFill>
                  <a:schemeClr val="dk1"/>
                </a:solidFill>
                <a:latin typeface="Calibri"/>
                <a:ea typeface="Calibri"/>
                <a:cs typeface="Calibri"/>
                <a:sym typeface="Calibri"/>
              </a:rPr>
              <a:t>Thank you!</a:t>
            </a:r>
            <a:endParaRPr sz="6000" b="0" i="0" u="none" strike="noStrike" cap="none" dirty="0">
              <a:solidFill>
                <a:schemeClr val="dk1"/>
              </a:solidFill>
              <a:latin typeface="Calibri"/>
              <a:ea typeface="Calibri"/>
              <a:cs typeface="Calibri"/>
              <a:sym typeface="Calibri"/>
            </a:endParaRPr>
          </a:p>
        </p:txBody>
      </p:sp>
      <p:pic>
        <p:nvPicPr>
          <p:cNvPr id="7" name="Google Shape;91;p1">
            <a:extLst>
              <a:ext uri="{FF2B5EF4-FFF2-40B4-BE49-F238E27FC236}">
                <a16:creationId xmlns:a16="http://schemas.microsoft.com/office/drawing/2014/main" id="{5F46352D-5FCA-5848-BDE7-0C0A7DD08EFF}"/>
              </a:ext>
            </a:extLst>
          </p:cNvPr>
          <p:cNvPicPr preferRelativeResize="0"/>
          <p:nvPr/>
        </p:nvPicPr>
        <p:blipFill rotWithShape="1">
          <a:blip r:embed="rId4">
            <a:alphaModFix/>
          </a:blip>
          <a:srcRect/>
          <a:stretch/>
        </p:blipFill>
        <p:spPr>
          <a:xfrm>
            <a:off x="4969268" y="1200447"/>
            <a:ext cx="1797978" cy="821166"/>
          </a:xfrm>
          <a:prstGeom prst="rect">
            <a:avLst/>
          </a:prstGeom>
          <a:noFill/>
          <a:ln>
            <a:noFill/>
          </a:ln>
        </p:spPr>
      </p:pic>
      <p:sp>
        <p:nvSpPr>
          <p:cNvPr id="8" name="Google Shape;92;p1">
            <a:extLst>
              <a:ext uri="{FF2B5EF4-FFF2-40B4-BE49-F238E27FC236}">
                <a16:creationId xmlns:a16="http://schemas.microsoft.com/office/drawing/2014/main" id="{D3277229-FF25-CD45-B909-2AB196953024}"/>
              </a:ext>
            </a:extLst>
          </p:cNvPr>
          <p:cNvSpPr txBox="1"/>
          <p:nvPr/>
        </p:nvSpPr>
        <p:spPr>
          <a:xfrm>
            <a:off x="5098550" y="5522287"/>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Course creator: Ruth Baker-Leask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What to expect…</a:t>
            </a:r>
            <a:endParaRPr b="1"/>
          </a:p>
        </p:txBody>
      </p:sp>
      <p:sp>
        <p:nvSpPr>
          <p:cNvPr id="99" name="Google Shape;99;p2"/>
          <p:cNvSpPr txBox="1">
            <a:spLocks noGrp="1"/>
          </p:cNvSpPr>
          <p:nvPr>
            <p:ph type="body" idx="1"/>
          </p:nvPr>
        </p:nvSpPr>
        <p:spPr>
          <a:xfrm>
            <a:off x="482886" y="1825625"/>
            <a:ext cx="8075488"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05"/>
              <a:buNone/>
            </a:pPr>
            <a:r>
              <a:rPr lang="en-US" sz="2400">
                <a:solidFill>
                  <a:srgbClr val="7F7F7F"/>
                </a:solidFill>
              </a:rPr>
              <a:t>Improvised drama is central to the teaching of narrative in primary classrooms, but exploring more formal dramatic techniques can also support understanding. </a:t>
            </a:r>
            <a:endParaRPr/>
          </a:p>
          <a:p>
            <a:pPr marL="0" lvl="0" indent="0" algn="l" rtl="0">
              <a:lnSpc>
                <a:spcPct val="80000"/>
              </a:lnSpc>
              <a:spcBef>
                <a:spcPts val="1000"/>
              </a:spcBef>
              <a:spcAft>
                <a:spcPts val="0"/>
              </a:spcAft>
              <a:buSzPts val="2405"/>
              <a:buNone/>
            </a:pPr>
            <a:r>
              <a:rPr lang="en-US" sz="2400" i="1">
                <a:solidFill>
                  <a:srgbClr val="7F7F7F"/>
                </a:solidFill>
              </a:rPr>
              <a:t>‘Drama is recognised both as a creative activity in its own right and a vehicle for learning subject content in different curriculum areas…all forms of drama have value and creative potential.’</a:t>
            </a:r>
            <a:endParaRPr/>
          </a:p>
          <a:p>
            <a:pPr marL="0" lvl="0" indent="0" algn="r" rtl="0">
              <a:lnSpc>
                <a:spcPct val="80000"/>
              </a:lnSpc>
              <a:spcBef>
                <a:spcPts val="1000"/>
              </a:spcBef>
              <a:spcAft>
                <a:spcPts val="0"/>
              </a:spcAft>
              <a:buSzPts val="2035"/>
              <a:buNone/>
            </a:pPr>
            <a:endParaRPr sz="1200"/>
          </a:p>
          <a:p>
            <a:pPr marL="0" lvl="0" indent="0" algn="r" rtl="0">
              <a:lnSpc>
                <a:spcPct val="80000"/>
              </a:lnSpc>
              <a:spcBef>
                <a:spcPts val="1000"/>
              </a:spcBef>
              <a:spcAft>
                <a:spcPts val="0"/>
              </a:spcAft>
              <a:buSzPts val="2035"/>
              <a:buNone/>
            </a:pPr>
            <a:endParaRPr sz="1200"/>
          </a:p>
          <a:p>
            <a:pPr marL="0" lvl="0" indent="0" algn="r" rtl="0">
              <a:lnSpc>
                <a:spcPct val="80000"/>
              </a:lnSpc>
              <a:spcBef>
                <a:spcPts val="1000"/>
              </a:spcBef>
              <a:spcAft>
                <a:spcPts val="0"/>
              </a:spcAft>
              <a:buSzPts val="2035"/>
              <a:buNone/>
            </a:pPr>
            <a:endParaRPr sz="1200"/>
          </a:p>
          <a:p>
            <a:pPr marL="0" lvl="0" indent="0" algn="r" rtl="0">
              <a:lnSpc>
                <a:spcPct val="80000"/>
              </a:lnSpc>
              <a:spcBef>
                <a:spcPts val="1000"/>
              </a:spcBef>
              <a:spcAft>
                <a:spcPts val="0"/>
              </a:spcAft>
              <a:buSzPts val="2035"/>
              <a:buNone/>
            </a:pPr>
            <a:endParaRPr sz="1200"/>
          </a:p>
          <a:p>
            <a:pPr marL="0" lvl="0" indent="0" algn="r" rtl="0">
              <a:lnSpc>
                <a:spcPct val="80000"/>
              </a:lnSpc>
              <a:spcBef>
                <a:spcPts val="1000"/>
              </a:spcBef>
              <a:spcAft>
                <a:spcPts val="0"/>
              </a:spcAft>
              <a:buSzPts val="2035"/>
              <a:buNone/>
            </a:pPr>
            <a:r>
              <a:rPr lang="en-US" sz="1200"/>
              <a:t>Bearne, E. Ready, D. (2018) </a:t>
            </a:r>
            <a:r>
              <a:rPr lang="en-US" sz="1200" i="1"/>
              <a:t>Teaching Primary English, Abingdon: Routledge, pp 74-75</a:t>
            </a:r>
            <a:endParaRPr sz="1400"/>
          </a:p>
        </p:txBody>
      </p:sp>
      <p:pic>
        <p:nvPicPr>
          <p:cNvPr id="100" name="Google Shape;100;p2"/>
          <p:cNvPicPr preferRelativeResize="0"/>
          <p:nvPr/>
        </p:nvPicPr>
        <p:blipFill rotWithShape="1">
          <a:blip r:embed="rId3">
            <a:alphaModFix/>
          </a:blip>
          <a:srcRect/>
          <a:stretch/>
        </p:blipFill>
        <p:spPr>
          <a:xfrm>
            <a:off x="9100264" y="2130526"/>
            <a:ext cx="1994455" cy="2596947"/>
          </a:xfrm>
          <a:prstGeom prst="rect">
            <a:avLst/>
          </a:prstGeom>
          <a:noFill/>
          <a:ln>
            <a:noFill/>
          </a:ln>
          <a:effectLst>
            <a:outerShdw blurRad="292100" dist="139700" dir="2700000" algn="tl" rotWithShape="0">
              <a:srgbClr val="333333">
                <a:alpha val="6431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What to expect…</a:t>
            </a:r>
            <a:endParaRPr b="1"/>
          </a:p>
        </p:txBody>
      </p:sp>
      <p:sp>
        <p:nvSpPr>
          <p:cNvPr id="106" name="Google Shape;106;p28"/>
          <p:cNvSpPr txBox="1"/>
          <p:nvPr/>
        </p:nvSpPr>
        <p:spPr>
          <a:xfrm>
            <a:off x="838201" y="1715272"/>
            <a:ext cx="5708904" cy="4351200"/>
          </a:xfrm>
          <a:prstGeom prst="rect">
            <a:avLst/>
          </a:prstGeom>
          <a:noFill/>
          <a:ln>
            <a:noFill/>
          </a:ln>
        </p:spPr>
        <p:txBody>
          <a:bodyPr spcFirstLastPara="1" wrap="square" lIns="91425" tIns="45700" rIns="91425" bIns="45700" anchor="t" anchorCtr="0">
            <a:noAutofit/>
          </a:bodyPr>
          <a:lstStyle/>
          <a:p>
            <a:pPr marL="0" marR="0" lvl="1" indent="0" algn="l" rtl="0">
              <a:lnSpc>
                <a:spcPct val="15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During this session we will explore how to:</a:t>
            </a:r>
            <a:endParaRPr sz="1400" b="0" i="0" u="none" strike="noStrike" cap="none">
              <a:solidFill>
                <a:srgbClr val="7F7F7F"/>
              </a:solidFill>
              <a:latin typeface="Calibri"/>
              <a:ea typeface="Calibri"/>
              <a:cs typeface="Calibri"/>
              <a:sym typeface="Calibri"/>
            </a:endParaRPr>
          </a:p>
          <a:p>
            <a:pPr marL="0" marR="0" lvl="0" indent="0" algn="l" rtl="0">
              <a:lnSpc>
                <a:spcPct val="8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use dramatic performances of narratives to deepen children’s understanding of texts.</a:t>
            </a:r>
            <a:endParaRPr sz="2400" b="0" i="0" u="none" strike="noStrike" cap="none">
              <a:solidFill>
                <a:srgbClr val="7F7F7F"/>
              </a:solidFill>
              <a:latin typeface="Calibri"/>
              <a:ea typeface="Calibri"/>
              <a:cs typeface="Calibri"/>
              <a:sym typeface="Calibri"/>
            </a:endParaRPr>
          </a:p>
          <a:p>
            <a:pPr marL="0" marR="0" lvl="0" indent="0" algn="l" rtl="0">
              <a:lnSpc>
                <a:spcPct val="8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use a range of strategies to support children when performing (</a:t>
            </a:r>
            <a:r>
              <a:rPr lang="en-US" sz="2400" b="1" i="0" u="none" strike="noStrike" cap="none">
                <a:solidFill>
                  <a:srgbClr val="7F7F7F"/>
                </a:solidFill>
                <a:latin typeface="Calibri"/>
                <a:ea typeface="Calibri"/>
                <a:cs typeface="Calibri"/>
                <a:sym typeface="Calibri"/>
              </a:rPr>
              <a:t>reader’s</a:t>
            </a:r>
            <a:r>
              <a:rPr lang="en-US" sz="2400" b="0" i="0" u="none" strike="noStrike" cap="none">
                <a:solidFill>
                  <a:srgbClr val="7F7F7F"/>
                </a:solidFill>
                <a:latin typeface="Calibri"/>
                <a:ea typeface="Calibri"/>
                <a:cs typeface="Calibri"/>
                <a:sym typeface="Calibri"/>
              </a:rPr>
              <a:t> </a:t>
            </a:r>
            <a:r>
              <a:rPr lang="en-US" sz="2400" b="1" i="0" u="none" strike="noStrike" cap="none">
                <a:solidFill>
                  <a:srgbClr val="7F7F7F"/>
                </a:solidFill>
                <a:latin typeface="Calibri"/>
                <a:ea typeface="Calibri"/>
                <a:cs typeface="Calibri"/>
                <a:sym typeface="Calibri"/>
              </a:rPr>
              <a:t>theatre, and Whoosh).</a:t>
            </a:r>
            <a:endParaRPr sz="2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5"/>
              <a:buFont typeface="Arial"/>
              <a:buNone/>
            </a:pPr>
            <a:endParaRPr sz="2405" b="0" i="0" u="none" strike="noStrike" cap="none">
              <a:solidFill>
                <a:schemeClr val="dk1"/>
              </a:solidFill>
              <a:latin typeface="Calibri"/>
              <a:ea typeface="Calibri"/>
              <a:cs typeface="Calibri"/>
              <a:sym typeface="Calibri"/>
            </a:endParaRPr>
          </a:p>
        </p:txBody>
      </p:sp>
      <p:sp>
        <p:nvSpPr>
          <p:cNvPr id="107" name="Google Shape;107;p28"/>
          <p:cNvSpPr/>
          <p:nvPr/>
        </p:nvSpPr>
        <p:spPr>
          <a:xfrm>
            <a:off x="515804" y="2631368"/>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28"/>
          <p:cNvSpPr/>
          <p:nvPr/>
        </p:nvSpPr>
        <p:spPr>
          <a:xfrm>
            <a:off x="496647" y="3358864"/>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pic>
        <p:nvPicPr>
          <p:cNvPr id="109" name="Google Shape;109;p28"/>
          <p:cNvPicPr preferRelativeResize="0"/>
          <p:nvPr/>
        </p:nvPicPr>
        <p:blipFill rotWithShape="1">
          <a:blip r:embed="rId3">
            <a:alphaModFix/>
          </a:blip>
          <a:srcRect/>
          <a:stretch/>
        </p:blipFill>
        <p:spPr>
          <a:xfrm>
            <a:off x="7282288" y="1920240"/>
            <a:ext cx="3947052" cy="2631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6634480" y="624839"/>
            <a:ext cx="5237480" cy="5237480"/>
          </a:xfrm>
          <a:prstGeom prst="rect">
            <a:avLst/>
          </a:prstGeom>
          <a:noFill/>
          <a:ln>
            <a:noFill/>
          </a:ln>
        </p:spPr>
      </p:pic>
      <p:sp>
        <p:nvSpPr>
          <p:cNvPr id="115" name="Google Shape;1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What is reader’s theatre?</a:t>
            </a:r>
            <a:endParaRPr b="1"/>
          </a:p>
        </p:txBody>
      </p:sp>
      <p:sp>
        <p:nvSpPr>
          <p:cNvPr id="116" name="Google Shape;116;p3"/>
          <p:cNvSpPr txBox="1"/>
          <p:nvPr/>
        </p:nvSpPr>
        <p:spPr>
          <a:xfrm>
            <a:off x="838200" y="1587260"/>
            <a:ext cx="5389880" cy="427505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5"/>
              <a:buFont typeface="Arial"/>
              <a:buNone/>
            </a:pPr>
            <a:r>
              <a:rPr lang="en-US" sz="2000" b="0" i="0" u="none" strike="noStrike" cap="none">
                <a:solidFill>
                  <a:srgbClr val="7F7F7F"/>
                </a:solidFill>
                <a:latin typeface="Calibri"/>
                <a:ea typeface="Calibri"/>
                <a:cs typeface="Calibri"/>
                <a:sym typeface="Calibri"/>
              </a:rPr>
              <a:t>Reader’s theatre is an </a:t>
            </a:r>
            <a:r>
              <a:rPr lang="en-US" sz="2000" b="1" i="0" u="none" strike="noStrike" cap="none">
                <a:solidFill>
                  <a:srgbClr val="7F7F7F"/>
                </a:solidFill>
                <a:latin typeface="Calibri"/>
                <a:ea typeface="Calibri"/>
                <a:cs typeface="Calibri"/>
                <a:sym typeface="Calibri"/>
              </a:rPr>
              <a:t>engaging way to help children think more carefully about the overall impact of a text</a:t>
            </a:r>
            <a:r>
              <a:rPr lang="en-US" sz="2000" b="0" i="0" u="none" strike="noStrike" cap="none">
                <a:solidFill>
                  <a:srgbClr val="7F7F7F"/>
                </a:solidFill>
                <a:latin typeface="Calibri"/>
                <a:ea typeface="Calibri"/>
                <a:cs typeface="Calibri"/>
                <a:sym typeface="Calibri"/>
              </a:rPr>
              <a:t> as well as becoming familiar with the characters, their motives, relationships, and role within the story.</a:t>
            </a:r>
            <a:endParaRPr sz="2000" b="0" i="0" u="none" strike="noStrike" cap="none">
              <a:solidFill>
                <a:srgbClr val="7F7F7F"/>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405"/>
              <a:buFont typeface="Arial"/>
              <a:buNone/>
            </a:pPr>
            <a:r>
              <a:rPr lang="en-US" sz="2000" b="0" i="0" u="none" strike="noStrike" cap="none">
                <a:solidFill>
                  <a:srgbClr val="7F7F7F"/>
                </a:solidFill>
                <a:latin typeface="Calibri"/>
                <a:ea typeface="Calibri"/>
                <a:cs typeface="Calibri"/>
                <a:sym typeface="Calibri"/>
              </a:rPr>
              <a:t>The teacher </a:t>
            </a:r>
            <a:r>
              <a:rPr lang="en-US" sz="2000" b="1" i="0" u="none" strike="noStrike" cap="none">
                <a:solidFill>
                  <a:srgbClr val="7F7F7F"/>
                </a:solidFill>
                <a:latin typeface="Calibri"/>
                <a:ea typeface="Calibri"/>
                <a:cs typeface="Calibri"/>
                <a:sym typeface="Calibri"/>
              </a:rPr>
              <a:t>turns a narrative text, or well-chosen extract, into a script </a:t>
            </a:r>
            <a:r>
              <a:rPr lang="en-US" sz="2000" b="0" i="0" u="none" strike="noStrike" cap="none">
                <a:solidFill>
                  <a:srgbClr val="7F7F7F"/>
                </a:solidFill>
                <a:latin typeface="Calibri"/>
                <a:ea typeface="Calibri"/>
                <a:cs typeface="Calibri"/>
                <a:sym typeface="Calibri"/>
              </a:rPr>
              <a:t>for the children to perform. In groups, children discuss the script and how best to perform it to convey the plot and themes of the story. You may choose to keep it simple or provide the children with props and costumes to bring the story alive.</a:t>
            </a:r>
            <a:endParaRPr sz="2000" b="0" i="0" u="none" strike="noStrike" cap="none">
              <a:solidFill>
                <a:srgbClr val="7F7F7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9"/>
          <p:cNvPicPr preferRelativeResize="0"/>
          <p:nvPr/>
        </p:nvPicPr>
        <p:blipFill rotWithShape="1">
          <a:blip r:embed="rId3">
            <a:alphaModFix/>
          </a:blip>
          <a:srcRect/>
          <a:stretch/>
        </p:blipFill>
        <p:spPr>
          <a:xfrm>
            <a:off x="6634480" y="624839"/>
            <a:ext cx="5237480" cy="5237480"/>
          </a:xfrm>
          <a:prstGeom prst="rect">
            <a:avLst/>
          </a:prstGeom>
          <a:noFill/>
          <a:ln>
            <a:noFill/>
          </a:ln>
        </p:spPr>
      </p:pic>
      <p:sp>
        <p:nvSpPr>
          <p:cNvPr id="122" name="Google Shape;1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What is reader’s theatre?</a:t>
            </a:r>
            <a:endParaRPr b="1"/>
          </a:p>
        </p:txBody>
      </p:sp>
      <p:sp>
        <p:nvSpPr>
          <p:cNvPr id="123" name="Google Shape;123;p29"/>
          <p:cNvSpPr txBox="1"/>
          <p:nvPr/>
        </p:nvSpPr>
        <p:spPr>
          <a:xfrm>
            <a:off x="838200" y="1587260"/>
            <a:ext cx="5389880" cy="427505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Alternatively, the children can start by reading the text and then changing it into a playscript, discussing how best to convey the detail and actions that are not obvious from the dialogue. This is less straightforward but leads the children to read the text closely.</a:t>
            </a:r>
            <a:endParaRPr sz="2000" b="0" i="0" u="none" strike="noStrike" cap="none">
              <a:solidFill>
                <a:srgbClr val="7F7F7F"/>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rgbClr val="7F7F7F"/>
                </a:solidFill>
                <a:latin typeface="Calibri"/>
                <a:ea typeface="Calibri"/>
                <a:cs typeface="Calibri"/>
                <a:sym typeface="Calibri"/>
              </a:rPr>
              <a:t>Dramatic performances must have an audience. Dedicate time for your children to perform to one another, after which they should be given the opportunity to suggest how each others’ performances could be improved.</a:t>
            </a:r>
            <a:endParaRPr sz="2000" b="0" i="0" u="none" strike="noStrike" cap="none">
              <a:solidFill>
                <a:srgbClr val="7F7F7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b="1" i="1"/>
              <a:t>The Girl of Ink and Stars</a:t>
            </a:r>
            <a:br>
              <a:rPr lang="en-US" b="1" i="1"/>
            </a:br>
            <a:r>
              <a:rPr lang="en-US" b="1"/>
              <a:t>by Kiran Millwood Hargrave</a:t>
            </a:r>
            <a:endParaRPr b="1" i="1"/>
          </a:p>
        </p:txBody>
      </p:sp>
      <p:pic>
        <p:nvPicPr>
          <p:cNvPr id="129" name="Google Shape;129;p30"/>
          <p:cNvPicPr preferRelativeResize="0">
            <a:picLocks noGrp="1"/>
          </p:cNvPicPr>
          <p:nvPr>
            <p:ph type="body" idx="1"/>
          </p:nvPr>
        </p:nvPicPr>
        <p:blipFill rotWithShape="1">
          <a:blip r:embed="rId3">
            <a:alphaModFix/>
          </a:blip>
          <a:srcRect/>
          <a:stretch/>
        </p:blipFill>
        <p:spPr>
          <a:xfrm>
            <a:off x="4828363" y="1899919"/>
            <a:ext cx="2535273" cy="38909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Scripting</a:t>
            </a:r>
            <a:endParaRPr b="1"/>
          </a:p>
        </p:txBody>
      </p:sp>
      <p:sp>
        <p:nvSpPr>
          <p:cNvPr id="135" name="Google Shape;135;p31"/>
          <p:cNvSpPr txBox="1"/>
          <p:nvPr/>
        </p:nvSpPr>
        <p:spPr>
          <a:xfrm>
            <a:off x="838200" y="1516136"/>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a:t>
            </a:r>
            <a:r>
              <a:rPr lang="en-US" sz="2600" b="0" i="0" u="none" strike="noStrike" cap="none">
                <a:solidFill>
                  <a:srgbClr val="0070C0"/>
                </a:solidFill>
                <a:latin typeface="Calibri"/>
                <a:ea typeface="Calibri"/>
                <a:cs typeface="Calibri"/>
                <a:sym typeface="Calibri"/>
              </a:rPr>
              <a:t>Cata’s missing</a:t>
            </a:r>
            <a:r>
              <a:rPr lang="en-US" sz="2600" b="0" i="0" u="none" strike="noStrike" cap="none">
                <a:solidFill>
                  <a:srgbClr val="7F7F7F"/>
                </a:solidFill>
                <a:latin typeface="Calibri"/>
                <a:ea typeface="Calibri"/>
                <a:cs typeface="Calibri"/>
                <a:sym typeface="Calibri"/>
              </a:rPr>
              <a:t>.” I pushed the words out. “</a:t>
            </a:r>
            <a:r>
              <a:rPr lang="en-US" sz="2600" b="0" i="0" u="none" strike="noStrike" cap="none">
                <a:solidFill>
                  <a:srgbClr val="0070C0"/>
                </a:solidFill>
                <a:latin typeface="Calibri"/>
                <a:ea typeface="Calibri"/>
                <a:cs typeface="Calibri"/>
                <a:sym typeface="Calibri"/>
              </a:rPr>
              <a:t>I just saw her mother</a:t>
            </a:r>
            <a:r>
              <a:rPr lang="en-US" sz="2600" b="0" i="0" u="none" strike="noStrike" cap="none">
                <a:solidFill>
                  <a:srgbClr val="7F7F7F"/>
                </a:solidFill>
                <a:latin typeface="Calibri"/>
                <a:ea typeface="Calibri"/>
                <a:cs typeface="Calibri"/>
                <a:sym typeface="Calibri"/>
              </a:rPr>
              <a:t>.”</a:t>
            </a: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a:t>
            </a:r>
            <a:r>
              <a:rPr lang="en-US" sz="2600" b="0" i="0" u="none" strike="noStrike" cap="none">
                <a:solidFill>
                  <a:srgbClr val="0070C0"/>
                </a:solidFill>
                <a:latin typeface="Calibri"/>
                <a:ea typeface="Calibri"/>
                <a:cs typeface="Calibri"/>
                <a:sym typeface="Calibri"/>
              </a:rPr>
              <a:t>Cata</a:t>
            </a:r>
            <a:r>
              <a:rPr lang="en-US" sz="2600" b="0" i="0" u="none" strike="noStrike" cap="none">
                <a:solidFill>
                  <a:srgbClr val="7F7F7F"/>
                </a:solidFill>
                <a:latin typeface="Calibri"/>
                <a:ea typeface="Calibri"/>
                <a:cs typeface="Calibri"/>
                <a:sym typeface="Calibri"/>
              </a:rPr>
              <a:t>?”</a:t>
            </a: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I rolled my eyes impatiently. “</a:t>
            </a:r>
            <a:r>
              <a:rPr lang="en-US" sz="2600" b="0" i="0" u="none" strike="noStrike" cap="none">
                <a:solidFill>
                  <a:srgbClr val="0070C0"/>
                </a:solidFill>
                <a:latin typeface="Calibri"/>
                <a:ea typeface="Calibri"/>
                <a:cs typeface="Calibri"/>
                <a:sym typeface="Calibri"/>
              </a:rPr>
              <a:t>The girl who sits at the back</a:t>
            </a:r>
            <a:r>
              <a:rPr lang="en-US" sz="2600" b="0" i="0" u="none" strike="noStrike" cap="none">
                <a:solidFill>
                  <a:srgbClr val="7F7F7F"/>
                </a:solidFill>
                <a:latin typeface="Calibri"/>
                <a:ea typeface="Calibri"/>
                <a:cs typeface="Calibri"/>
                <a:sym typeface="Calibri"/>
              </a:rPr>
              <a:t>.”</a:t>
            </a: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Lupe shifted from one foot to another. She had that look on her face, like Pep sauntering away from a broken dish.</a:t>
            </a: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I stared at her. “</a:t>
            </a:r>
            <a:r>
              <a:rPr lang="en-US" sz="2600" b="0" i="0" u="none" strike="noStrike" cap="none">
                <a:solidFill>
                  <a:srgbClr val="0070C0"/>
                </a:solidFill>
                <a:latin typeface="Calibri"/>
                <a:ea typeface="Calibri"/>
                <a:cs typeface="Calibri"/>
                <a:sym typeface="Calibri"/>
              </a:rPr>
              <a:t>What</a:t>
            </a:r>
            <a:r>
              <a:rPr lang="en-US" sz="2600" b="0" i="0" u="none" strike="noStrike" cap="none">
                <a:solidFill>
                  <a:srgbClr val="7F7F7F"/>
                </a:solidFill>
                <a:latin typeface="Calibri"/>
                <a:ea typeface="Calibri"/>
                <a:cs typeface="Calibri"/>
                <a:sym typeface="Calibri"/>
              </a:rPr>
              <a:t>?”</a:t>
            </a: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a:t>
            </a:r>
            <a:r>
              <a:rPr lang="en-US" sz="2600" b="0" i="0" u="none" strike="noStrike" cap="none">
                <a:solidFill>
                  <a:srgbClr val="0070C0"/>
                </a:solidFill>
                <a:latin typeface="Calibri"/>
                <a:ea typeface="Calibri"/>
                <a:cs typeface="Calibri"/>
                <a:sym typeface="Calibri"/>
              </a:rPr>
              <a:t>What, What</a:t>
            </a:r>
            <a:r>
              <a:rPr lang="en-US" sz="2600" b="0" i="0" u="none" strike="noStrike" cap="none">
                <a:solidFill>
                  <a:srgbClr val="7F7F7F"/>
                </a:solidFill>
                <a:latin typeface="Calibri"/>
                <a:ea typeface="Calibri"/>
                <a:cs typeface="Calibri"/>
                <a:sym typeface="Calibri"/>
              </a:rPr>
              <a:t>?” said Lupe, pulling her satchel higher on to her shoulder.</a:t>
            </a: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a:t>
            </a:r>
            <a:r>
              <a:rPr lang="en-US" sz="2600" b="0" i="0" u="none" strike="noStrike" cap="none">
                <a:solidFill>
                  <a:srgbClr val="0070C0"/>
                </a:solidFill>
                <a:latin typeface="Calibri"/>
                <a:ea typeface="Calibri"/>
                <a:cs typeface="Calibri"/>
                <a:sym typeface="Calibri"/>
              </a:rPr>
              <a:t>You know something</a:t>
            </a:r>
            <a:r>
              <a:rPr lang="en-US" sz="2600" b="0" i="0" u="none" strike="noStrike" cap="none">
                <a:solidFill>
                  <a:srgbClr val="7F7F7F"/>
                </a:solidFill>
                <a:latin typeface="Calibri"/>
                <a:ea typeface="Calibri"/>
                <a:cs typeface="Calibri"/>
                <a:sym typeface="Calibri"/>
              </a:rPr>
              <a:t>.” I stepped forward.</a:t>
            </a: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a:solidFill>
                  <a:srgbClr val="7F7F7F"/>
                </a:solidFill>
                <a:latin typeface="Calibri"/>
                <a:ea typeface="Calibri"/>
                <a:cs typeface="Calibri"/>
                <a:sym typeface="Calibri"/>
              </a:rPr>
              <a:t>“</a:t>
            </a:r>
            <a:r>
              <a:rPr lang="en-US" sz="2600" b="0" i="0" u="none" strike="noStrike" cap="none">
                <a:solidFill>
                  <a:srgbClr val="0070C0"/>
                </a:solidFill>
                <a:latin typeface="Calibri"/>
                <a:ea typeface="Calibri"/>
                <a:cs typeface="Calibri"/>
                <a:sym typeface="Calibri"/>
              </a:rPr>
              <a:t>No, I don’t</a:t>
            </a:r>
            <a:r>
              <a:rPr lang="en-US" sz="2600" b="0" i="0" u="none" strike="noStrike" cap="none">
                <a:solidFill>
                  <a:srgbClr val="7F7F7F"/>
                </a:solidFill>
                <a:latin typeface="Calibri"/>
                <a:ea typeface="Calibri"/>
                <a:cs typeface="Calibri"/>
                <a:sym typeface="Calibri"/>
              </a:rPr>
              <a:t>.” She stepped back. </a:t>
            </a:r>
            <a:endParaRPr sz="1400" b="0" i="0" u="none" strike="noStrike" cap="none">
              <a:solidFill>
                <a:srgbClr val="7F7F7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Exploring pitch, tone, volume and pace</a:t>
            </a:r>
            <a:endParaRPr b="1"/>
          </a:p>
        </p:txBody>
      </p:sp>
      <p:sp>
        <p:nvSpPr>
          <p:cNvPr id="141" name="Google Shape;141;p32"/>
          <p:cNvSpPr txBox="1"/>
          <p:nvPr/>
        </p:nvSpPr>
        <p:spPr>
          <a:xfrm>
            <a:off x="838200" y="1516136"/>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I raised my eyebrow the way Da had taught me.</a:t>
            </a:r>
            <a:endParaRPr sz="2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Lupe wilted. “</a:t>
            </a:r>
            <a:r>
              <a:rPr lang="en-US" sz="2400" b="0" i="0" u="none" strike="noStrike" cap="none">
                <a:solidFill>
                  <a:srgbClr val="0070C0"/>
                </a:solidFill>
                <a:latin typeface="Calibri"/>
                <a:ea typeface="Calibri"/>
                <a:cs typeface="Calibri"/>
                <a:sym typeface="Calibri"/>
              </a:rPr>
              <a:t>I’m sure it’s nothing. It’s just, she was working in the kitchen this summer, and I asked her to go to the orchard for me yesterday, to get some –</a:t>
            </a:r>
            <a:r>
              <a:rPr lang="en-US" sz="2400" b="0" i="0" u="none" strike="noStrike" cap="none">
                <a:solidFill>
                  <a:srgbClr val="7F7F7F"/>
                </a:solidFill>
                <a:latin typeface="Calibri"/>
                <a:ea typeface="Calibri"/>
                <a:cs typeface="Calibri"/>
                <a:sym typeface="Calibri"/>
              </a:rPr>
              <a:t>”</a:t>
            </a:r>
            <a:endParaRPr sz="2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a:t>
            </a:r>
            <a:r>
              <a:rPr lang="en-US" sz="2400" b="0" i="0" u="none" strike="noStrike" cap="none">
                <a:solidFill>
                  <a:srgbClr val="0070C0"/>
                </a:solidFill>
                <a:latin typeface="Calibri"/>
                <a:ea typeface="Calibri"/>
                <a:cs typeface="Calibri"/>
                <a:sym typeface="Calibri"/>
              </a:rPr>
              <a:t>The orchard!</a:t>
            </a:r>
            <a:r>
              <a:rPr lang="en-US" sz="2400" b="0" i="0" u="none" strike="noStrike" cap="none">
                <a:solidFill>
                  <a:srgbClr val="7F7F7F"/>
                </a:solidFill>
                <a:latin typeface="Calibri"/>
                <a:ea typeface="Calibri"/>
                <a:cs typeface="Calibri"/>
                <a:sym typeface="Calibri"/>
              </a:rPr>
              <a:t>” The sick feeling in my stomach was back. “</a:t>
            </a:r>
            <a:r>
              <a:rPr lang="en-US" sz="2400" b="0" i="0" u="none" strike="noStrike" cap="none">
                <a:solidFill>
                  <a:srgbClr val="0070C0"/>
                </a:solidFill>
                <a:latin typeface="Calibri"/>
                <a:ea typeface="Calibri"/>
                <a:cs typeface="Calibri"/>
                <a:sym typeface="Calibri"/>
              </a:rPr>
              <a:t>Lupe, you know we’re not allowed</a:t>
            </a:r>
            <a:r>
              <a:rPr lang="en-US" sz="2400" b="0" i="0" u="none" strike="noStrike" cap="none">
                <a:solidFill>
                  <a:srgbClr val="7F7F7F"/>
                </a:solidFill>
                <a:latin typeface="Calibri"/>
                <a:ea typeface="Calibri"/>
                <a:cs typeface="Calibri"/>
                <a:sym typeface="Calibri"/>
              </a:rPr>
              <a:t>.”</a:t>
            </a:r>
            <a:endParaRPr sz="2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a:t>
            </a:r>
            <a:r>
              <a:rPr lang="en-US" sz="2400" b="0" i="0" u="none" strike="noStrike" cap="none">
                <a:solidFill>
                  <a:schemeClr val="accent1"/>
                </a:solidFill>
                <a:latin typeface="Calibri"/>
                <a:ea typeface="Calibri"/>
                <a:cs typeface="Calibri"/>
                <a:sym typeface="Calibri"/>
              </a:rPr>
              <a:t>Yes, of course I know, but I hadn’t had dragon fruit in </a:t>
            </a:r>
            <a:r>
              <a:rPr lang="en-US" sz="2400" b="0" i="1" u="none" strike="noStrike" cap="none">
                <a:solidFill>
                  <a:schemeClr val="accent1"/>
                </a:solidFill>
                <a:latin typeface="Calibri"/>
                <a:ea typeface="Calibri"/>
                <a:cs typeface="Calibri"/>
                <a:sym typeface="Calibri"/>
              </a:rPr>
              <a:t>ages</a:t>
            </a:r>
            <a:r>
              <a:rPr lang="en-US" sz="2400" b="0" i="0" u="none" strike="noStrike" cap="none">
                <a:solidFill>
                  <a:schemeClr val="accent1"/>
                </a:solidFill>
                <a:latin typeface="Calibri"/>
                <a:ea typeface="Calibri"/>
                <a:cs typeface="Calibri"/>
                <a:sym typeface="Calibri"/>
              </a:rPr>
              <a:t>. I needed them on my birthday, didn’t I?</a:t>
            </a:r>
            <a:r>
              <a:rPr lang="en-US" sz="2400" b="0" i="0" u="none" strike="noStrike" cap="none">
                <a:solidFill>
                  <a:srgbClr val="7F7F7F"/>
                </a:solidFill>
                <a:latin typeface="Calibri"/>
                <a:ea typeface="Calibri"/>
                <a:cs typeface="Calibri"/>
                <a:sym typeface="Calibri"/>
              </a:rPr>
              <a:t>”</a:t>
            </a:r>
            <a:endParaRPr sz="24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I had never had dragon fruit and was not even sure that they looked like, but I did know that they were Lupe’s favourite, grown in the Governor's orchard at the edge of the forest. Out of bounds to everyone except his guards and a few of his servants.</a:t>
            </a:r>
            <a:endParaRPr sz="2400" b="0" i="0" u="none" strike="noStrike" cap="none">
              <a:solidFill>
                <a:srgbClr val="7F7F7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673650" y="365125"/>
            <a:ext cx="10680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Reader’s theatre and poetry</a:t>
            </a:r>
            <a:endParaRPr b="1"/>
          </a:p>
        </p:txBody>
      </p:sp>
      <p:sp>
        <p:nvSpPr>
          <p:cNvPr id="147" name="Google Shape;147;p33"/>
          <p:cNvSpPr txBox="1"/>
          <p:nvPr/>
        </p:nvSpPr>
        <p:spPr>
          <a:xfrm>
            <a:off x="673641" y="1495816"/>
            <a:ext cx="10515600" cy="46801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600"/>
              <a:buFont typeface="Arial"/>
              <a:buNone/>
            </a:pPr>
            <a:r>
              <a:rPr lang="en-US" sz="2400" b="0" i="0" u="none" strike="noStrike" cap="none">
                <a:solidFill>
                  <a:srgbClr val="7F7F7F"/>
                </a:solidFill>
                <a:latin typeface="Calibri"/>
                <a:ea typeface="Calibri"/>
                <a:cs typeface="Calibri"/>
                <a:sym typeface="Calibri"/>
              </a:rPr>
              <a:t>Poems can be performed in a similar way, although obviously there is no need for a script. In groups, children read a poem closely and decide how each line should be read to convey its meaning to an audience using body movements and gestures. </a:t>
            </a:r>
            <a:endParaRPr sz="1200" b="0" i="0" u="none" strike="noStrike" cap="none">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400" b="0" i="0" u="none" strike="noStrike" cap="none">
                <a:solidFill>
                  <a:srgbClr val="7F7F7F"/>
                </a:solidFill>
                <a:latin typeface="Calibri"/>
                <a:ea typeface="Calibri"/>
                <a:cs typeface="Calibri"/>
                <a:sym typeface="Calibri"/>
              </a:rPr>
              <a:t>Children may choose to:</a:t>
            </a:r>
            <a:endParaRPr sz="1200" b="0" i="0" u="none" strike="noStrike" cap="none">
              <a:solidFill>
                <a:srgbClr val="7F7F7F"/>
              </a:solidFill>
              <a:latin typeface="Calibri"/>
              <a:ea typeface="Calibri"/>
              <a:cs typeface="Calibri"/>
              <a:sym typeface="Calibri"/>
            </a:endParaRPr>
          </a:p>
          <a:p>
            <a:pPr marL="0" marR="0" lvl="3"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read in chorus to emphasise certain lines</a:t>
            </a:r>
            <a:endParaRPr sz="1200" b="0" i="0" u="none" strike="noStrike" cap="none">
              <a:solidFill>
                <a:srgbClr val="7F7F7F"/>
              </a:solidFill>
              <a:latin typeface="Calibri"/>
              <a:ea typeface="Calibri"/>
              <a:cs typeface="Calibri"/>
              <a:sym typeface="Calibri"/>
            </a:endParaRPr>
          </a:p>
          <a:p>
            <a:pPr marL="0" marR="0" lvl="3"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make noises and choose actions that highlight the words that reflect the 	mood of a poem</a:t>
            </a:r>
            <a:endParaRPr sz="1200" b="0" i="0" u="none" strike="noStrike" cap="none">
              <a:solidFill>
                <a:srgbClr val="7F7F7F"/>
              </a:solidFill>
              <a:latin typeface="Calibri"/>
              <a:ea typeface="Calibri"/>
              <a:cs typeface="Calibri"/>
              <a:sym typeface="Calibri"/>
            </a:endParaRPr>
          </a:p>
          <a:p>
            <a:pPr marL="0" marR="0" lvl="3"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use their bodies to form structures and shapes that represent the imagery 	of the poem</a:t>
            </a:r>
            <a:endParaRPr sz="1200" b="0" i="0" u="none" strike="noStrike" cap="none">
              <a:solidFill>
                <a:srgbClr val="7F7F7F"/>
              </a:solidFill>
              <a:latin typeface="Calibri"/>
              <a:ea typeface="Calibri"/>
              <a:cs typeface="Calibri"/>
              <a:sym typeface="Calibri"/>
            </a:endParaRPr>
          </a:p>
          <a:p>
            <a:pPr marL="0" marR="0" lvl="3" indent="0" algn="l" rtl="0">
              <a:lnSpc>
                <a:spcPct val="90000"/>
              </a:lnSpc>
              <a:spcBef>
                <a:spcPts val="100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explore pitch, tone, volume and pace when reading</a:t>
            </a:r>
            <a:endParaRPr sz="1200" b="0" i="0" u="none" strike="noStrike" cap="none">
              <a:solidFill>
                <a:srgbClr val="7F7F7F"/>
              </a:solidFill>
              <a:latin typeface="Calibri"/>
              <a:ea typeface="Calibri"/>
              <a:cs typeface="Calibri"/>
              <a:sym typeface="Calibri"/>
            </a:endParaRPr>
          </a:p>
        </p:txBody>
      </p:sp>
      <p:sp>
        <p:nvSpPr>
          <p:cNvPr id="148" name="Google Shape;148;p33"/>
          <p:cNvSpPr/>
          <p:nvPr/>
        </p:nvSpPr>
        <p:spPr>
          <a:xfrm>
            <a:off x="1261533" y="316172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33"/>
          <p:cNvSpPr/>
          <p:nvPr/>
        </p:nvSpPr>
        <p:spPr>
          <a:xfrm>
            <a:off x="1261533" y="3639810"/>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50" name="Google Shape;150;p33"/>
          <p:cNvSpPr/>
          <p:nvPr/>
        </p:nvSpPr>
        <p:spPr>
          <a:xfrm>
            <a:off x="1261533" y="4386951"/>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51" name="Google Shape;151;p33"/>
          <p:cNvSpPr/>
          <p:nvPr/>
        </p:nvSpPr>
        <p:spPr>
          <a:xfrm>
            <a:off x="1251373" y="5217389"/>
            <a:ext cx="138294" cy="189080"/>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1582</Words>
  <Application>Microsoft Macintosh PowerPoint</Application>
  <PresentationFormat>Widescreen</PresentationFormat>
  <Paragraphs>97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Rounded</vt:lpstr>
      <vt:lpstr>Calibri</vt:lpstr>
      <vt:lpstr>Office Theme</vt:lpstr>
      <vt:lpstr>PowerPoint Presentation</vt:lpstr>
      <vt:lpstr>What to expect…</vt:lpstr>
      <vt:lpstr>What to expect…</vt:lpstr>
      <vt:lpstr>What is reader’s theatre?</vt:lpstr>
      <vt:lpstr>What is reader’s theatre?</vt:lpstr>
      <vt:lpstr>The Girl of Ink and Stars by Kiran Millwood Hargrave</vt:lpstr>
      <vt:lpstr>Scripting</vt:lpstr>
      <vt:lpstr>Exploring pitch, tone, volume and pace</vt:lpstr>
      <vt:lpstr>Reader’s theatre and poetry</vt:lpstr>
      <vt:lpstr>What is Whoosh?</vt:lpstr>
      <vt:lpstr>How to Whoosh</vt:lpstr>
      <vt:lpstr>A Midsummer Night’s Dream</vt:lpstr>
      <vt:lpstr>Performance: some words of advice</vt:lpstr>
      <vt:lpstr>Performance: some words of advice</vt:lpstr>
      <vt:lpstr>PowerPoint Presentation</vt:lpstr>
      <vt:lpstr>Benefits of drama in understanding narrative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Alysanne Parker</cp:lastModifiedBy>
  <cp:revision>1</cp:revision>
  <dcterms:modified xsi:type="dcterms:W3CDTF">2020-08-14T07:42:27Z</dcterms:modified>
</cp:coreProperties>
</file>