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9" roundtripDataSignature="AMtx7mjRQOZy3OhbKq01AEbwNnMq1PHUB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customschemas.google.com/relationships/presentationmetadata" Target="meta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 name="Google Shape;8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 name="Google Shape;9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 name="Google Shape;10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 name="Google Shape;11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 name="Google Shape;12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 name="Google Shape;13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 name="Shape 18"/>
        <p:cNvGrpSpPr/>
        <p:nvPr/>
      </p:nvGrpSpPr>
      <p:grpSpPr>
        <a:xfrm>
          <a:off x="0" y="0"/>
          <a:ext cx="0" cy="0"/>
          <a:chOff x="0" y="0"/>
          <a:chExt cx="0" cy="0"/>
        </a:xfrm>
      </p:grpSpPr>
      <p:sp>
        <p:nvSpPr>
          <p:cNvPr id="19" name="Google Shape;19;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1" name="Google Shape;21;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5" name="Shape 75"/>
        <p:cNvGrpSpPr/>
        <p:nvPr/>
      </p:nvGrpSpPr>
      <p:grpSpPr>
        <a:xfrm>
          <a:off x="0" y="0"/>
          <a:ext cx="0" cy="0"/>
          <a:chOff x="0" y="0"/>
          <a:chExt cx="0" cy="0"/>
        </a:xfrm>
      </p:grpSpPr>
      <p:sp>
        <p:nvSpPr>
          <p:cNvPr id="76" name="Google Shape;76;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1" name="Shape 81"/>
        <p:cNvGrpSpPr/>
        <p:nvPr/>
      </p:nvGrpSpPr>
      <p:grpSpPr>
        <a:xfrm>
          <a:off x="0" y="0"/>
          <a:ext cx="0" cy="0"/>
          <a:chOff x="0" y="0"/>
          <a:chExt cx="0" cy="0"/>
        </a:xfrm>
      </p:grpSpPr>
      <p:sp>
        <p:nvSpPr>
          <p:cNvPr id="82" name="Google Shape;82;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sp>
        <p:nvSpPr>
          <p:cNvPr id="31" name="Google Shape;31;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3" name="Google Shape;33;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6" name="Shape 36"/>
        <p:cNvGrpSpPr/>
        <p:nvPr/>
      </p:nvGrpSpPr>
      <p:grpSpPr>
        <a:xfrm>
          <a:off x="0" y="0"/>
          <a:ext cx="0" cy="0"/>
          <a:chOff x="0" y="0"/>
          <a:chExt cx="0" cy="0"/>
        </a:xfrm>
      </p:grpSpPr>
      <p:sp>
        <p:nvSpPr>
          <p:cNvPr id="37" name="Google Shape;37;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3" name="Shape 43"/>
        <p:cNvGrpSpPr/>
        <p:nvPr/>
      </p:nvGrpSpPr>
      <p:grpSpPr>
        <a:xfrm>
          <a:off x="0" y="0"/>
          <a:ext cx="0" cy="0"/>
          <a:chOff x="0" y="0"/>
          <a:chExt cx="0" cy="0"/>
        </a:xfrm>
      </p:grpSpPr>
      <p:sp>
        <p:nvSpPr>
          <p:cNvPr id="44" name="Google Shape;44;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 name="Shape 52"/>
        <p:cNvGrpSpPr/>
        <p:nvPr/>
      </p:nvGrpSpPr>
      <p:grpSpPr>
        <a:xfrm>
          <a:off x="0" y="0"/>
          <a:ext cx="0" cy="0"/>
          <a:chOff x="0" y="0"/>
          <a:chExt cx="0" cy="0"/>
        </a:xfrm>
      </p:grpSpPr>
      <p:sp>
        <p:nvSpPr>
          <p:cNvPr id="53" name="Google Shape;53;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 name="Shape 61"/>
        <p:cNvGrpSpPr/>
        <p:nvPr/>
      </p:nvGrpSpPr>
      <p:grpSpPr>
        <a:xfrm>
          <a:off x="0" y="0"/>
          <a:ext cx="0" cy="0"/>
          <a:chOff x="0" y="0"/>
          <a:chExt cx="0" cy="0"/>
        </a:xfrm>
      </p:grpSpPr>
      <p:sp>
        <p:nvSpPr>
          <p:cNvPr id="62" name="Google Shape;62;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4" name="Google Shape;64;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8" name="Shape 68"/>
        <p:cNvGrpSpPr/>
        <p:nvPr/>
      </p:nvGrpSpPr>
      <p:grpSpPr>
        <a:xfrm>
          <a:off x="0" y="0"/>
          <a:ext cx="0" cy="0"/>
          <a:chOff x="0" y="0"/>
          <a:chExt cx="0" cy="0"/>
        </a:xfrm>
      </p:grpSpPr>
      <p:sp>
        <p:nvSpPr>
          <p:cNvPr id="69" name="Google Shape;69;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3"/>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1" name="Google Shape;71;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2" name="Google Shape;72;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id="15" name="Google Shape;15;p14"/>
          <p:cNvPicPr preferRelativeResize="0"/>
          <p:nvPr/>
        </p:nvPicPr>
        <p:blipFill rotWithShape="1">
          <a:blip r:embed="rId1">
            <a:alphaModFix/>
          </a:blip>
          <a:srcRect b="0" l="0" r="0" t="0"/>
          <a:stretch/>
        </p:blipFill>
        <p:spPr>
          <a:xfrm>
            <a:off x="548640" y="6264276"/>
            <a:ext cx="2007701" cy="457199"/>
          </a:xfrm>
          <a:prstGeom prst="rect">
            <a:avLst/>
          </a:prstGeom>
          <a:noFill/>
          <a:ln>
            <a:noFill/>
          </a:ln>
        </p:spPr>
      </p:pic>
      <p:cxnSp>
        <p:nvCxnSpPr>
          <p:cNvPr id="16" name="Google Shape;16;p14"/>
          <p:cNvCxnSpPr/>
          <p:nvPr/>
        </p:nvCxnSpPr>
        <p:spPr>
          <a:xfrm>
            <a:off x="548640" y="6174157"/>
            <a:ext cx="11107554" cy="2806"/>
          </a:xfrm>
          <a:prstGeom prst="straightConnector1">
            <a:avLst/>
          </a:prstGeom>
          <a:noFill/>
          <a:ln cap="flat" cmpd="sng" w="9525">
            <a:solidFill>
              <a:srgbClr val="A5A5A5"/>
            </a:solidFill>
            <a:prstDash val="solid"/>
            <a:round/>
            <a:headEnd len="sm" w="sm" type="none"/>
            <a:tailEnd len="sm" w="sm" type="none"/>
          </a:ln>
        </p:spPr>
      </p:cxnSp>
      <p:sp>
        <p:nvSpPr>
          <p:cNvPr id="17" name="Google Shape;17;p14"/>
          <p:cNvSpPr/>
          <p:nvPr/>
        </p:nvSpPr>
        <p:spPr>
          <a:xfrm>
            <a:off x="11304816" y="6369746"/>
            <a:ext cx="351378" cy="26161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1" i="0" lang="en-GB" sz="1100" u="none" cap="none" strike="noStrike">
                <a:solidFill>
                  <a:srgbClr val="7F7F7F"/>
                </a:solidFill>
                <a:latin typeface="Arial"/>
                <a:ea typeface="Arial"/>
                <a:cs typeface="Arial"/>
                <a:sym typeface="Arial"/>
              </a:rPr>
              <a:t>‹#›</a:t>
            </a:fld>
            <a:endParaRPr b="1" i="0" sz="1100" u="none" cap="none" strike="noStrike">
              <a:solidFill>
                <a:srgbClr val="7F7F7F"/>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
          <p:cNvPicPr preferRelativeResize="0"/>
          <p:nvPr/>
        </p:nvPicPr>
        <p:blipFill rotWithShape="1">
          <a:blip r:embed="rId3">
            <a:alphaModFix/>
          </a:blip>
          <a:srcRect b="0" l="0" r="0" t="0"/>
          <a:stretch/>
        </p:blipFill>
        <p:spPr>
          <a:xfrm>
            <a:off x="482885" y="-309700"/>
            <a:ext cx="11709115" cy="7477400"/>
          </a:xfrm>
          <a:prstGeom prst="rect">
            <a:avLst/>
          </a:prstGeom>
          <a:noFill/>
          <a:ln>
            <a:noFill/>
          </a:ln>
        </p:spPr>
      </p:pic>
      <p:sp>
        <p:nvSpPr>
          <p:cNvPr id="92" name="Google Shape;92;p1"/>
          <p:cNvSpPr txBox="1"/>
          <p:nvPr/>
        </p:nvSpPr>
        <p:spPr>
          <a:xfrm>
            <a:off x="5066290" y="5602212"/>
            <a:ext cx="7554931" cy="1655762"/>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3600"/>
              <a:buFont typeface="Arial"/>
              <a:buNone/>
            </a:pPr>
            <a:r>
              <a:rPr b="0" i="0" lang="en-GB" sz="2000" u="none" cap="none" strike="noStrike">
                <a:solidFill>
                  <a:schemeClr val="dk1"/>
                </a:solidFill>
                <a:latin typeface="Calibri"/>
                <a:ea typeface="Calibri"/>
                <a:cs typeface="Calibri"/>
                <a:sym typeface="Calibri"/>
              </a:rPr>
              <a:t>Course creator: Ruth Baker-Leask </a:t>
            </a:r>
            <a:endParaRPr/>
          </a:p>
        </p:txBody>
      </p:sp>
      <p:pic>
        <p:nvPicPr>
          <p:cNvPr id="93" name="Google Shape;93;p1"/>
          <p:cNvPicPr preferRelativeResize="0"/>
          <p:nvPr/>
        </p:nvPicPr>
        <p:blipFill rotWithShape="1">
          <a:blip r:embed="rId4">
            <a:alphaModFix/>
          </a:blip>
          <a:srcRect b="0" l="0" r="0" t="0"/>
          <a:stretch/>
        </p:blipFill>
        <p:spPr>
          <a:xfrm>
            <a:off x="5066290" y="1165855"/>
            <a:ext cx="1797978" cy="82116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959"/>
              <a:buFont typeface="Calibri"/>
              <a:buNone/>
            </a:pPr>
            <a:r>
              <a:rPr b="1" i="1" lang="en-GB" sz="3959"/>
              <a:t>Leon and the Place Between </a:t>
            </a:r>
            <a:r>
              <a:rPr b="1" lang="en-GB" sz="3959"/>
              <a:t>by Angela McAllister, illustrated by Grahame Baker-Smith</a:t>
            </a:r>
            <a:endParaRPr b="1"/>
          </a:p>
        </p:txBody>
      </p:sp>
      <p:pic>
        <p:nvPicPr>
          <p:cNvPr id="155" name="Google Shape;155;p10"/>
          <p:cNvPicPr preferRelativeResize="0"/>
          <p:nvPr>
            <p:ph idx="1" type="body"/>
          </p:nvPr>
        </p:nvPicPr>
        <p:blipFill rotWithShape="1">
          <a:blip r:embed="rId3">
            <a:alphaModFix/>
          </a:blip>
          <a:srcRect b="0" l="0" r="0" t="0"/>
          <a:stretch/>
        </p:blipFill>
        <p:spPr>
          <a:xfrm>
            <a:off x="2831848" y="1855581"/>
            <a:ext cx="6528303" cy="3846576"/>
          </a:xfrm>
          <a:prstGeom prst="rect">
            <a:avLst/>
          </a:prstGeom>
          <a:noFill/>
          <a:ln>
            <a:noFill/>
          </a:ln>
        </p:spPr>
      </p:pic>
      <p:sp>
        <p:nvSpPr>
          <p:cNvPr id="156" name="Google Shape;156;p10"/>
          <p:cNvSpPr txBox="1"/>
          <p:nvPr/>
        </p:nvSpPr>
        <p:spPr>
          <a:xfrm>
            <a:off x="2755146" y="5702157"/>
            <a:ext cx="4796360" cy="452063"/>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000000"/>
                </a:solidFill>
                <a:latin typeface="Calibri"/>
                <a:ea typeface="Calibri"/>
                <a:cs typeface="Calibri"/>
                <a:sym typeface="Calibri"/>
              </a:rPr>
              <a:t>Leon and the Place Between, Angela McAllister, Templar (2009)</a:t>
            </a:r>
            <a:endParaRPr b="1" i="0" sz="1000" u="none" cap="none" strike="noStrik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959"/>
              <a:buFont typeface="Calibri"/>
              <a:buNone/>
            </a:pPr>
            <a:r>
              <a:rPr b="1" i="1" lang="en-GB" sz="3959"/>
              <a:t>Leon and the Place Between </a:t>
            </a:r>
            <a:r>
              <a:rPr b="1" lang="en-GB" sz="3959"/>
              <a:t>by Angela McAllister, illustrated by Grahame Baker-Smith</a:t>
            </a:r>
            <a:endParaRPr b="1"/>
          </a:p>
        </p:txBody>
      </p:sp>
      <p:pic>
        <p:nvPicPr>
          <p:cNvPr id="162" name="Google Shape;162;p11"/>
          <p:cNvPicPr preferRelativeResize="0"/>
          <p:nvPr>
            <p:ph idx="1" type="body"/>
          </p:nvPr>
        </p:nvPicPr>
        <p:blipFill rotWithShape="1">
          <a:blip r:embed="rId3">
            <a:alphaModFix/>
          </a:blip>
          <a:srcRect b="0" l="0" r="0" t="0"/>
          <a:stretch/>
        </p:blipFill>
        <p:spPr>
          <a:xfrm>
            <a:off x="6596009" y="2290296"/>
            <a:ext cx="4757791" cy="3329668"/>
          </a:xfrm>
          <a:prstGeom prst="rect">
            <a:avLst/>
          </a:prstGeom>
          <a:noFill/>
          <a:ln>
            <a:noFill/>
          </a:ln>
        </p:spPr>
      </p:pic>
      <p:sp>
        <p:nvSpPr>
          <p:cNvPr id="163" name="Google Shape;163;p11"/>
          <p:cNvSpPr txBox="1"/>
          <p:nvPr/>
        </p:nvSpPr>
        <p:spPr>
          <a:xfrm>
            <a:off x="838200" y="1797977"/>
            <a:ext cx="5182456" cy="4509963"/>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2800"/>
              <a:buFont typeface="Arial"/>
              <a:buNone/>
            </a:pPr>
            <a:r>
              <a:rPr b="0" i="0" lang="en-GB" sz="2400" u="none" cap="none" strike="noStrike">
                <a:solidFill>
                  <a:schemeClr val="dk1"/>
                </a:solidFill>
                <a:latin typeface="Calibri"/>
                <a:ea typeface="Calibri"/>
                <a:cs typeface="Calibri"/>
                <a:sym typeface="Calibri"/>
              </a:rPr>
              <a:t>‘</a:t>
            </a:r>
            <a:r>
              <a:rPr b="1" i="0" lang="en-GB" sz="2400" u="none" cap="none" strike="noStrike">
                <a:solidFill>
                  <a:schemeClr val="accent5"/>
                </a:solidFill>
                <a:latin typeface="Calibri"/>
                <a:ea typeface="Calibri"/>
                <a:cs typeface="Calibri"/>
                <a:sym typeface="Calibri"/>
              </a:rPr>
              <a:t>On behalf of </a:t>
            </a:r>
            <a:r>
              <a:rPr b="0" i="0" lang="en-GB" sz="2400" u="none" cap="none" strike="noStrike">
                <a:solidFill>
                  <a:schemeClr val="dk1"/>
                </a:solidFill>
                <a:latin typeface="Calibri"/>
                <a:ea typeface="Calibri"/>
                <a:cs typeface="Calibri"/>
                <a:sym typeface="Calibri"/>
              </a:rPr>
              <a:t>Ring Master Tours let me welcome you to the Majestic Circus</a:t>
            </a:r>
            <a:r>
              <a:rPr b="0" i="0" lang="en-GB" sz="2400" u="none" cap="none" strike="noStrike">
                <a:solidFill>
                  <a:schemeClr val="accent1"/>
                </a:solidFill>
                <a:latin typeface="Calibri"/>
                <a:ea typeface="Calibri"/>
                <a:cs typeface="Calibri"/>
                <a:sym typeface="Calibri"/>
              </a:rPr>
              <a:t>. </a:t>
            </a:r>
            <a:r>
              <a:rPr b="1" i="0" lang="en-GB" sz="2400" u="none" cap="none" strike="noStrike">
                <a:solidFill>
                  <a:schemeClr val="accent5"/>
                </a:solidFill>
                <a:latin typeface="Calibri"/>
                <a:ea typeface="Calibri"/>
                <a:cs typeface="Calibri"/>
                <a:sym typeface="Calibri"/>
              </a:rPr>
              <a:t>We hope you enjoy your visit</a:t>
            </a:r>
            <a:r>
              <a:rPr b="0" i="0" lang="en-GB" sz="2400" u="none" cap="none" strike="noStrike">
                <a:solidFill>
                  <a:schemeClr val="dk1"/>
                </a:solidFill>
                <a:latin typeface="Calibri"/>
                <a:ea typeface="Calibri"/>
                <a:cs typeface="Calibri"/>
                <a:sym typeface="Calibri"/>
              </a:rPr>
              <a:t>. </a:t>
            </a:r>
            <a:r>
              <a:rPr b="1" i="0" lang="en-GB" sz="2400" u="none" cap="none" strike="noStrike">
                <a:solidFill>
                  <a:schemeClr val="accent5"/>
                </a:solidFill>
                <a:latin typeface="Calibri"/>
                <a:ea typeface="Calibri"/>
                <a:cs typeface="Calibri"/>
                <a:sym typeface="Calibri"/>
              </a:rPr>
              <a:t>Please be careful</a:t>
            </a:r>
            <a:r>
              <a:rPr b="1" i="0" lang="en-GB" sz="2400" u="none" cap="none" strike="noStrike">
                <a:solidFill>
                  <a:srgbClr val="FFC000"/>
                </a:solidFill>
                <a:latin typeface="Calibri"/>
                <a:ea typeface="Calibri"/>
                <a:cs typeface="Calibri"/>
                <a:sym typeface="Calibri"/>
              </a:rPr>
              <a:t> </a:t>
            </a:r>
            <a:r>
              <a:rPr b="0" i="0" lang="en-GB" sz="2400" u="none" cap="none" strike="noStrike">
                <a:solidFill>
                  <a:schemeClr val="dk1"/>
                </a:solidFill>
                <a:latin typeface="Calibri"/>
                <a:ea typeface="Calibri"/>
                <a:cs typeface="Calibri"/>
                <a:sym typeface="Calibri"/>
              </a:rPr>
              <a:t>of the tent pegs as you walk around the site. </a:t>
            </a:r>
            <a:r>
              <a:rPr b="1" i="0" lang="en-GB" sz="2400" u="none" cap="none" strike="noStrike">
                <a:solidFill>
                  <a:schemeClr val="accent5"/>
                </a:solidFill>
                <a:latin typeface="Calibri"/>
                <a:ea typeface="Calibri"/>
                <a:cs typeface="Calibri"/>
                <a:sym typeface="Calibri"/>
              </a:rPr>
              <a:t>In front of you, </a:t>
            </a:r>
            <a:r>
              <a:rPr b="0" i="0" lang="en-GB" sz="2400" u="none" cap="none" strike="noStrike">
                <a:solidFill>
                  <a:schemeClr val="dk1"/>
                </a:solidFill>
                <a:latin typeface="Calibri"/>
                <a:ea typeface="Calibri"/>
                <a:cs typeface="Calibri"/>
                <a:sym typeface="Calibri"/>
              </a:rPr>
              <a:t>you will notice the Big Top, the arena where most of the ‘magic’ will happen </a:t>
            </a:r>
            <a:r>
              <a:rPr b="1" i="0" lang="en-GB" sz="2400" u="none" cap="none" strike="noStrike">
                <a:solidFill>
                  <a:schemeClr val="accent5"/>
                </a:solidFill>
                <a:latin typeface="Calibri"/>
                <a:ea typeface="Calibri"/>
                <a:cs typeface="Calibri"/>
                <a:sym typeface="Calibri"/>
              </a:rPr>
              <a:t>for you today</a:t>
            </a:r>
            <a:r>
              <a:rPr b="0" i="0" lang="en-GB" sz="2400" u="none" cap="none" strike="noStrike">
                <a:solidFill>
                  <a:schemeClr val="dk1"/>
                </a:solidFill>
                <a:latin typeface="Calibri"/>
                <a:ea typeface="Calibri"/>
                <a:cs typeface="Calibri"/>
                <a:sym typeface="Calibri"/>
              </a:rPr>
              <a:t>.  </a:t>
            </a:r>
            <a:r>
              <a:rPr b="1" i="0" lang="en-GB" sz="2400" u="none" cap="none" strike="noStrike">
                <a:solidFill>
                  <a:schemeClr val="accent5"/>
                </a:solidFill>
                <a:latin typeface="Calibri"/>
                <a:ea typeface="Calibri"/>
                <a:cs typeface="Calibri"/>
                <a:sym typeface="Calibri"/>
              </a:rPr>
              <a:t>If you listen carefully </a:t>
            </a:r>
            <a:r>
              <a:rPr b="0" i="0" lang="en-GB" sz="2400" u="none" cap="none" strike="noStrike">
                <a:solidFill>
                  <a:schemeClr val="dk1"/>
                </a:solidFill>
                <a:latin typeface="Calibri"/>
                <a:ea typeface="Calibri"/>
                <a:cs typeface="Calibri"/>
                <a:sym typeface="Calibri"/>
              </a:rPr>
              <a:t>you will hear the sound of the band tuning up as the acrobats and performers prepare for the show.’</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i="1" lang="en-GB"/>
              <a:t>The Day War Came </a:t>
            </a:r>
            <a:r>
              <a:rPr b="1" lang="en-GB"/>
              <a:t>by Nicola Davies, illustrated by Rebecca Cobb</a:t>
            </a:r>
            <a:endParaRPr b="1"/>
          </a:p>
        </p:txBody>
      </p:sp>
      <p:pic>
        <p:nvPicPr>
          <p:cNvPr id="169" name="Google Shape;169;p12"/>
          <p:cNvPicPr preferRelativeResize="0"/>
          <p:nvPr>
            <p:ph idx="1" type="body"/>
          </p:nvPr>
        </p:nvPicPr>
        <p:blipFill rotWithShape="1">
          <a:blip r:embed="rId3">
            <a:alphaModFix/>
          </a:blip>
          <a:srcRect b="0" l="0" r="0" t="0"/>
          <a:stretch/>
        </p:blipFill>
        <p:spPr>
          <a:xfrm>
            <a:off x="2013850" y="1864500"/>
            <a:ext cx="9432600" cy="3660000"/>
          </a:xfrm>
          <a:prstGeom prst="rect">
            <a:avLst/>
          </a:prstGeom>
          <a:noFill/>
          <a:ln>
            <a:noFill/>
          </a:ln>
        </p:spPr>
      </p:pic>
      <p:sp>
        <p:nvSpPr>
          <p:cNvPr id="170" name="Google Shape;170;p12"/>
          <p:cNvSpPr txBox="1"/>
          <p:nvPr/>
        </p:nvSpPr>
        <p:spPr>
          <a:xfrm>
            <a:off x="1896595" y="5608092"/>
            <a:ext cx="4678866" cy="6690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000000"/>
                </a:solidFill>
                <a:latin typeface="Calibri"/>
                <a:ea typeface="Calibri"/>
                <a:cs typeface="Calibri"/>
                <a:sym typeface="Calibri"/>
              </a:rPr>
              <a:t>The Day War Came, Nicola Davies, Walker Books (2019)</a:t>
            </a:r>
            <a:endParaRPr b="1" i="0" sz="1000" u="none" cap="none" strike="noStrik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GB"/>
              <a:t>Benefits of drama in understanding narrative</a:t>
            </a:r>
            <a:endParaRPr b="1"/>
          </a:p>
        </p:txBody>
      </p:sp>
      <p:sp>
        <p:nvSpPr>
          <p:cNvPr id="176" name="Google Shape;176;p13"/>
          <p:cNvSpPr txBox="1"/>
          <p:nvPr>
            <p:ph idx="1" type="body"/>
          </p:nvPr>
        </p:nvSpPr>
        <p:spPr>
          <a:xfrm>
            <a:off x="838200" y="1690688"/>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380"/>
              <a:buNone/>
            </a:pPr>
            <a:r>
              <a:rPr b="1" lang="en-GB" sz="2201">
                <a:solidFill>
                  <a:srgbClr val="595959"/>
                </a:solidFill>
              </a:rPr>
              <a:t>Drama can support children to:</a:t>
            </a:r>
            <a:endParaRPr sz="2590">
              <a:solidFill>
                <a:srgbClr val="595959"/>
              </a:solidFill>
            </a:endParaRPr>
          </a:p>
          <a:p>
            <a:pPr indent="0" lvl="1" marL="457200" rtl="0" algn="l">
              <a:lnSpc>
                <a:spcPct val="90000"/>
              </a:lnSpc>
              <a:spcBef>
                <a:spcPts val="1000"/>
              </a:spcBef>
              <a:spcAft>
                <a:spcPts val="0"/>
              </a:spcAft>
              <a:buClr>
                <a:schemeClr val="accent1"/>
              </a:buClr>
              <a:buSzPts val="2380"/>
              <a:buNone/>
            </a:pPr>
            <a:r>
              <a:rPr b="1" lang="en-GB" sz="1850">
                <a:solidFill>
                  <a:srgbClr val="595959"/>
                </a:solidFill>
              </a:rPr>
              <a:t>engage with texts they might otherwise find ‘difficult’</a:t>
            </a:r>
            <a:endParaRPr sz="1850">
              <a:solidFill>
                <a:srgbClr val="595959"/>
              </a:solidFill>
            </a:endParaRPr>
          </a:p>
          <a:p>
            <a:pPr indent="0" lvl="1" marL="457200" rtl="0" algn="l">
              <a:lnSpc>
                <a:spcPct val="90000"/>
              </a:lnSpc>
              <a:spcBef>
                <a:spcPts val="1000"/>
              </a:spcBef>
              <a:spcAft>
                <a:spcPts val="0"/>
              </a:spcAft>
              <a:buClr>
                <a:schemeClr val="accent1"/>
              </a:buClr>
              <a:buSzPts val="2380"/>
              <a:buNone/>
            </a:pPr>
            <a:r>
              <a:rPr b="1" lang="en-GB" sz="1850">
                <a:solidFill>
                  <a:srgbClr val="595959"/>
                </a:solidFill>
              </a:rPr>
              <a:t>reflect on the text as a whole, giving a well-informed, personal response</a:t>
            </a:r>
            <a:endParaRPr sz="1850">
              <a:solidFill>
                <a:srgbClr val="595959"/>
              </a:solidFill>
            </a:endParaRPr>
          </a:p>
          <a:p>
            <a:pPr indent="0" lvl="1" marL="457200" rtl="0" algn="l">
              <a:lnSpc>
                <a:spcPct val="90000"/>
              </a:lnSpc>
              <a:spcBef>
                <a:spcPts val="1000"/>
              </a:spcBef>
              <a:spcAft>
                <a:spcPts val="0"/>
              </a:spcAft>
              <a:buClr>
                <a:schemeClr val="accent1"/>
              </a:buClr>
              <a:buSzPts val="2380"/>
              <a:buNone/>
            </a:pPr>
            <a:r>
              <a:rPr b="1" lang="en-GB" sz="1850">
                <a:solidFill>
                  <a:srgbClr val="595959"/>
                </a:solidFill>
              </a:rPr>
              <a:t>understand plot and action</a:t>
            </a:r>
            <a:endParaRPr sz="1850">
              <a:solidFill>
                <a:srgbClr val="595959"/>
              </a:solidFill>
            </a:endParaRPr>
          </a:p>
          <a:p>
            <a:pPr indent="0" lvl="1" marL="457200" rtl="0" algn="l">
              <a:lnSpc>
                <a:spcPct val="90000"/>
              </a:lnSpc>
              <a:spcBef>
                <a:spcPts val="1000"/>
              </a:spcBef>
              <a:spcAft>
                <a:spcPts val="0"/>
              </a:spcAft>
              <a:buSzPts val="2380"/>
              <a:buNone/>
            </a:pPr>
            <a:r>
              <a:rPr i="1" lang="en-GB" sz="1850">
                <a:solidFill>
                  <a:srgbClr val="595959"/>
                </a:solidFill>
              </a:rPr>
              <a:t>understand the setting (time and place) and how this influences action</a:t>
            </a:r>
            <a:endParaRPr i="1" sz="1850">
              <a:solidFill>
                <a:srgbClr val="595959"/>
              </a:solidFill>
            </a:endParaRPr>
          </a:p>
          <a:p>
            <a:pPr indent="0" lvl="1" marL="457200" rtl="0" algn="l">
              <a:lnSpc>
                <a:spcPct val="90000"/>
              </a:lnSpc>
              <a:spcBef>
                <a:spcPts val="1000"/>
              </a:spcBef>
              <a:spcAft>
                <a:spcPts val="0"/>
              </a:spcAft>
              <a:buClr>
                <a:schemeClr val="accent1"/>
              </a:buClr>
              <a:buSzPts val="2380"/>
              <a:buNone/>
            </a:pPr>
            <a:r>
              <a:rPr b="1" lang="en-GB" sz="1850">
                <a:solidFill>
                  <a:srgbClr val="595959"/>
                </a:solidFill>
              </a:rPr>
              <a:t>predict and discuss future actions and their consequences</a:t>
            </a:r>
            <a:endParaRPr sz="1850">
              <a:solidFill>
                <a:srgbClr val="595959"/>
              </a:solidFill>
            </a:endParaRPr>
          </a:p>
          <a:p>
            <a:pPr indent="0" lvl="1" marL="457200" rtl="0" algn="l">
              <a:lnSpc>
                <a:spcPct val="90000"/>
              </a:lnSpc>
              <a:spcBef>
                <a:spcPts val="1000"/>
              </a:spcBef>
              <a:spcAft>
                <a:spcPts val="0"/>
              </a:spcAft>
              <a:buClr>
                <a:schemeClr val="accent1"/>
              </a:buClr>
              <a:buSzPts val="2380"/>
              <a:buNone/>
            </a:pPr>
            <a:r>
              <a:rPr b="1" lang="en-GB" sz="1850">
                <a:solidFill>
                  <a:srgbClr val="595959"/>
                </a:solidFill>
              </a:rPr>
              <a:t>recognise themes and subtext</a:t>
            </a:r>
            <a:endParaRPr sz="1850">
              <a:solidFill>
                <a:srgbClr val="595959"/>
              </a:solidFill>
            </a:endParaRPr>
          </a:p>
          <a:p>
            <a:pPr indent="0" lvl="1" marL="457200" rtl="0" algn="l">
              <a:lnSpc>
                <a:spcPct val="90000"/>
              </a:lnSpc>
              <a:spcBef>
                <a:spcPts val="1000"/>
              </a:spcBef>
              <a:spcAft>
                <a:spcPts val="0"/>
              </a:spcAft>
              <a:buSzPts val="2380"/>
              <a:buNone/>
            </a:pPr>
            <a:r>
              <a:rPr i="1" lang="en-GB" sz="1850">
                <a:solidFill>
                  <a:srgbClr val="595959"/>
                </a:solidFill>
              </a:rPr>
              <a:t>understand and discuss mood atmosphere</a:t>
            </a:r>
            <a:endParaRPr i="1" sz="1850">
              <a:solidFill>
                <a:srgbClr val="595959"/>
              </a:solidFill>
            </a:endParaRPr>
          </a:p>
          <a:p>
            <a:pPr indent="0" lvl="1" marL="457200" rtl="0" algn="l">
              <a:lnSpc>
                <a:spcPct val="90000"/>
              </a:lnSpc>
              <a:spcBef>
                <a:spcPts val="1000"/>
              </a:spcBef>
              <a:spcAft>
                <a:spcPts val="0"/>
              </a:spcAft>
              <a:buClr>
                <a:schemeClr val="accent1"/>
              </a:buClr>
              <a:buSzPts val="2380"/>
              <a:buNone/>
            </a:pPr>
            <a:r>
              <a:rPr b="1" lang="en-GB" sz="1850">
                <a:solidFill>
                  <a:srgbClr val="595959"/>
                </a:solidFill>
              </a:rPr>
              <a:t>understand characters’ traits and infer their feelings, motives and intentions</a:t>
            </a:r>
            <a:endParaRPr sz="1850">
              <a:solidFill>
                <a:srgbClr val="595959"/>
              </a:solidFill>
            </a:endParaRPr>
          </a:p>
          <a:p>
            <a:pPr indent="0" lvl="1" marL="457200" rtl="0" algn="l">
              <a:lnSpc>
                <a:spcPct val="90000"/>
              </a:lnSpc>
              <a:spcBef>
                <a:spcPts val="1000"/>
              </a:spcBef>
              <a:spcAft>
                <a:spcPts val="0"/>
              </a:spcAft>
              <a:buClr>
                <a:schemeClr val="accent1"/>
              </a:buClr>
              <a:buSzPts val="2380"/>
              <a:buNone/>
            </a:pPr>
            <a:r>
              <a:rPr b="1" lang="en-GB" sz="1850">
                <a:solidFill>
                  <a:srgbClr val="595959"/>
                </a:solidFill>
              </a:rPr>
              <a:t>explore the language used by characters to express thoughts and feelings</a:t>
            </a:r>
            <a:endParaRPr sz="1850">
              <a:solidFill>
                <a:srgbClr val="595959"/>
              </a:solidFill>
            </a:endParaRPr>
          </a:p>
          <a:p>
            <a:pPr indent="0" lvl="1" marL="457200" rtl="0" algn="l">
              <a:lnSpc>
                <a:spcPct val="90000"/>
              </a:lnSpc>
              <a:spcBef>
                <a:spcPts val="1000"/>
              </a:spcBef>
              <a:spcAft>
                <a:spcPts val="0"/>
              </a:spcAft>
              <a:buClr>
                <a:schemeClr val="accent1"/>
              </a:buClr>
              <a:buSzPts val="2380"/>
              <a:buNone/>
            </a:pPr>
            <a:r>
              <a:rPr b="1" lang="en-GB" sz="1850">
                <a:solidFill>
                  <a:srgbClr val="595959"/>
                </a:solidFill>
              </a:rPr>
              <a:t>feel more confident when answering inference questions</a:t>
            </a:r>
            <a:endParaRPr sz="2201"/>
          </a:p>
        </p:txBody>
      </p:sp>
      <p:sp>
        <p:nvSpPr>
          <p:cNvPr id="177" name="Google Shape;177;p13"/>
          <p:cNvSpPr/>
          <p:nvPr/>
        </p:nvSpPr>
        <p:spPr>
          <a:xfrm>
            <a:off x="923348" y="2198670"/>
            <a:ext cx="134890" cy="215372"/>
          </a:xfrm>
          <a:prstGeom prst="chevron">
            <a:avLst>
              <a:gd fmla="val 50000" name="adj"/>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78" name="Google Shape;178;p13"/>
          <p:cNvSpPr/>
          <p:nvPr/>
        </p:nvSpPr>
        <p:spPr>
          <a:xfrm>
            <a:off x="923348" y="2587165"/>
            <a:ext cx="134890" cy="215372"/>
          </a:xfrm>
          <a:prstGeom prst="chevron">
            <a:avLst>
              <a:gd fmla="val 50000" name="adj"/>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79" name="Google Shape;179;p13"/>
          <p:cNvSpPr/>
          <p:nvPr/>
        </p:nvSpPr>
        <p:spPr>
          <a:xfrm>
            <a:off x="923348" y="2975660"/>
            <a:ext cx="134890" cy="215372"/>
          </a:xfrm>
          <a:prstGeom prst="chevron">
            <a:avLst>
              <a:gd fmla="val 50000" name="adj"/>
            </a:avLst>
          </a:prstGeom>
          <a:solidFill>
            <a:srgbClr val="7030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80" name="Google Shape;180;p13"/>
          <p:cNvSpPr/>
          <p:nvPr/>
        </p:nvSpPr>
        <p:spPr>
          <a:xfrm>
            <a:off x="923348" y="3364155"/>
            <a:ext cx="134890" cy="215372"/>
          </a:xfrm>
          <a:prstGeom prst="chevron">
            <a:avLst>
              <a:gd fmla="val 50000" name="adj"/>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81" name="Google Shape;181;p13"/>
          <p:cNvSpPr/>
          <p:nvPr/>
        </p:nvSpPr>
        <p:spPr>
          <a:xfrm>
            <a:off x="923348" y="3752650"/>
            <a:ext cx="134890" cy="215372"/>
          </a:xfrm>
          <a:prstGeom prst="chevron">
            <a:avLst>
              <a:gd fmla="val 50000" name="adj"/>
            </a:avLst>
          </a:prstGeom>
          <a:solidFill>
            <a:srgbClr val="E12FB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82" name="Google Shape;182;p13"/>
          <p:cNvSpPr/>
          <p:nvPr/>
        </p:nvSpPr>
        <p:spPr>
          <a:xfrm>
            <a:off x="923348" y="4141145"/>
            <a:ext cx="134890" cy="215372"/>
          </a:xfrm>
          <a:prstGeom prst="chevron">
            <a:avLst>
              <a:gd fmla="val 50000" name="adj"/>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83" name="Google Shape;183;p13"/>
          <p:cNvSpPr/>
          <p:nvPr/>
        </p:nvSpPr>
        <p:spPr>
          <a:xfrm>
            <a:off x="923348" y="4529640"/>
            <a:ext cx="134890" cy="215372"/>
          </a:xfrm>
          <a:prstGeom prst="chevron">
            <a:avLst>
              <a:gd fmla="val 50000" name="adj"/>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84" name="Google Shape;184;p13"/>
          <p:cNvSpPr/>
          <p:nvPr/>
        </p:nvSpPr>
        <p:spPr>
          <a:xfrm>
            <a:off x="923348" y="4918135"/>
            <a:ext cx="134890" cy="215372"/>
          </a:xfrm>
          <a:prstGeom prst="chevron">
            <a:avLst>
              <a:gd fmla="val 50000" name="adj"/>
            </a:avLst>
          </a:prstGeom>
          <a:solidFill>
            <a:srgbClr val="7030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85" name="Google Shape;185;p13"/>
          <p:cNvSpPr/>
          <p:nvPr/>
        </p:nvSpPr>
        <p:spPr>
          <a:xfrm>
            <a:off x="923348" y="5306630"/>
            <a:ext cx="134890" cy="215372"/>
          </a:xfrm>
          <a:prstGeom prst="chevron">
            <a:avLst>
              <a:gd fmla="val 50000" name="adj"/>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86" name="Google Shape;186;p13"/>
          <p:cNvSpPr/>
          <p:nvPr/>
        </p:nvSpPr>
        <p:spPr>
          <a:xfrm>
            <a:off x="923348" y="5695121"/>
            <a:ext cx="134890" cy="215372"/>
          </a:xfrm>
          <a:prstGeom prst="chevron">
            <a:avLst>
              <a:gd fmla="val 50000" name="adj"/>
            </a:avLst>
          </a:prstGeom>
          <a:solidFill>
            <a:srgbClr val="E12FB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t/>
            </a:r>
            <a:endParaRPr/>
          </a:p>
        </p:txBody>
      </p:sp>
      <p:sp>
        <p:nvSpPr>
          <p:cNvPr id="192" name="Google Shape;192;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1800"/>
              <a:buNone/>
            </a:pPr>
            <a:r>
              <a:t/>
            </a:r>
            <a:endParaRPr/>
          </a:p>
        </p:txBody>
      </p:sp>
      <p:pic>
        <p:nvPicPr>
          <p:cNvPr id="193" name="Google Shape;193;p26"/>
          <p:cNvPicPr preferRelativeResize="0"/>
          <p:nvPr/>
        </p:nvPicPr>
        <p:blipFill rotWithShape="1">
          <a:blip r:embed="rId3">
            <a:alphaModFix/>
          </a:blip>
          <a:srcRect b="0" l="0" r="0" t="0"/>
          <a:stretch/>
        </p:blipFill>
        <p:spPr>
          <a:xfrm>
            <a:off x="482885" y="-309700"/>
            <a:ext cx="11709115" cy="7477400"/>
          </a:xfrm>
          <a:prstGeom prst="rect">
            <a:avLst/>
          </a:prstGeom>
          <a:noFill/>
          <a:ln>
            <a:noFill/>
          </a:ln>
        </p:spPr>
      </p:pic>
      <p:sp>
        <p:nvSpPr>
          <p:cNvPr id="194" name="Google Shape;194;p26"/>
          <p:cNvSpPr txBox="1"/>
          <p:nvPr/>
        </p:nvSpPr>
        <p:spPr>
          <a:xfrm>
            <a:off x="5066290" y="5664994"/>
            <a:ext cx="7554931" cy="1655762"/>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3600"/>
              <a:buFont typeface="Arial"/>
              <a:buNone/>
            </a:pPr>
            <a:r>
              <a:rPr b="0" i="0" lang="en-GB" sz="2000" u="none" cap="none" strike="noStrike">
                <a:solidFill>
                  <a:schemeClr val="dk1"/>
                </a:solidFill>
                <a:latin typeface="Calibri"/>
                <a:ea typeface="Calibri"/>
                <a:cs typeface="Calibri"/>
                <a:sym typeface="Calibri"/>
              </a:rPr>
              <a:t>Course creator: Ruth Baker-Leask </a:t>
            </a:r>
            <a:endParaRPr/>
          </a:p>
        </p:txBody>
      </p:sp>
      <p:pic>
        <p:nvPicPr>
          <p:cNvPr id="195" name="Google Shape;195;p26"/>
          <p:cNvPicPr preferRelativeResize="0"/>
          <p:nvPr/>
        </p:nvPicPr>
        <p:blipFill rotWithShape="1">
          <a:blip r:embed="rId4">
            <a:alphaModFix/>
          </a:blip>
          <a:srcRect b="0" l="0" r="0" t="0"/>
          <a:stretch/>
        </p:blipFill>
        <p:spPr>
          <a:xfrm>
            <a:off x="5066290" y="1165855"/>
            <a:ext cx="1797978" cy="821166"/>
          </a:xfrm>
          <a:prstGeom prst="rect">
            <a:avLst/>
          </a:prstGeom>
          <a:noFill/>
          <a:ln>
            <a:noFill/>
          </a:ln>
        </p:spPr>
      </p:pic>
      <p:sp>
        <p:nvSpPr>
          <p:cNvPr id="196" name="Google Shape;196;p26"/>
          <p:cNvSpPr/>
          <p:nvPr/>
        </p:nvSpPr>
        <p:spPr>
          <a:xfrm>
            <a:off x="5199853" y="2053211"/>
            <a:ext cx="6222370" cy="124828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7" name="Google Shape;197;p26"/>
          <p:cNvSpPr txBox="1"/>
          <p:nvPr/>
        </p:nvSpPr>
        <p:spPr>
          <a:xfrm>
            <a:off x="5198722" y="2169543"/>
            <a:ext cx="5266719" cy="10156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3200"/>
              <a:buFont typeface="Arial Rounded"/>
              <a:buNone/>
            </a:pPr>
            <a:r>
              <a:rPr b="1" i="0" lang="en-GB" sz="6000" u="none" cap="none" strike="noStrike">
                <a:solidFill>
                  <a:schemeClr val="dk1"/>
                </a:solidFill>
                <a:latin typeface="Calibri"/>
                <a:ea typeface="Calibri"/>
                <a:cs typeface="Calibri"/>
                <a:sym typeface="Calibri"/>
              </a:rPr>
              <a:t>Thank you!</a:t>
            </a:r>
            <a:endParaRPr b="0" i="0" sz="60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
          <p:cNvSpPr txBox="1"/>
          <p:nvPr>
            <p:ph type="title"/>
          </p:nvPr>
        </p:nvSpPr>
        <p:spPr>
          <a:xfrm>
            <a:off x="673641"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GB"/>
              <a:t>What to expect…</a:t>
            </a:r>
            <a:endParaRPr b="1"/>
          </a:p>
        </p:txBody>
      </p:sp>
      <p:sp>
        <p:nvSpPr>
          <p:cNvPr id="99" name="Google Shape;99;p2"/>
          <p:cNvSpPr txBox="1"/>
          <p:nvPr/>
        </p:nvSpPr>
        <p:spPr>
          <a:xfrm>
            <a:off x="673641" y="1495816"/>
            <a:ext cx="6210044" cy="438192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rPr b="0" i="0" lang="en-GB" sz="2000" u="none" cap="none" strike="noStrike">
                <a:solidFill>
                  <a:srgbClr val="7F7F7F"/>
                </a:solidFill>
                <a:latin typeface="Calibri"/>
                <a:ea typeface="Calibri"/>
                <a:cs typeface="Calibri"/>
                <a:sym typeface="Calibri"/>
              </a:rPr>
              <a:t>Drama can support children in understanding how settings, characters and themes are central in creating the mood or atmosphere of a story. By the end of KS2 children are expected to be able to ‘</a:t>
            </a:r>
            <a:r>
              <a:rPr b="0" i="1" lang="en-GB" sz="2000" u="none" cap="none" strike="noStrike">
                <a:solidFill>
                  <a:srgbClr val="7F7F7F"/>
                </a:solidFill>
                <a:latin typeface="Calibri"/>
                <a:ea typeface="Calibri"/>
                <a:cs typeface="Calibri"/>
                <a:sym typeface="Calibri"/>
              </a:rPr>
              <a:t>describ</a:t>
            </a:r>
            <a:r>
              <a:rPr i="1" lang="en-GB" sz="2000">
                <a:solidFill>
                  <a:srgbClr val="7F7F7F"/>
                </a:solidFill>
                <a:latin typeface="Calibri"/>
                <a:ea typeface="Calibri"/>
                <a:cs typeface="Calibri"/>
                <a:sym typeface="Calibri"/>
              </a:rPr>
              <a:t>e</a:t>
            </a:r>
            <a:r>
              <a:rPr b="0" i="1" lang="en-GB" sz="2000" u="none" cap="none" strike="noStrike">
                <a:solidFill>
                  <a:srgbClr val="7F7F7F"/>
                </a:solidFill>
                <a:latin typeface="Calibri"/>
                <a:ea typeface="Calibri"/>
                <a:cs typeface="Calibri"/>
                <a:sym typeface="Calibri"/>
              </a:rPr>
              <a:t> settings, characters and atmosphere</a:t>
            </a:r>
            <a:r>
              <a:rPr b="0" i="0" lang="en-GB" sz="2000" u="none" cap="none" strike="noStrike">
                <a:solidFill>
                  <a:srgbClr val="7F7F7F"/>
                </a:solidFill>
                <a:latin typeface="Calibri"/>
                <a:ea typeface="Calibri"/>
                <a:cs typeface="Calibri"/>
                <a:sym typeface="Calibri"/>
              </a:rPr>
              <a:t>’ (DFE:2014) when writing, and therefore need to be expert in evaluating this when reading.</a:t>
            </a:r>
            <a:endParaRPr b="0" i="0" sz="2000" u="none" cap="none" strike="noStrike">
              <a:solidFill>
                <a:srgbClr val="7F7F7F"/>
              </a:solidFill>
              <a:latin typeface="Arial"/>
              <a:ea typeface="Arial"/>
              <a:cs typeface="Arial"/>
              <a:sym typeface="Arial"/>
            </a:endParaRPr>
          </a:p>
          <a:p>
            <a:pPr indent="0" lvl="0" marL="0" marR="0" rtl="0" algn="l">
              <a:lnSpc>
                <a:spcPct val="100000"/>
              </a:lnSpc>
              <a:spcBef>
                <a:spcPts val="1000"/>
              </a:spcBef>
              <a:spcAft>
                <a:spcPts val="0"/>
              </a:spcAft>
              <a:buClr>
                <a:schemeClr val="dk1"/>
              </a:buClr>
              <a:buSzPts val="2400"/>
              <a:buFont typeface="Arial"/>
              <a:buNone/>
            </a:pPr>
            <a:r>
              <a:rPr b="1" i="0" lang="en-GB" sz="2000" u="none" cap="none" strike="noStrike">
                <a:solidFill>
                  <a:schemeClr val="accent2"/>
                </a:solidFill>
                <a:latin typeface="Calibri"/>
                <a:ea typeface="Calibri"/>
                <a:cs typeface="Calibri"/>
                <a:sym typeface="Calibri"/>
              </a:rPr>
              <a:t>During this session we will explore how to:</a:t>
            </a:r>
            <a:endParaRPr b="1" i="0" sz="2000" u="none" cap="none" strike="noStrike">
              <a:solidFill>
                <a:schemeClr val="accent2"/>
              </a:solidFill>
              <a:latin typeface="Arial"/>
              <a:ea typeface="Arial"/>
              <a:cs typeface="Arial"/>
              <a:sym typeface="Arial"/>
            </a:endParaRPr>
          </a:p>
          <a:p>
            <a:pPr indent="-228600" lvl="0" marL="228600" marR="0" rtl="0" algn="l">
              <a:lnSpc>
                <a:spcPct val="100000"/>
              </a:lnSpc>
              <a:spcBef>
                <a:spcPts val="1000"/>
              </a:spcBef>
              <a:spcAft>
                <a:spcPts val="0"/>
              </a:spcAft>
              <a:buClr>
                <a:schemeClr val="dk1"/>
              </a:buClr>
              <a:buSzPts val="2400"/>
              <a:buFont typeface="Arial"/>
              <a:buChar char="•"/>
            </a:pPr>
            <a:r>
              <a:rPr b="0" i="0" lang="en-GB" sz="2000" u="none" cap="none" strike="noStrike">
                <a:solidFill>
                  <a:srgbClr val="7F7F7F"/>
                </a:solidFill>
                <a:latin typeface="Calibri"/>
                <a:ea typeface="Calibri"/>
                <a:cs typeface="Calibri"/>
                <a:sym typeface="Calibri"/>
              </a:rPr>
              <a:t>use drama techniques such as </a:t>
            </a:r>
            <a:r>
              <a:rPr b="1" i="0" lang="en-GB" sz="2000" u="none" cap="none" strike="noStrike">
                <a:solidFill>
                  <a:srgbClr val="FFC000"/>
                </a:solidFill>
                <a:latin typeface="Calibri"/>
                <a:ea typeface="Calibri"/>
                <a:cs typeface="Calibri"/>
                <a:sym typeface="Calibri"/>
              </a:rPr>
              <a:t>soundscapes</a:t>
            </a:r>
            <a:r>
              <a:rPr b="0" i="0" lang="en-GB" sz="2000" u="none" cap="none" strike="noStrike">
                <a:solidFill>
                  <a:srgbClr val="FFC000"/>
                </a:solidFill>
                <a:latin typeface="Calibri"/>
                <a:ea typeface="Calibri"/>
                <a:cs typeface="Calibri"/>
                <a:sym typeface="Calibri"/>
              </a:rPr>
              <a:t>,</a:t>
            </a:r>
            <a:r>
              <a:rPr b="1" i="0" lang="en-GB" sz="2000" u="none" cap="none" strike="noStrike">
                <a:solidFill>
                  <a:srgbClr val="FFC000"/>
                </a:solidFill>
                <a:latin typeface="Calibri"/>
                <a:ea typeface="Calibri"/>
                <a:cs typeface="Calibri"/>
                <a:sym typeface="Calibri"/>
              </a:rPr>
              <a:t> tour guide </a:t>
            </a:r>
            <a:r>
              <a:rPr b="0" i="0" lang="en-GB" sz="2000" u="none" cap="none" strike="noStrike">
                <a:solidFill>
                  <a:srgbClr val="7F7F7F"/>
                </a:solidFill>
                <a:latin typeface="Calibri"/>
                <a:ea typeface="Calibri"/>
                <a:cs typeface="Calibri"/>
                <a:sym typeface="Calibri"/>
              </a:rPr>
              <a:t>and </a:t>
            </a:r>
            <a:r>
              <a:rPr b="1" i="0" lang="en-GB" sz="2000" u="none" cap="none" strike="noStrike">
                <a:solidFill>
                  <a:srgbClr val="FFC000"/>
                </a:solidFill>
                <a:latin typeface="Calibri"/>
                <a:ea typeface="Calibri"/>
                <a:cs typeface="Calibri"/>
                <a:sym typeface="Calibri"/>
              </a:rPr>
              <a:t>voice overs</a:t>
            </a:r>
            <a:r>
              <a:rPr b="1" i="0" lang="en-GB" sz="2000" u="none" cap="none" strike="noStrike">
                <a:solidFill>
                  <a:srgbClr val="7F7F7F"/>
                </a:solidFill>
                <a:latin typeface="Calibri"/>
                <a:ea typeface="Calibri"/>
                <a:cs typeface="Calibri"/>
                <a:sym typeface="Calibri"/>
              </a:rPr>
              <a:t> </a:t>
            </a:r>
            <a:r>
              <a:rPr b="0" i="0" lang="en-GB" sz="2000" u="none" cap="none" strike="noStrike">
                <a:solidFill>
                  <a:srgbClr val="7F7F7F"/>
                </a:solidFill>
                <a:latin typeface="Calibri"/>
                <a:ea typeface="Calibri"/>
                <a:cs typeface="Calibri"/>
                <a:sym typeface="Calibri"/>
              </a:rPr>
              <a:t>to support children in becoming immersed in the setting and atmosphere of a narrative </a:t>
            </a:r>
            <a:endParaRPr b="0" i="0" sz="2000" u="none" cap="none" strike="noStrike">
              <a:solidFill>
                <a:srgbClr val="7F7F7F"/>
              </a:solidFill>
              <a:latin typeface="Arial"/>
              <a:ea typeface="Arial"/>
              <a:cs typeface="Arial"/>
              <a:sym typeface="Arial"/>
            </a:endParaRPr>
          </a:p>
          <a:p>
            <a:pPr indent="-228600" lvl="0" marL="228600" marR="0" rtl="0" algn="l">
              <a:lnSpc>
                <a:spcPct val="100000"/>
              </a:lnSpc>
              <a:spcBef>
                <a:spcPts val="1000"/>
              </a:spcBef>
              <a:spcAft>
                <a:spcPts val="0"/>
              </a:spcAft>
              <a:buClr>
                <a:schemeClr val="dk1"/>
              </a:buClr>
              <a:buSzPts val="2400"/>
              <a:buFont typeface="Arial"/>
              <a:buChar char="•"/>
            </a:pPr>
            <a:r>
              <a:rPr b="0" i="0" lang="en-GB" sz="2000" u="none" cap="none" strike="noStrike">
                <a:solidFill>
                  <a:srgbClr val="7F7F7F"/>
                </a:solidFill>
                <a:latin typeface="Calibri"/>
                <a:ea typeface="Calibri"/>
                <a:cs typeface="Calibri"/>
                <a:sym typeface="Calibri"/>
              </a:rPr>
              <a:t>support children to reflect on the impact of a text, evaluating mood and atmosphere</a:t>
            </a:r>
            <a:endParaRPr b="0" i="0" sz="2000" u="none" cap="none" strike="noStrike">
              <a:solidFill>
                <a:srgbClr val="7F7F7F"/>
              </a:solidFill>
              <a:latin typeface="Arial"/>
              <a:ea typeface="Arial"/>
              <a:cs typeface="Arial"/>
              <a:sym typeface="Arial"/>
            </a:endParaRPr>
          </a:p>
        </p:txBody>
      </p:sp>
      <p:pic>
        <p:nvPicPr>
          <p:cNvPr id="100" name="Google Shape;100;p2"/>
          <p:cNvPicPr preferRelativeResize="0"/>
          <p:nvPr/>
        </p:nvPicPr>
        <p:blipFill rotWithShape="1">
          <a:blip r:embed="rId3">
            <a:alphaModFix/>
          </a:blip>
          <a:srcRect b="0" l="0" r="0" t="0"/>
          <a:stretch/>
        </p:blipFill>
        <p:spPr>
          <a:xfrm>
            <a:off x="7136431" y="1417833"/>
            <a:ext cx="4381928" cy="4381928"/>
          </a:xfrm>
          <a:prstGeom prst="rect">
            <a:avLst/>
          </a:prstGeom>
          <a:noFill/>
          <a:ln>
            <a:noFill/>
          </a:ln>
        </p:spPr>
      </p:pic>
      <p:sp>
        <p:nvSpPr>
          <p:cNvPr id="101" name="Google Shape;101;p2"/>
          <p:cNvSpPr/>
          <p:nvPr/>
        </p:nvSpPr>
        <p:spPr>
          <a:xfrm>
            <a:off x="687044" y="4243227"/>
            <a:ext cx="196534" cy="313796"/>
          </a:xfrm>
          <a:prstGeom prst="chevron">
            <a:avLst>
              <a:gd fmla="val 50000" name="adj"/>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02" name="Google Shape;102;p2"/>
          <p:cNvSpPr/>
          <p:nvPr/>
        </p:nvSpPr>
        <p:spPr>
          <a:xfrm>
            <a:off x="691518" y="5291128"/>
            <a:ext cx="196534" cy="313796"/>
          </a:xfrm>
          <a:prstGeom prst="chevron">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3"/>
          <p:cNvSpPr txBox="1"/>
          <p:nvPr>
            <p:ph type="title"/>
          </p:nvPr>
        </p:nvSpPr>
        <p:spPr>
          <a:xfrm>
            <a:off x="673641" y="365125"/>
            <a:ext cx="10515600" cy="113069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GB"/>
              <a:t>What is a soundscape?</a:t>
            </a:r>
            <a:endParaRPr b="1"/>
          </a:p>
        </p:txBody>
      </p:sp>
      <p:sp>
        <p:nvSpPr>
          <p:cNvPr id="109" name="Google Shape;109;p3"/>
          <p:cNvSpPr txBox="1"/>
          <p:nvPr/>
        </p:nvSpPr>
        <p:spPr>
          <a:xfrm>
            <a:off x="673641" y="1495816"/>
            <a:ext cx="8696390" cy="41036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600"/>
              <a:buFont typeface="Arial"/>
              <a:buNone/>
            </a:pPr>
            <a:r>
              <a:rPr b="0" i="0" lang="en-GB" sz="2210" u="none" cap="none" strike="noStrike">
                <a:solidFill>
                  <a:srgbClr val="595959"/>
                </a:solidFill>
                <a:latin typeface="Calibri"/>
                <a:ea typeface="Calibri"/>
                <a:cs typeface="Calibri"/>
                <a:sym typeface="Calibri"/>
              </a:rPr>
              <a:t>Using </a:t>
            </a:r>
            <a:r>
              <a:rPr b="1" i="0" lang="en-GB" sz="2210" u="none" cap="none" strike="noStrike">
                <a:solidFill>
                  <a:srgbClr val="595959"/>
                </a:solidFill>
                <a:latin typeface="Calibri"/>
                <a:ea typeface="Calibri"/>
                <a:cs typeface="Calibri"/>
                <a:sym typeface="Calibri"/>
              </a:rPr>
              <a:t>voices props and percussion instruments</a:t>
            </a:r>
            <a:r>
              <a:rPr b="0" i="0" lang="en-GB" sz="2210" u="none" cap="none" strike="noStrike">
                <a:solidFill>
                  <a:srgbClr val="595959"/>
                </a:solidFill>
                <a:latin typeface="Calibri"/>
                <a:ea typeface="Calibri"/>
                <a:cs typeface="Calibri"/>
                <a:sym typeface="Calibri"/>
              </a:rPr>
              <a:t>, children represent the mood or atmosphere of a chapter, scene or passage from a chosen text.   </a:t>
            </a:r>
            <a:endParaRPr b="0" i="0" sz="1190" u="none" cap="none" strike="noStrike">
              <a:solidFill>
                <a:srgbClr val="595959"/>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600"/>
              <a:buFont typeface="Arial"/>
              <a:buNone/>
            </a:pPr>
            <a:r>
              <a:rPr b="0" i="0" lang="en-GB" sz="2210" u="none" cap="none" strike="noStrike">
                <a:solidFill>
                  <a:srgbClr val="595959"/>
                </a:solidFill>
                <a:latin typeface="Calibri"/>
                <a:ea typeface="Calibri"/>
                <a:cs typeface="Calibri"/>
                <a:sym typeface="Calibri"/>
              </a:rPr>
              <a:t>The children work in pairs or groups to create their soundscape. This is then played as the text is read aloud, with the children altering the pace and volume to correspond with changes in the action. They may choose to represent characters with different sounds that reflect their mood and personality.</a:t>
            </a:r>
            <a:endParaRPr b="0" i="0" sz="1190" u="none" cap="none" strike="noStrike">
              <a:solidFill>
                <a:srgbClr val="595959"/>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600"/>
              <a:buFont typeface="Arial"/>
              <a:buNone/>
            </a:pPr>
            <a:r>
              <a:rPr b="0" i="0" lang="en-GB" sz="2210" u="none" cap="none" strike="noStrike">
                <a:solidFill>
                  <a:srgbClr val="595959"/>
                </a:solidFill>
                <a:latin typeface="Calibri"/>
                <a:ea typeface="Calibri"/>
                <a:cs typeface="Calibri"/>
                <a:sym typeface="Calibri"/>
              </a:rPr>
              <a:t>Soundscapes works well when the children are given sequential passages from the text, which can then be played in turn to demonstrate the changing moods of the text.</a:t>
            </a:r>
            <a:endParaRPr b="0" i="0" sz="1190" u="none" cap="none" strike="noStrike">
              <a:solidFill>
                <a:srgbClr val="595959"/>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600"/>
              <a:buFont typeface="Arial"/>
              <a:buNone/>
            </a:pPr>
            <a:r>
              <a:rPr b="0" i="0" lang="en-GB" sz="2210" u="none" cap="none" strike="noStrike">
                <a:solidFill>
                  <a:srgbClr val="595959"/>
                </a:solidFill>
                <a:latin typeface="Calibri"/>
                <a:ea typeface="Calibri"/>
                <a:cs typeface="Calibri"/>
                <a:sym typeface="Calibri"/>
              </a:rPr>
              <a:t>Finally the children evaluate the effectiveness of each other’s composition.</a:t>
            </a:r>
            <a:endParaRPr b="0" i="0" sz="1190" u="none" cap="none" strike="noStrike">
              <a:solidFill>
                <a:srgbClr val="595959"/>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i="1" lang="en-GB"/>
              <a:t>Pax</a:t>
            </a:r>
            <a:r>
              <a:rPr b="1" lang="en-GB"/>
              <a:t> by Sara Pennypacker</a:t>
            </a:r>
            <a:endParaRPr b="1"/>
          </a:p>
        </p:txBody>
      </p:sp>
      <p:sp>
        <p:nvSpPr>
          <p:cNvPr id="115" name="Google Shape;115;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GB"/>
              <a:t>	</a:t>
            </a:r>
            <a:endParaRPr i="1" sz="1600"/>
          </a:p>
        </p:txBody>
      </p:sp>
      <p:pic>
        <p:nvPicPr>
          <p:cNvPr id="116" name="Google Shape;116;p4"/>
          <p:cNvPicPr preferRelativeResize="0"/>
          <p:nvPr/>
        </p:nvPicPr>
        <p:blipFill rotWithShape="1">
          <a:blip r:embed="rId3">
            <a:alphaModFix/>
          </a:blip>
          <a:srcRect b="0" l="0" r="0" t="0"/>
          <a:stretch/>
        </p:blipFill>
        <p:spPr>
          <a:xfrm>
            <a:off x="4682431" y="1825625"/>
            <a:ext cx="2827138" cy="403876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i="1" lang="en-GB"/>
              <a:t>Pax</a:t>
            </a:r>
            <a:r>
              <a:rPr b="1" lang="en-GB"/>
              <a:t> by Sara Pennypacker</a:t>
            </a:r>
            <a:endParaRPr b="1"/>
          </a:p>
        </p:txBody>
      </p:sp>
      <p:sp>
        <p:nvSpPr>
          <p:cNvPr id="122" name="Google Shape;122;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GB"/>
              <a:t>	Pax </a:t>
            </a:r>
            <a:r>
              <a:rPr b="1" lang="en-GB">
                <a:solidFill>
                  <a:srgbClr val="FFC000"/>
                </a:solidFill>
              </a:rPr>
              <a:t>shook</a:t>
            </a:r>
            <a:r>
              <a:rPr lang="en-GB"/>
              <a:t> the night’s rain off his back and headed for the road without even </a:t>
            </a:r>
            <a:r>
              <a:rPr b="1" lang="en-GB">
                <a:solidFill>
                  <a:srgbClr val="FFC000"/>
                </a:solidFill>
              </a:rPr>
              <a:t>stretching</a:t>
            </a:r>
            <a:r>
              <a:rPr lang="en-GB"/>
              <a:t> his stiff muscles, </a:t>
            </a:r>
            <a:r>
              <a:rPr b="1" lang="en-GB">
                <a:solidFill>
                  <a:srgbClr val="FFC000"/>
                </a:solidFill>
              </a:rPr>
              <a:t>straining</a:t>
            </a:r>
            <a:r>
              <a:rPr lang="en-GB"/>
              <a:t> for his boy’s scent.</a:t>
            </a:r>
            <a:endParaRPr/>
          </a:p>
          <a:p>
            <a:pPr indent="0" lvl="0" marL="0" rtl="0" algn="l">
              <a:lnSpc>
                <a:spcPct val="90000"/>
              </a:lnSpc>
              <a:spcBef>
                <a:spcPts val="1000"/>
              </a:spcBef>
              <a:spcAft>
                <a:spcPts val="0"/>
              </a:spcAft>
              <a:buClr>
                <a:schemeClr val="dk1"/>
              </a:buClr>
              <a:buSzPts val="2800"/>
              <a:buNone/>
            </a:pPr>
            <a:r>
              <a:rPr lang="en-GB"/>
              <a:t>	He couldn’t find it – the </a:t>
            </a:r>
            <a:r>
              <a:rPr b="1" lang="en-GB">
                <a:solidFill>
                  <a:srgbClr val="FFC000"/>
                </a:solidFill>
              </a:rPr>
              <a:t>night’s winds had swept the ground </a:t>
            </a:r>
            <a:r>
              <a:rPr lang="en-GB"/>
              <a:t>clean of any trace.  But among the </a:t>
            </a:r>
            <a:r>
              <a:rPr b="1" lang="en-GB">
                <a:solidFill>
                  <a:srgbClr val="FFC000"/>
                </a:solidFill>
              </a:rPr>
              <a:t>hundreds of odours rising</a:t>
            </a:r>
            <a:r>
              <a:rPr lang="en-GB">
                <a:solidFill>
                  <a:srgbClr val="FF0000"/>
                </a:solidFill>
              </a:rPr>
              <a:t> </a:t>
            </a:r>
            <a:r>
              <a:rPr lang="en-GB"/>
              <a:t>on the early </a:t>
            </a:r>
            <a:r>
              <a:rPr b="1" lang="en-GB">
                <a:solidFill>
                  <a:srgbClr val="FFC000"/>
                </a:solidFill>
              </a:rPr>
              <a:t>morning breeze</a:t>
            </a:r>
            <a:r>
              <a:rPr lang="en-GB"/>
              <a:t>, </a:t>
            </a:r>
            <a:r>
              <a:rPr b="1" lang="en-GB">
                <a:solidFill>
                  <a:srgbClr val="FFC000"/>
                </a:solidFill>
              </a:rPr>
              <a:t>he found something </a:t>
            </a:r>
            <a:r>
              <a:rPr lang="en-GB"/>
              <a:t>that reminded him on his boy: acorns. Peter had often scooped up handfuls and </a:t>
            </a:r>
            <a:r>
              <a:rPr b="1" lang="en-GB">
                <a:solidFill>
                  <a:srgbClr val="FFC000"/>
                </a:solidFill>
              </a:rPr>
              <a:t>sprinkled the</a:t>
            </a:r>
            <a:r>
              <a:rPr lang="en-GB">
                <a:solidFill>
                  <a:srgbClr val="FF0000"/>
                </a:solidFill>
              </a:rPr>
              <a:t>m </a:t>
            </a:r>
            <a:r>
              <a:rPr lang="en-GB"/>
              <a:t>over Pax’s back, </a:t>
            </a:r>
            <a:r>
              <a:rPr b="1" lang="en-GB">
                <a:solidFill>
                  <a:srgbClr val="FFC000"/>
                </a:solidFill>
              </a:rPr>
              <a:t>laughing</a:t>
            </a:r>
            <a:r>
              <a:rPr lang="en-GB"/>
              <a:t> to see him </a:t>
            </a:r>
            <a:r>
              <a:rPr b="1" lang="en-GB">
                <a:solidFill>
                  <a:srgbClr val="FFC000"/>
                </a:solidFill>
              </a:rPr>
              <a:t>shake </a:t>
            </a:r>
            <a:r>
              <a:rPr lang="en-GB"/>
              <a:t>them off and then crack them to get the meat. The familiar scent seemed a promise now, and he </a:t>
            </a:r>
            <a:r>
              <a:rPr b="1" lang="en-GB">
                <a:solidFill>
                  <a:srgbClr val="FFC000"/>
                </a:solidFill>
              </a:rPr>
              <a:t>trotted</a:t>
            </a:r>
            <a:r>
              <a:rPr lang="en-GB"/>
              <a:t> toward it.</a:t>
            </a:r>
            <a:endParaRPr/>
          </a:p>
          <a:p>
            <a:pPr indent="0" lvl="0" marL="0" rtl="0" algn="r">
              <a:lnSpc>
                <a:spcPct val="90000"/>
              </a:lnSpc>
              <a:spcBef>
                <a:spcPts val="1000"/>
              </a:spcBef>
              <a:spcAft>
                <a:spcPts val="0"/>
              </a:spcAft>
              <a:buClr>
                <a:schemeClr val="dk1"/>
              </a:buClr>
              <a:buSzPts val="1600"/>
              <a:buNone/>
            </a:pPr>
            <a:r>
              <a:rPr i="1" lang="en-GB" sz="1600"/>
              <a:t>Page 25</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i="1" lang="en-GB"/>
              <a:t>The Explorer </a:t>
            </a:r>
            <a:r>
              <a:rPr b="1" lang="en-GB"/>
              <a:t>by Katherine Rundell</a:t>
            </a:r>
            <a:endParaRPr b="1"/>
          </a:p>
        </p:txBody>
      </p:sp>
      <p:pic>
        <p:nvPicPr>
          <p:cNvPr id="128" name="Google Shape;128;p6"/>
          <p:cNvPicPr preferRelativeResize="0"/>
          <p:nvPr>
            <p:ph idx="1" type="body"/>
          </p:nvPr>
        </p:nvPicPr>
        <p:blipFill rotWithShape="1">
          <a:blip r:embed="rId3">
            <a:alphaModFix/>
          </a:blip>
          <a:srcRect b="0" l="0" r="0" t="0"/>
          <a:stretch/>
        </p:blipFill>
        <p:spPr>
          <a:xfrm>
            <a:off x="4640333" y="1690688"/>
            <a:ext cx="2911334" cy="44789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i="1" lang="en-GB"/>
              <a:t>The Explorer </a:t>
            </a:r>
            <a:r>
              <a:rPr b="1" lang="en-GB"/>
              <a:t>by Katherine Rundell</a:t>
            </a:r>
            <a:endParaRPr b="1"/>
          </a:p>
        </p:txBody>
      </p:sp>
      <p:sp>
        <p:nvSpPr>
          <p:cNvPr id="134" name="Google Shape;134;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dk1"/>
              </a:buClr>
              <a:buSzPts val="2590"/>
              <a:buNone/>
            </a:pPr>
            <a:r>
              <a:rPr lang="en-GB" sz="2590"/>
              <a:t>	A burning branch </a:t>
            </a:r>
            <a:r>
              <a:rPr b="1" lang="en-GB" sz="2590">
                <a:solidFill>
                  <a:srgbClr val="FFC000"/>
                </a:solidFill>
              </a:rPr>
              <a:t>cracked, spat </a:t>
            </a:r>
            <a:r>
              <a:rPr lang="en-GB" sz="2590"/>
              <a:t>red, and fell in a </a:t>
            </a:r>
            <a:r>
              <a:rPr b="1" lang="en-GB" sz="2590">
                <a:solidFill>
                  <a:srgbClr val="FFC000"/>
                </a:solidFill>
              </a:rPr>
              <a:t>cascade of sparks</a:t>
            </a:r>
            <a:r>
              <a:rPr lang="en-GB" sz="2590"/>
              <a:t>. Fred </a:t>
            </a:r>
            <a:r>
              <a:rPr b="1" lang="en-GB" sz="2590">
                <a:solidFill>
                  <a:srgbClr val="FFC000"/>
                </a:solidFill>
              </a:rPr>
              <a:t>leapt</a:t>
            </a:r>
            <a:r>
              <a:rPr lang="en-GB" sz="2590"/>
              <a:t> away, </a:t>
            </a:r>
            <a:r>
              <a:rPr b="1" lang="en-GB" sz="2590">
                <a:solidFill>
                  <a:srgbClr val="FFC000"/>
                </a:solidFill>
              </a:rPr>
              <a:t>stumbling</a:t>
            </a:r>
            <a:r>
              <a:rPr lang="en-GB" sz="2590"/>
              <a:t> backwards into the dark and </a:t>
            </a:r>
            <a:r>
              <a:rPr b="1" lang="en-GB" sz="2590">
                <a:solidFill>
                  <a:srgbClr val="FFC000"/>
                </a:solidFill>
              </a:rPr>
              <a:t>smacking</a:t>
            </a:r>
            <a:r>
              <a:rPr lang="en-GB" sz="2590"/>
              <a:t> his head against something hard. </a:t>
            </a:r>
            <a:r>
              <a:rPr b="1" lang="en-GB" sz="2590">
                <a:solidFill>
                  <a:srgbClr val="FFC000"/>
                </a:solidFill>
              </a:rPr>
              <a:t>The branch landed </a:t>
            </a:r>
            <a:r>
              <a:rPr lang="en-GB" sz="2590"/>
              <a:t>exactly here he’d been standing seconds before. He </a:t>
            </a:r>
            <a:r>
              <a:rPr b="1" lang="en-GB" sz="2590">
                <a:solidFill>
                  <a:srgbClr val="FFC000"/>
                </a:solidFill>
              </a:rPr>
              <a:t>swallowed</a:t>
            </a:r>
            <a:r>
              <a:rPr lang="en-GB" sz="2590"/>
              <a:t> the bile that rose in his throat and </a:t>
            </a:r>
            <a:r>
              <a:rPr b="1" lang="en-GB" sz="2590">
                <a:solidFill>
                  <a:srgbClr val="FFC000"/>
                </a:solidFill>
              </a:rPr>
              <a:t>began to run </a:t>
            </a:r>
            <a:r>
              <a:rPr lang="en-GB" sz="2590"/>
              <a:t>again, faster and wilder.</a:t>
            </a:r>
            <a:endParaRPr/>
          </a:p>
          <a:p>
            <a:pPr indent="0" lvl="0" marL="0" rtl="0" algn="l">
              <a:lnSpc>
                <a:spcPct val="80000"/>
              </a:lnSpc>
              <a:spcBef>
                <a:spcPts val="1000"/>
              </a:spcBef>
              <a:spcAft>
                <a:spcPts val="0"/>
              </a:spcAft>
              <a:buClr>
                <a:schemeClr val="dk1"/>
              </a:buClr>
              <a:buSzPts val="2590"/>
              <a:buNone/>
            </a:pPr>
            <a:r>
              <a:rPr lang="en-GB" sz="2590"/>
              <a:t>	</a:t>
            </a:r>
            <a:r>
              <a:rPr b="1" lang="en-GB" sz="2590">
                <a:solidFill>
                  <a:srgbClr val="FFC000"/>
                </a:solidFill>
              </a:rPr>
              <a:t>Something landed </a:t>
            </a:r>
            <a:r>
              <a:rPr lang="en-GB" sz="2590"/>
              <a:t>on his chin, and he </a:t>
            </a:r>
            <a:r>
              <a:rPr b="1" lang="en-GB" sz="2590">
                <a:solidFill>
                  <a:srgbClr val="FFC000"/>
                </a:solidFill>
              </a:rPr>
              <a:t>ducked</a:t>
            </a:r>
            <a:r>
              <a:rPr lang="en-GB" sz="2590"/>
              <a:t>, </a:t>
            </a:r>
            <a:r>
              <a:rPr b="1" lang="en-GB" sz="2590">
                <a:solidFill>
                  <a:srgbClr val="FFC000"/>
                </a:solidFill>
              </a:rPr>
              <a:t>smacking</a:t>
            </a:r>
            <a:r>
              <a:rPr lang="en-GB" sz="2590"/>
              <a:t> his face, but it was only a </a:t>
            </a:r>
            <a:r>
              <a:rPr b="1" lang="en-GB" sz="2590">
                <a:solidFill>
                  <a:srgbClr val="FFC000"/>
                </a:solidFill>
              </a:rPr>
              <a:t>raindrop</a:t>
            </a:r>
            <a:r>
              <a:rPr lang="en-GB" sz="2590"/>
              <a:t>.</a:t>
            </a:r>
            <a:endParaRPr/>
          </a:p>
          <a:p>
            <a:pPr indent="0" lvl="0" marL="0" rtl="0" algn="l">
              <a:lnSpc>
                <a:spcPct val="80000"/>
              </a:lnSpc>
              <a:spcBef>
                <a:spcPts val="1000"/>
              </a:spcBef>
              <a:spcAft>
                <a:spcPts val="0"/>
              </a:spcAft>
              <a:buClr>
                <a:srgbClr val="FF0000"/>
              </a:buClr>
              <a:buSzPts val="2590"/>
              <a:buNone/>
            </a:pPr>
            <a:r>
              <a:rPr b="1" lang="en-GB" sz="2590">
                <a:solidFill>
                  <a:srgbClr val="FFC000"/>
                </a:solidFill>
              </a:rPr>
              <a:t>The rain came suddenly and hard</a:t>
            </a:r>
            <a:r>
              <a:rPr lang="en-GB" sz="2590"/>
              <a:t>. It turned the soot and sweat on his hands to something like tar, but it began to </a:t>
            </a:r>
            <a:r>
              <a:rPr b="1" lang="en-GB" sz="2590">
                <a:solidFill>
                  <a:srgbClr val="FFC000"/>
                </a:solidFill>
              </a:rPr>
              <a:t>quench the fire</a:t>
            </a:r>
            <a:r>
              <a:rPr lang="en-GB" sz="2590"/>
              <a:t>. Fred slowed his </a:t>
            </a:r>
            <a:r>
              <a:rPr b="1" lang="en-GB" sz="2590">
                <a:solidFill>
                  <a:srgbClr val="FFC000"/>
                </a:solidFill>
              </a:rPr>
              <a:t>run to a jog, then to a stop</a:t>
            </a:r>
            <a:r>
              <a:rPr lang="en-GB" sz="2590"/>
              <a:t>. </a:t>
            </a:r>
            <a:r>
              <a:rPr b="1" lang="en-GB" sz="2590">
                <a:solidFill>
                  <a:srgbClr val="FFC000"/>
                </a:solidFill>
              </a:rPr>
              <a:t>Gasping, choking</a:t>
            </a:r>
            <a:r>
              <a:rPr lang="en-GB" sz="2590"/>
              <a:t>, he looked back the way he had come.</a:t>
            </a:r>
            <a:endParaRPr/>
          </a:p>
          <a:p>
            <a:pPr indent="0" lvl="0" marL="0" rtl="0" algn="r">
              <a:lnSpc>
                <a:spcPct val="80000"/>
              </a:lnSpc>
              <a:spcBef>
                <a:spcPts val="1000"/>
              </a:spcBef>
              <a:spcAft>
                <a:spcPts val="0"/>
              </a:spcAft>
              <a:buClr>
                <a:schemeClr val="dk1"/>
              </a:buClr>
              <a:buSzPts val="1480"/>
              <a:buNone/>
            </a:pPr>
            <a:r>
              <a:rPr i="1" lang="en-GB" sz="1480"/>
              <a:t>Page 7</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GB"/>
              <a:t>Soundscapes: some words of advice</a:t>
            </a:r>
            <a:endParaRPr b="1">
              <a:solidFill>
                <a:srgbClr val="FF0000"/>
              </a:solidFill>
            </a:endParaRPr>
          </a:p>
        </p:txBody>
      </p:sp>
      <p:sp>
        <p:nvSpPr>
          <p:cNvPr id="140" name="Google Shape;140;p8"/>
          <p:cNvSpPr txBox="1"/>
          <p:nvPr>
            <p:ph idx="1" type="body"/>
          </p:nvPr>
        </p:nvSpPr>
        <p:spPr>
          <a:xfrm>
            <a:off x="838200" y="1690688"/>
            <a:ext cx="10515600" cy="5032375"/>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800"/>
              <a:buChar char="•"/>
            </a:pPr>
            <a:r>
              <a:rPr lang="en-GB">
                <a:solidFill>
                  <a:srgbClr val="7F7F7F"/>
                </a:solidFill>
              </a:rPr>
              <a:t>If the children aren’t used to things that rattle and clang and ring then select the instruments that the children can choose from carefully, and have some headache pills to hand </a:t>
            </a:r>
            <a:endParaRPr>
              <a:solidFill>
                <a:srgbClr val="7F7F7F"/>
              </a:solidFill>
            </a:endParaRPr>
          </a:p>
          <a:p>
            <a:pPr indent="-228600" lvl="0" marL="228600" rtl="0" algn="l">
              <a:lnSpc>
                <a:spcPct val="100000"/>
              </a:lnSpc>
              <a:spcBef>
                <a:spcPts val="1000"/>
              </a:spcBef>
              <a:spcAft>
                <a:spcPts val="0"/>
              </a:spcAft>
              <a:buClr>
                <a:schemeClr val="dk1"/>
              </a:buClr>
              <a:buSzPts val="2800"/>
              <a:buChar char="•"/>
            </a:pPr>
            <a:r>
              <a:rPr lang="en-GB">
                <a:solidFill>
                  <a:srgbClr val="7F7F7F"/>
                </a:solidFill>
              </a:rPr>
              <a:t>You will need space in which the groups can compose and rehearse their soundscape without being distracted </a:t>
            </a:r>
            <a:endParaRPr>
              <a:solidFill>
                <a:srgbClr val="7F7F7F"/>
              </a:solidFill>
            </a:endParaRPr>
          </a:p>
          <a:p>
            <a:pPr indent="-228600" lvl="0" marL="228600" rtl="0" algn="l">
              <a:lnSpc>
                <a:spcPct val="100000"/>
              </a:lnSpc>
              <a:spcBef>
                <a:spcPts val="1000"/>
              </a:spcBef>
              <a:spcAft>
                <a:spcPts val="0"/>
              </a:spcAft>
              <a:buClr>
                <a:schemeClr val="dk1"/>
              </a:buClr>
              <a:buSzPts val="2800"/>
              <a:buChar char="•"/>
            </a:pPr>
            <a:r>
              <a:rPr lang="en-GB">
                <a:solidFill>
                  <a:srgbClr val="7F7F7F"/>
                </a:solidFill>
              </a:rPr>
              <a:t>Don’t worry about the time it takes. Drama activities can feel too time consuming when timetables are already crowded; however, the benefits of children being immersed in such activities far outweigh the time they take</a:t>
            </a:r>
            <a:endParaRPr>
              <a:solidFill>
                <a:srgbClr val="7F7F7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9"/>
          <p:cNvPicPr preferRelativeResize="0"/>
          <p:nvPr/>
        </p:nvPicPr>
        <p:blipFill rotWithShape="1">
          <a:blip r:embed="rId3">
            <a:alphaModFix/>
          </a:blip>
          <a:srcRect b="0" l="0" r="0" t="0"/>
          <a:stretch/>
        </p:blipFill>
        <p:spPr>
          <a:xfrm>
            <a:off x="7717605" y="1027906"/>
            <a:ext cx="4988103" cy="4988103"/>
          </a:xfrm>
          <a:prstGeom prst="rect">
            <a:avLst/>
          </a:prstGeom>
          <a:noFill/>
          <a:ln>
            <a:noFill/>
          </a:ln>
        </p:spPr>
      </p:pic>
      <p:sp>
        <p:nvSpPr>
          <p:cNvPr id="147" name="Google Shape;147;p9"/>
          <p:cNvSpPr txBox="1"/>
          <p:nvPr>
            <p:ph type="title"/>
          </p:nvPr>
        </p:nvSpPr>
        <p:spPr>
          <a:xfrm>
            <a:off x="673641"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GB"/>
              <a:t>What is tour guide?</a:t>
            </a:r>
            <a:endParaRPr b="1"/>
          </a:p>
        </p:txBody>
      </p:sp>
      <p:sp>
        <p:nvSpPr>
          <p:cNvPr id="148" name="Google Shape;148;p9"/>
          <p:cNvSpPr txBox="1"/>
          <p:nvPr/>
        </p:nvSpPr>
        <p:spPr>
          <a:xfrm>
            <a:off x="673641" y="1495815"/>
            <a:ext cx="7422395" cy="4520194"/>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405"/>
              <a:buFont typeface="Arial"/>
              <a:buNone/>
            </a:pPr>
            <a:r>
              <a:rPr b="0" i="0" lang="en-GB" sz="2044" u="none" cap="none" strike="noStrike">
                <a:solidFill>
                  <a:srgbClr val="7F7F7F"/>
                </a:solidFill>
                <a:latin typeface="Calibri"/>
                <a:ea typeface="Calibri"/>
                <a:cs typeface="Calibri"/>
                <a:sym typeface="Calibri"/>
              </a:rPr>
              <a:t>In role as a tour guide, children </a:t>
            </a:r>
            <a:r>
              <a:rPr b="1" i="0" lang="en-GB" sz="2044" u="none" cap="none" strike="noStrike">
                <a:solidFill>
                  <a:srgbClr val="7F7F7F"/>
                </a:solidFill>
                <a:latin typeface="Calibri"/>
                <a:ea typeface="Calibri"/>
                <a:cs typeface="Calibri"/>
                <a:sym typeface="Calibri"/>
              </a:rPr>
              <a:t>imagine a scene from a familiar narrative </a:t>
            </a:r>
            <a:r>
              <a:rPr b="0" i="0" lang="en-GB" sz="2044" u="none" cap="none" strike="noStrike">
                <a:solidFill>
                  <a:srgbClr val="7F7F7F"/>
                </a:solidFill>
                <a:latin typeface="Calibri"/>
                <a:ea typeface="Calibri"/>
                <a:cs typeface="Calibri"/>
                <a:sym typeface="Calibri"/>
              </a:rPr>
              <a:t>and give a </a:t>
            </a:r>
            <a:r>
              <a:rPr b="1" i="0" lang="en-GB" sz="2044" u="none" cap="none" strike="noStrike">
                <a:solidFill>
                  <a:srgbClr val="7F7F7F"/>
                </a:solidFill>
                <a:latin typeface="Calibri"/>
                <a:ea typeface="Calibri"/>
                <a:cs typeface="Calibri"/>
                <a:sym typeface="Calibri"/>
              </a:rPr>
              <a:t>guided tour of the location</a:t>
            </a:r>
            <a:r>
              <a:rPr b="0" i="0" lang="en-GB" sz="2044" u="none" cap="none" strike="noStrike">
                <a:solidFill>
                  <a:srgbClr val="7F7F7F"/>
                </a:solidFill>
                <a:latin typeface="Calibri"/>
                <a:ea typeface="Calibri"/>
                <a:cs typeface="Calibri"/>
                <a:sym typeface="Calibri"/>
              </a:rPr>
              <a:t>. You can use images, drawings, maps and props to support this.</a:t>
            </a:r>
            <a:endParaRPr b="0" i="0" sz="1190" u="none" cap="none" strike="noStrike">
              <a:solidFill>
                <a:srgbClr val="7F7F7F"/>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405"/>
              <a:buFont typeface="Arial"/>
              <a:buNone/>
            </a:pPr>
            <a:r>
              <a:t/>
            </a:r>
            <a:endParaRPr b="0" i="0" sz="2044" u="none" cap="none" strike="noStrike">
              <a:solidFill>
                <a:srgbClr val="7F7F7F"/>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405"/>
              <a:buFont typeface="Arial"/>
              <a:buNone/>
            </a:pPr>
            <a:r>
              <a:t/>
            </a:r>
            <a:endParaRPr b="0" i="0" sz="2044" u="none" cap="none" strike="noStrike">
              <a:solidFill>
                <a:srgbClr val="7F7F7F"/>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405"/>
              <a:buFont typeface="Arial"/>
              <a:buNone/>
            </a:pPr>
            <a:r>
              <a:rPr b="0" i="0" lang="en-GB" sz="2044" u="none" cap="none" strike="noStrike">
                <a:solidFill>
                  <a:srgbClr val="7F7F7F"/>
                </a:solidFill>
                <a:latin typeface="Calibri"/>
                <a:ea typeface="Calibri"/>
                <a:cs typeface="Calibri"/>
                <a:sym typeface="Calibri"/>
              </a:rPr>
              <a:t>Children </a:t>
            </a:r>
            <a:r>
              <a:rPr b="1" i="0" lang="en-GB" sz="2044" u="none" cap="none" strike="noStrike">
                <a:solidFill>
                  <a:srgbClr val="7F7F7F"/>
                </a:solidFill>
                <a:latin typeface="Calibri"/>
                <a:ea typeface="Calibri"/>
                <a:cs typeface="Calibri"/>
                <a:sym typeface="Calibri"/>
              </a:rPr>
              <a:t>add a voice over to an image, film or a the live reading of a story</a:t>
            </a:r>
            <a:r>
              <a:rPr b="0" i="0" lang="en-GB" sz="2044" u="none" cap="none" strike="noStrike">
                <a:solidFill>
                  <a:srgbClr val="7F7F7F"/>
                </a:solidFill>
                <a:latin typeface="Calibri"/>
                <a:ea typeface="Calibri"/>
                <a:cs typeface="Calibri"/>
                <a:sym typeface="Calibri"/>
              </a:rPr>
              <a:t>. This supports the children’s understanding of the sequence of events within a story and how the setting and character’s actions influence the plot. It is particularly effective when added to film clips of the children’s own enactments of the story</a:t>
            </a:r>
            <a:endParaRPr b="0" i="0" sz="1190" u="none" cap="none" strike="noStrike">
              <a:solidFill>
                <a:srgbClr val="7F7F7F"/>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405"/>
              <a:buFont typeface="Arial"/>
              <a:buNone/>
            </a:pPr>
            <a:r>
              <a:rPr b="0" i="0" lang="en-GB" sz="2044" u="none" cap="none" strike="noStrike">
                <a:solidFill>
                  <a:srgbClr val="7F7F7F"/>
                </a:solidFill>
                <a:latin typeface="Calibri"/>
                <a:ea typeface="Calibri"/>
                <a:cs typeface="Calibri"/>
                <a:sym typeface="Calibri"/>
              </a:rPr>
              <a:t>With both of these techniques it is important that children </a:t>
            </a:r>
            <a:r>
              <a:rPr b="1" i="0" lang="en-GB" sz="2044" u="none" cap="none" strike="noStrike">
                <a:solidFill>
                  <a:srgbClr val="7F7F7F"/>
                </a:solidFill>
                <a:latin typeface="Calibri"/>
                <a:ea typeface="Calibri"/>
                <a:cs typeface="Calibri"/>
                <a:sym typeface="Calibri"/>
              </a:rPr>
              <a:t>use language appropriate to the task</a:t>
            </a:r>
            <a:r>
              <a:rPr b="0" i="0" lang="en-GB" sz="2044" u="none" cap="none" strike="noStrike">
                <a:solidFill>
                  <a:srgbClr val="7F7F7F"/>
                </a:solidFill>
                <a:latin typeface="Calibri"/>
                <a:ea typeface="Calibri"/>
                <a:cs typeface="Calibri"/>
                <a:sym typeface="Calibri"/>
              </a:rPr>
              <a:t>. It is helpful for the children to listen to examples of voice overs, making notes of the words and phrases specific to the task.</a:t>
            </a:r>
            <a:endParaRPr b="0" i="0" sz="1190" u="none" cap="none" strike="noStrike">
              <a:solidFill>
                <a:srgbClr val="7F7F7F"/>
              </a:solidFill>
              <a:latin typeface="Arial"/>
              <a:ea typeface="Arial"/>
              <a:cs typeface="Arial"/>
              <a:sym typeface="Arial"/>
            </a:endParaRPr>
          </a:p>
        </p:txBody>
      </p:sp>
      <p:sp>
        <p:nvSpPr>
          <p:cNvPr id="149" name="Google Shape;149;p9"/>
          <p:cNvSpPr txBox="1"/>
          <p:nvPr/>
        </p:nvSpPr>
        <p:spPr>
          <a:xfrm>
            <a:off x="673650" y="2345924"/>
            <a:ext cx="10515600" cy="10968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rPr b="1" i="0" lang="en-GB" sz="4400" u="none" cap="none" strike="noStrike">
                <a:solidFill>
                  <a:schemeClr val="dk1"/>
                </a:solidFill>
                <a:latin typeface="Calibri"/>
                <a:ea typeface="Calibri"/>
                <a:cs typeface="Calibri"/>
                <a:sym typeface="Calibri"/>
              </a:rPr>
              <a:t>What is voice over?</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2020-08-04T08:25:24Z</dcterms:created>
  <dc:creator>Microsoft Office User</dc:creator>
</cp:coreProperties>
</file>