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79" r:id="rId4"/>
    <p:sldId id="258" r:id="rId5"/>
    <p:sldId id="272" r:id="rId6"/>
    <p:sldId id="280" r:id="rId7"/>
    <p:sldId id="281" r:id="rId8"/>
    <p:sldId id="273" r:id="rId9"/>
    <p:sldId id="282" r:id="rId10"/>
    <p:sldId id="274" r:id="rId11"/>
    <p:sldId id="276" r:id="rId12"/>
    <p:sldId id="278" r:id="rId13"/>
    <p:sldId id="270"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U4zOhe7pG9YW2uQ6L3XR0Ex9ZU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031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EA5A24-7BFE-4521-B155-A74EFB60BE87}">
  <a:tblStyle styleId="{DDEA5A24-7BFE-4521-B155-A74EFB60BE8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53"/>
    <p:restoredTop sz="94674"/>
  </p:normalViewPr>
  <p:slideViewPr>
    <p:cSldViewPr snapToGrid="0" snapToObjects="1">
      <p:cViewPr varScale="1">
        <p:scale>
          <a:sx n="120" d="100"/>
          <a:sy n="120" d="100"/>
        </p:scale>
        <p:origin x="20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9325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777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759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599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708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1387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3880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927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6"/>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380934" y="6216282"/>
            <a:ext cx="2007701" cy="457199"/>
          </a:xfrm>
          <a:prstGeom prst="rect">
            <a:avLst/>
          </a:prstGeom>
          <a:noFill/>
          <a:ln>
            <a:noFill/>
          </a:ln>
        </p:spPr>
      </p:pic>
      <p:cxnSp>
        <p:nvCxnSpPr>
          <p:cNvPr id="16" name="Google Shape;16;p16"/>
          <p:cNvCxnSpPr/>
          <p:nvPr/>
        </p:nvCxnSpPr>
        <p:spPr>
          <a:xfrm>
            <a:off x="457200" y="6126163"/>
            <a:ext cx="10896600" cy="0"/>
          </a:xfrm>
          <a:prstGeom prst="straightConnector1">
            <a:avLst/>
          </a:prstGeom>
          <a:noFill/>
          <a:ln w="9525" cap="flat" cmpd="sng">
            <a:solidFill>
              <a:srgbClr val="A5A5A5"/>
            </a:solidFill>
            <a:prstDash val="solid"/>
            <a:round/>
            <a:headEnd type="none" w="sm" len="sm"/>
            <a:tailEnd type="none" w="sm" len="sm"/>
          </a:ln>
        </p:spPr>
      </p:cxnSp>
      <p:sp>
        <p:nvSpPr>
          <p:cNvPr id="17" name="Google Shape;17;p16"/>
          <p:cNvSpPr/>
          <p:nvPr/>
        </p:nvSpPr>
        <p:spPr>
          <a:xfrm>
            <a:off x="11097136" y="6314076"/>
            <a:ext cx="351378"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1" i="0" u="none" strike="noStrike" cap="none">
                <a:solidFill>
                  <a:srgbClr val="7F7F7F"/>
                </a:solidFill>
                <a:latin typeface="Calibri"/>
                <a:ea typeface="Calibri"/>
                <a:cs typeface="Calibri"/>
                <a:sym typeface="Calibri"/>
              </a:rPr>
              <a:t>‹#›</a:t>
            </a:fld>
            <a:endParaRPr sz="1100" b="1" i="0" u="none" strike="noStrike" cap="none">
              <a:solidFill>
                <a:srgbClr val="7F7F7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3" name="Picture 2">
            <a:extLst>
              <a:ext uri="{FF2B5EF4-FFF2-40B4-BE49-F238E27FC236}">
                <a16:creationId xmlns:a16="http://schemas.microsoft.com/office/drawing/2014/main" id="{351EACD1-2ED5-964F-A734-6C128915856B}"/>
              </a:ext>
            </a:extLst>
          </p:cNvPr>
          <p:cNvPicPr>
            <a:picLocks noChangeAspect="1"/>
          </p:cNvPicPr>
          <p:nvPr/>
        </p:nvPicPr>
        <p:blipFill>
          <a:blip r:embed="rId3"/>
          <a:stretch>
            <a:fillRect/>
          </a:stretch>
        </p:blipFill>
        <p:spPr>
          <a:xfrm>
            <a:off x="276447" y="-205913"/>
            <a:ext cx="11915553" cy="7269826"/>
          </a:xfrm>
          <a:prstGeom prst="rect">
            <a:avLst/>
          </a:prstGeom>
        </p:spPr>
      </p:pic>
      <p:pic>
        <p:nvPicPr>
          <p:cNvPr id="93" name="Google Shape;93;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80234" y="1139319"/>
            <a:ext cx="1797978" cy="821166"/>
          </a:xfrm>
          <a:prstGeom prst="rect">
            <a:avLst/>
          </a:prstGeom>
          <a:noFill/>
          <a:ln>
            <a:noFill/>
          </a:ln>
        </p:spPr>
      </p:pic>
      <p:sp>
        <p:nvSpPr>
          <p:cNvPr id="7" name="Google Shape;92;p1">
            <a:extLst>
              <a:ext uri="{FF2B5EF4-FFF2-40B4-BE49-F238E27FC236}">
                <a16:creationId xmlns:a16="http://schemas.microsoft.com/office/drawing/2014/main" id="{565C8ACE-C7E8-BA44-A212-FC0D0E75607A}"/>
              </a:ext>
            </a:extLst>
          </p:cNvPr>
          <p:cNvSpPr txBox="1"/>
          <p:nvPr/>
        </p:nvSpPr>
        <p:spPr>
          <a:xfrm>
            <a:off x="5477618" y="5115719"/>
            <a:ext cx="6858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None/>
            </a:pPr>
            <a:r>
              <a:rPr lang="en-US" sz="2000" b="0" i="0" u="none" strike="noStrike" cap="none" dirty="0">
                <a:solidFill>
                  <a:srgbClr val="000000"/>
                </a:solidFill>
                <a:latin typeface="Calibri"/>
                <a:ea typeface="Calibri"/>
                <a:cs typeface="Calibri"/>
                <a:sym typeface="Calibri"/>
              </a:rPr>
              <a:t>Course creator: Ruth Baker-Leask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1" name="Google Shape;168;p9">
            <a:extLst>
              <a:ext uri="{FF2B5EF4-FFF2-40B4-BE49-F238E27FC236}">
                <a16:creationId xmlns:a16="http://schemas.microsoft.com/office/drawing/2014/main" id="{2375AAC1-9437-2240-9F09-994AA52BF96C}"/>
              </a:ext>
            </a:extLst>
          </p:cNvPr>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rot="10800000">
            <a:off x="316593" y="405054"/>
            <a:ext cx="6055992" cy="4720222"/>
          </a:xfrm>
          <a:prstGeom prst="rect">
            <a:avLst/>
          </a:prstGeom>
          <a:noFill/>
          <a:ln>
            <a:noFill/>
          </a:ln>
        </p:spPr>
      </p:pic>
      <p:pic>
        <p:nvPicPr>
          <p:cNvPr id="12" name="Google Shape;169;p9">
            <a:extLst>
              <a:ext uri="{FF2B5EF4-FFF2-40B4-BE49-F238E27FC236}">
                <a16:creationId xmlns:a16="http://schemas.microsoft.com/office/drawing/2014/main" id="{64443FF2-ECEE-AC41-BF48-7AC73AFD646E}"/>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826860" y="405054"/>
            <a:ext cx="5940144" cy="4720223"/>
          </a:xfrm>
          <a:prstGeom prst="rect">
            <a:avLst/>
          </a:prstGeom>
          <a:noFill/>
          <a:ln>
            <a:noFill/>
          </a:ln>
        </p:spPr>
      </p:pic>
      <p:sp>
        <p:nvSpPr>
          <p:cNvPr id="13" name="Google Shape;170;p9">
            <a:extLst>
              <a:ext uri="{FF2B5EF4-FFF2-40B4-BE49-F238E27FC236}">
                <a16:creationId xmlns:a16="http://schemas.microsoft.com/office/drawing/2014/main" id="{E735F031-0977-CD46-8402-0BD5300FD35C}"/>
              </a:ext>
            </a:extLst>
          </p:cNvPr>
          <p:cNvSpPr txBox="1"/>
          <p:nvPr/>
        </p:nvSpPr>
        <p:spPr>
          <a:xfrm>
            <a:off x="435861" y="5594470"/>
            <a:ext cx="434817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i="1" dirty="0">
                <a:solidFill>
                  <a:schemeClr val="dk1"/>
                </a:solidFill>
                <a:latin typeface="Calibri"/>
                <a:ea typeface="Calibri"/>
                <a:cs typeface="Calibri"/>
                <a:sym typeface="Calibri"/>
              </a:rPr>
              <a:t>The Journey </a:t>
            </a:r>
            <a:r>
              <a:rPr lang="en-GB" sz="1200" dirty="0">
                <a:solidFill>
                  <a:schemeClr val="dk1"/>
                </a:solidFill>
                <a:latin typeface="Calibri"/>
                <a:ea typeface="Calibri"/>
                <a:cs typeface="Calibri"/>
                <a:sym typeface="Calibri"/>
              </a:rPr>
              <a:t>by</a:t>
            </a:r>
            <a:r>
              <a:rPr lang="en-GB" sz="1200" i="1" dirty="0">
                <a:solidFill>
                  <a:schemeClr val="dk1"/>
                </a:solidFill>
                <a:latin typeface="Calibri"/>
                <a:ea typeface="Calibri"/>
                <a:cs typeface="Calibri"/>
                <a:sym typeface="Calibri"/>
              </a:rPr>
              <a:t> </a:t>
            </a:r>
            <a:endParaRPr sz="1200"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Francesca </a:t>
            </a:r>
            <a:r>
              <a:rPr lang="en-GB" sz="1200" dirty="0" err="1">
                <a:solidFill>
                  <a:schemeClr val="dk1"/>
                </a:solidFill>
                <a:latin typeface="Calibri"/>
                <a:ea typeface="Calibri"/>
                <a:cs typeface="Calibri"/>
                <a:sym typeface="Calibri"/>
              </a:rPr>
              <a:t>Sanna</a:t>
            </a:r>
            <a:r>
              <a:rPr lang="en-GB" sz="1200" dirty="0">
                <a:solidFill>
                  <a:schemeClr val="dk1"/>
                </a:solidFill>
                <a:latin typeface="Calibri"/>
                <a:ea typeface="Calibri"/>
                <a:cs typeface="Calibri"/>
                <a:sym typeface="Calibri"/>
              </a:rPr>
              <a:t>. Flying Eye Books (2016)</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270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533223" y="200165"/>
            <a:ext cx="10515600"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alibri"/>
              <a:buNone/>
            </a:pPr>
            <a:r>
              <a:rPr lang="en-US" b="1" dirty="0"/>
              <a:t>The benefits of thought tracking</a:t>
            </a:r>
            <a:endParaRPr b="1" dirty="0"/>
          </a:p>
        </p:txBody>
      </p:sp>
      <p:sp>
        <p:nvSpPr>
          <p:cNvPr id="7" name="Google Shape;131;p6">
            <a:extLst>
              <a:ext uri="{FF2B5EF4-FFF2-40B4-BE49-F238E27FC236}">
                <a16:creationId xmlns:a16="http://schemas.microsoft.com/office/drawing/2014/main" id="{4DDDA92D-5741-3140-8FF1-9E56AA245E23}"/>
              </a:ext>
            </a:extLst>
          </p:cNvPr>
          <p:cNvSpPr txBox="1">
            <a:spLocks/>
          </p:cNvSpPr>
          <p:nvPr/>
        </p:nvSpPr>
        <p:spPr>
          <a:xfrm>
            <a:off x="777240" y="1932360"/>
            <a:ext cx="10515600" cy="39395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lvl="0" indent="0">
              <a:buSzPts val="2600"/>
              <a:buNone/>
            </a:pPr>
            <a:r>
              <a:rPr lang="en-GB" sz="2400" dirty="0">
                <a:solidFill>
                  <a:schemeClr val="tx1">
                    <a:lumMod val="50000"/>
                    <a:lumOff val="50000"/>
                  </a:schemeClr>
                </a:solidFill>
              </a:rPr>
              <a:t>compare characters’ viewpoints</a:t>
            </a:r>
          </a:p>
          <a:p>
            <a:pPr marL="114300" lvl="0" indent="0">
              <a:buSzPts val="2600"/>
              <a:buNone/>
            </a:pPr>
            <a:r>
              <a:rPr lang="en-GB" sz="2400" dirty="0">
                <a:solidFill>
                  <a:schemeClr val="tx1">
                    <a:lumMod val="50000"/>
                    <a:lumOff val="50000"/>
                  </a:schemeClr>
                </a:solidFill>
              </a:rPr>
              <a:t>infer characters’ feelings and predict their actions</a:t>
            </a:r>
          </a:p>
          <a:p>
            <a:pPr marL="114300" lvl="0" indent="0">
              <a:buSzPts val="2600"/>
              <a:buNone/>
            </a:pPr>
            <a:r>
              <a:rPr lang="en-GB" sz="2400" dirty="0">
                <a:solidFill>
                  <a:schemeClr val="tx1">
                    <a:lumMod val="50000"/>
                    <a:lumOff val="50000"/>
                  </a:schemeClr>
                </a:solidFill>
              </a:rPr>
              <a:t>explore the relationships between characters and how this then influences the plot</a:t>
            </a:r>
          </a:p>
          <a:p>
            <a:pPr marL="114300" lvl="0" indent="0">
              <a:buSzPts val="2600"/>
              <a:buNone/>
            </a:pPr>
            <a:r>
              <a:rPr lang="en-GB" sz="2400" dirty="0">
                <a:solidFill>
                  <a:schemeClr val="tx1">
                    <a:lumMod val="50000"/>
                    <a:lumOff val="50000"/>
                  </a:schemeClr>
                </a:solidFill>
              </a:rPr>
              <a:t>imagine alternative endings (for writing)</a:t>
            </a:r>
          </a:p>
          <a:p>
            <a:pPr marL="114300" lvl="0" indent="0">
              <a:buSzPts val="2600"/>
              <a:buNone/>
            </a:pPr>
            <a:r>
              <a:rPr lang="en-GB" sz="2400" dirty="0">
                <a:solidFill>
                  <a:schemeClr val="tx1">
                    <a:lumMod val="50000"/>
                    <a:lumOff val="50000"/>
                  </a:schemeClr>
                </a:solidFill>
              </a:rPr>
              <a:t>compose internal dialogue (for writing)</a:t>
            </a:r>
          </a:p>
          <a:p>
            <a:pPr marL="114300" lvl="0" indent="0">
              <a:buSzPts val="2600"/>
              <a:buNone/>
            </a:pPr>
            <a:r>
              <a:rPr lang="en-GB" sz="2400" dirty="0">
                <a:solidFill>
                  <a:schemeClr val="tx1">
                    <a:lumMod val="50000"/>
                    <a:lumOff val="50000"/>
                  </a:schemeClr>
                </a:solidFill>
              </a:rPr>
              <a:t>compose convincing dialogue between characters</a:t>
            </a:r>
          </a:p>
          <a:p>
            <a:pPr marL="0" lvl="0" indent="0">
              <a:lnSpc>
                <a:spcPct val="80000"/>
              </a:lnSpc>
              <a:buSzPts val="2405"/>
              <a:buNone/>
            </a:pPr>
            <a:endParaRPr lang="en-GB" dirty="0"/>
          </a:p>
        </p:txBody>
      </p:sp>
      <p:sp>
        <p:nvSpPr>
          <p:cNvPr id="8" name="Google Shape;132;p6">
            <a:extLst>
              <a:ext uri="{FF2B5EF4-FFF2-40B4-BE49-F238E27FC236}">
                <a16:creationId xmlns:a16="http://schemas.microsoft.com/office/drawing/2014/main" id="{8B1EA46D-E740-3340-B33C-888C9230231C}"/>
              </a:ext>
            </a:extLst>
          </p:cNvPr>
          <p:cNvSpPr/>
          <p:nvPr/>
        </p:nvSpPr>
        <p:spPr>
          <a:xfrm>
            <a:off x="545356" y="2173598"/>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9" name="Google Shape;133;p6">
            <a:extLst>
              <a:ext uri="{FF2B5EF4-FFF2-40B4-BE49-F238E27FC236}">
                <a16:creationId xmlns:a16="http://schemas.microsoft.com/office/drawing/2014/main" id="{5CE8F799-7FFD-2941-93C7-4F431AFA6FDC}"/>
              </a:ext>
            </a:extLst>
          </p:cNvPr>
          <p:cNvSpPr/>
          <p:nvPr/>
        </p:nvSpPr>
        <p:spPr>
          <a:xfrm>
            <a:off x="545356" y="2622118"/>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6"/>
              </a:solidFill>
              <a:latin typeface="Arial"/>
              <a:ea typeface="Arial"/>
              <a:cs typeface="Arial"/>
              <a:sym typeface="Arial"/>
            </a:endParaRPr>
          </a:p>
        </p:txBody>
      </p:sp>
      <p:sp>
        <p:nvSpPr>
          <p:cNvPr id="10" name="Google Shape;134;p6">
            <a:extLst>
              <a:ext uri="{FF2B5EF4-FFF2-40B4-BE49-F238E27FC236}">
                <a16:creationId xmlns:a16="http://schemas.microsoft.com/office/drawing/2014/main" id="{85DFB12F-0165-D444-8285-686DEDD74D0D}"/>
              </a:ext>
            </a:extLst>
          </p:cNvPr>
          <p:cNvSpPr/>
          <p:nvPr/>
        </p:nvSpPr>
        <p:spPr>
          <a:xfrm>
            <a:off x="533223" y="3088885"/>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35;p6">
            <a:extLst>
              <a:ext uri="{FF2B5EF4-FFF2-40B4-BE49-F238E27FC236}">
                <a16:creationId xmlns:a16="http://schemas.microsoft.com/office/drawing/2014/main" id="{2D42491E-A45D-CD4A-8113-851BF2A2257D}"/>
              </a:ext>
            </a:extLst>
          </p:cNvPr>
          <p:cNvSpPr/>
          <p:nvPr/>
        </p:nvSpPr>
        <p:spPr>
          <a:xfrm>
            <a:off x="523004" y="3849381"/>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 name="Google Shape;135;p6">
            <a:extLst>
              <a:ext uri="{FF2B5EF4-FFF2-40B4-BE49-F238E27FC236}">
                <a16:creationId xmlns:a16="http://schemas.microsoft.com/office/drawing/2014/main" id="{7B3B1071-2C22-E741-89F9-09D2F0530B22}"/>
              </a:ext>
            </a:extLst>
          </p:cNvPr>
          <p:cNvSpPr/>
          <p:nvPr/>
        </p:nvSpPr>
        <p:spPr>
          <a:xfrm>
            <a:off x="523004" y="4362029"/>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132;p6">
            <a:extLst>
              <a:ext uri="{FF2B5EF4-FFF2-40B4-BE49-F238E27FC236}">
                <a16:creationId xmlns:a16="http://schemas.microsoft.com/office/drawing/2014/main" id="{FEFD9420-0466-4748-80D3-3C1349B099E0}"/>
              </a:ext>
            </a:extLst>
          </p:cNvPr>
          <p:cNvSpPr/>
          <p:nvPr/>
        </p:nvSpPr>
        <p:spPr>
          <a:xfrm>
            <a:off x="525875" y="4829857"/>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6" name="Rectangle 15">
            <a:extLst>
              <a:ext uri="{FF2B5EF4-FFF2-40B4-BE49-F238E27FC236}">
                <a16:creationId xmlns:a16="http://schemas.microsoft.com/office/drawing/2014/main" id="{8BA06E03-C053-5D47-9CD9-D1E8068F4643}"/>
              </a:ext>
            </a:extLst>
          </p:cNvPr>
          <p:cNvSpPr/>
          <p:nvPr/>
        </p:nvSpPr>
        <p:spPr>
          <a:xfrm>
            <a:off x="595229" y="1331010"/>
            <a:ext cx="6276077" cy="369332"/>
          </a:xfrm>
          <a:prstGeom prst="rect">
            <a:avLst/>
          </a:prstGeom>
        </p:spPr>
        <p:txBody>
          <a:bodyPr wrap="none">
            <a:spAutoFit/>
          </a:bodyPr>
          <a:lstStyle/>
          <a:p>
            <a:pPr lvl="0">
              <a:lnSpc>
                <a:spcPct val="90000"/>
              </a:lnSpc>
              <a:buClr>
                <a:schemeClr val="dk1"/>
              </a:buClr>
              <a:buSzPts val="2600"/>
            </a:pPr>
            <a:r>
              <a:rPr lang="en-GB" sz="2000" b="1" dirty="0">
                <a:solidFill>
                  <a:schemeClr val="dk1"/>
                </a:solidFill>
                <a:latin typeface="Calibri"/>
                <a:ea typeface="Calibri"/>
                <a:cs typeface="Calibri"/>
                <a:sym typeface="Calibri"/>
              </a:rPr>
              <a:t>Thought tracking provides an opportunity for children to:</a:t>
            </a:r>
            <a:endParaRPr lang="en-GB" sz="2000" b="1" dirty="0"/>
          </a:p>
        </p:txBody>
      </p:sp>
    </p:spTree>
    <p:extLst>
      <p:ext uri="{BB962C8B-B14F-4D97-AF65-F5344CB8AC3E}">
        <p14:creationId xmlns:p14="http://schemas.microsoft.com/office/powerpoint/2010/main" val="17280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618744" y="233814"/>
            <a:ext cx="11097768"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alibri"/>
              <a:buNone/>
            </a:pPr>
            <a:r>
              <a:rPr lang="en-US" b="1" dirty="0"/>
              <a:t>Benefits of drama in understanding narrative</a:t>
            </a:r>
            <a:endParaRPr b="1" dirty="0"/>
          </a:p>
        </p:txBody>
      </p:sp>
      <p:sp>
        <p:nvSpPr>
          <p:cNvPr id="7" name="Google Shape;131;p6">
            <a:extLst>
              <a:ext uri="{FF2B5EF4-FFF2-40B4-BE49-F238E27FC236}">
                <a16:creationId xmlns:a16="http://schemas.microsoft.com/office/drawing/2014/main" id="{4DDDA92D-5741-3140-8FF1-9E56AA245E23}"/>
              </a:ext>
            </a:extLst>
          </p:cNvPr>
          <p:cNvSpPr txBox="1">
            <a:spLocks/>
          </p:cNvSpPr>
          <p:nvPr/>
        </p:nvSpPr>
        <p:spPr>
          <a:xfrm>
            <a:off x="972312" y="1719072"/>
            <a:ext cx="10515600" cy="39395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SzPts val="2380"/>
              <a:buNone/>
            </a:pPr>
            <a:r>
              <a:rPr lang="en-GB" sz="2000" b="1" dirty="0">
                <a:solidFill>
                  <a:schemeClr val="accent1"/>
                </a:solidFill>
              </a:rPr>
              <a:t>engage with texts that they might otherwise find ‘difficult’</a:t>
            </a:r>
            <a:endParaRPr lang="en-GB" sz="2000" dirty="0"/>
          </a:p>
          <a:p>
            <a:pPr marL="0" lvl="0" indent="0">
              <a:lnSpc>
                <a:spcPct val="100000"/>
              </a:lnSpc>
              <a:buSzPts val="2380"/>
              <a:buNone/>
            </a:pPr>
            <a:r>
              <a:rPr lang="en-GB" sz="2000" dirty="0">
                <a:solidFill>
                  <a:schemeClr val="tx1">
                    <a:lumMod val="50000"/>
                    <a:lumOff val="50000"/>
                  </a:schemeClr>
                </a:solidFill>
              </a:rPr>
              <a:t>reflect on the text as a whole, giving a well-informed, personal response</a:t>
            </a:r>
          </a:p>
          <a:p>
            <a:pPr marL="0" lvl="0" indent="0">
              <a:lnSpc>
                <a:spcPct val="100000"/>
              </a:lnSpc>
              <a:buClr>
                <a:schemeClr val="accent1"/>
              </a:buClr>
              <a:buSzPts val="2380"/>
              <a:buNone/>
            </a:pPr>
            <a:r>
              <a:rPr lang="en-GB" sz="2000" b="1" dirty="0">
                <a:solidFill>
                  <a:schemeClr val="accent1"/>
                </a:solidFill>
              </a:rPr>
              <a:t>understand plot and action</a:t>
            </a:r>
            <a:endParaRPr lang="en-GB" sz="2000" dirty="0"/>
          </a:p>
          <a:p>
            <a:pPr marL="0" lvl="0" indent="0">
              <a:lnSpc>
                <a:spcPct val="100000"/>
              </a:lnSpc>
              <a:buClr>
                <a:schemeClr val="accent1"/>
              </a:buClr>
              <a:buSzPts val="2380"/>
              <a:buNone/>
            </a:pPr>
            <a:r>
              <a:rPr lang="en-GB" sz="2000" b="1" dirty="0">
                <a:solidFill>
                  <a:schemeClr val="accent1"/>
                </a:solidFill>
              </a:rPr>
              <a:t>understand the setting (time and place) and how this influences action</a:t>
            </a:r>
            <a:endParaRPr lang="en-GB" sz="2000" dirty="0"/>
          </a:p>
          <a:p>
            <a:pPr marL="0" lvl="0" indent="0">
              <a:lnSpc>
                <a:spcPct val="100000"/>
              </a:lnSpc>
              <a:buClr>
                <a:schemeClr val="accent1"/>
              </a:buClr>
              <a:buSzPts val="2380"/>
              <a:buNone/>
            </a:pPr>
            <a:r>
              <a:rPr lang="en-GB" sz="2000" b="1" dirty="0">
                <a:solidFill>
                  <a:schemeClr val="accent1"/>
                </a:solidFill>
              </a:rPr>
              <a:t>predict and discuss future actions and their consequences</a:t>
            </a:r>
            <a:endParaRPr lang="en-GB" sz="2000" dirty="0"/>
          </a:p>
          <a:p>
            <a:pPr marL="0" lvl="0" indent="0">
              <a:lnSpc>
                <a:spcPct val="100000"/>
              </a:lnSpc>
              <a:buSzPts val="2380"/>
              <a:buNone/>
            </a:pPr>
            <a:r>
              <a:rPr lang="en-GB" sz="2000" dirty="0">
                <a:solidFill>
                  <a:schemeClr val="tx1">
                    <a:lumMod val="50000"/>
                    <a:lumOff val="50000"/>
                  </a:schemeClr>
                </a:solidFill>
              </a:rPr>
              <a:t>recognise themes and subtext</a:t>
            </a:r>
          </a:p>
          <a:p>
            <a:pPr marL="0" lvl="0" indent="0">
              <a:lnSpc>
                <a:spcPct val="100000"/>
              </a:lnSpc>
              <a:buSzPts val="2380"/>
              <a:buNone/>
            </a:pPr>
            <a:r>
              <a:rPr lang="en-GB" sz="2000" dirty="0">
                <a:solidFill>
                  <a:schemeClr val="tx1">
                    <a:lumMod val="50000"/>
                    <a:lumOff val="50000"/>
                  </a:schemeClr>
                </a:solidFill>
              </a:rPr>
              <a:t>understand and discuss mood atmosphere</a:t>
            </a:r>
          </a:p>
          <a:p>
            <a:pPr marL="0" lvl="0" indent="0">
              <a:lnSpc>
                <a:spcPct val="100000"/>
              </a:lnSpc>
              <a:buClr>
                <a:schemeClr val="accent1"/>
              </a:buClr>
              <a:buSzPts val="2380"/>
              <a:buNone/>
            </a:pPr>
            <a:r>
              <a:rPr lang="en-GB" sz="2000" b="1" dirty="0">
                <a:solidFill>
                  <a:schemeClr val="accent1"/>
                </a:solidFill>
              </a:rPr>
              <a:t>understand characters’ traits and infer their feelings, motives and intentions</a:t>
            </a:r>
            <a:endParaRPr lang="en-GB" sz="2000" dirty="0"/>
          </a:p>
          <a:p>
            <a:pPr marL="0" lvl="0" indent="0">
              <a:lnSpc>
                <a:spcPct val="100000"/>
              </a:lnSpc>
              <a:buClr>
                <a:schemeClr val="accent1"/>
              </a:buClr>
              <a:buSzPts val="2380"/>
              <a:buNone/>
            </a:pPr>
            <a:r>
              <a:rPr lang="en-GB" sz="2000" b="1" dirty="0">
                <a:solidFill>
                  <a:schemeClr val="accent1"/>
                </a:solidFill>
              </a:rPr>
              <a:t>explore the language used by characters to express thoughts and feelings</a:t>
            </a:r>
            <a:endParaRPr lang="en-GB" sz="2000" dirty="0"/>
          </a:p>
          <a:p>
            <a:pPr marL="0" lvl="0" indent="0">
              <a:lnSpc>
                <a:spcPct val="100000"/>
              </a:lnSpc>
              <a:buClr>
                <a:schemeClr val="accent1"/>
              </a:buClr>
              <a:buSzPts val="2380"/>
              <a:buNone/>
            </a:pPr>
            <a:r>
              <a:rPr lang="en-GB" sz="2000" b="1" dirty="0">
                <a:solidFill>
                  <a:schemeClr val="accent1"/>
                </a:solidFill>
              </a:rPr>
              <a:t>feel more confident when answering inference questions </a:t>
            </a:r>
            <a:endParaRPr lang="en-GB" sz="2000" dirty="0"/>
          </a:p>
          <a:p>
            <a:pPr marL="0" lvl="0" indent="0">
              <a:lnSpc>
                <a:spcPct val="80000"/>
              </a:lnSpc>
              <a:buSzPts val="2405"/>
              <a:buNone/>
            </a:pPr>
            <a:endParaRPr lang="en-GB" dirty="0"/>
          </a:p>
        </p:txBody>
      </p:sp>
      <p:sp>
        <p:nvSpPr>
          <p:cNvPr id="8" name="Google Shape;132;p6">
            <a:extLst>
              <a:ext uri="{FF2B5EF4-FFF2-40B4-BE49-F238E27FC236}">
                <a16:creationId xmlns:a16="http://schemas.microsoft.com/office/drawing/2014/main" id="{8B1EA46D-E740-3340-B33C-888C9230231C}"/>
              </a:ext>
            </a:extLst>
          </p:cNvPr>
          <p:cNvSpPr/>
          <p:nvPr/>
        </p:nvSpPr>
        <p:spPr>
          <a:xfrm>
            <a:off x="749197" y="1816608"/>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9" name="Google Shape;133;p6">
            <a:extLst>
              <a:ext uri="{FF2B5EF4-FFF2-40B4-BE49-F238E27FC236}">
                <a16:creationId xmlns:a16="http://schemas.microsoft.com/office/drawing/2014/main" id="{5CE8F799-7FFD-2941-93C7-4F431AFA6FDC}"/>
              </a:ext>
            </a:extLst>
          </p:cNvPr>
          <p:cNvSpPr/>
          <p:nvPr/>
        </p:nvSpPr>
        <p:spPr>
          <a:xfrm>
            <a:off x="722461" y="2235488"/>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0" name="Google Shape;134;p6">
            <a:extLst>
              <a:ext uri="{FF2B5EF4-FFF2-40B4-BE49-F238E27FC236}">
                <a16:creationId xmlns:a16="http://schemas.microsoft.com/office/drawing/2014/main" id="{85DFB12F-0165-D444-8285-686DEDD74D0D}"/>
              </a:ext>
            </a:extLst>
          </p:cNvPr>
          <p:cNvSpPr/>
          <p:nvPr/>
        </p:nvSpPr>
        <p:spPr>
          <a:xfrm>
            <a:off x="732474" y="2692531"/>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35;p6">
            <a:extLst>
              <a:ext uri="{FF2B5EF4-FFF2-40B4-BE49-F238E27FC236}">
                <a16:creationId xmlns:a16="http://schemas.microsoft.com/office/drawing/2014/main" id="{2D42491E-A45D-CD4A-8113-851BF2A2257D}"/>
              </a:ext>
            </a:extLst>
          </p:cNvPr>
          <p:cNvSpPr/>
          <p:nvPr/>
        </p:nvSpPr>
        <p:spPr>
          <a:xfrm>
            <a:off x="726293" y="3557722"/>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 name="Google Shape;136;p6">
            <a:extLst>
              <a:ext uri="{FF2B5EF4-FFF2-40B4-BE49-F238E27FC236}">
                <a16:creationId xmlns:a16="http://schemas.microsoft.com/office/drawing/2014/main" id="{36AC101D-F230-0349-AD41-4C4E699268BE}"/>
              </a:ext>
            </a:extLst>
          </p:cNvPr>
          <p:cNvSpPr/>
          <p:nvPr/>
        </p:nvSpPr>
        <p:spPr>
          <a:xfrm>
            <a:off x="725244" y="3128238"/>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 name="Google Shape;135;p6">
            <a:extLst>
              <a:ext uri="{FF2B5EF4-FFF2-40B4-BE49-F238E27FC236}">
                <a16:creationId xmlns:a16="http://schemas.microsoft.com/office/drawing/2014/main" id="{7B3B1071-2C22-E741-89F9-09D2F0530B22}"/>
              </a:ext>
            </a:extLst>
          </p:cNvPr>
          <p:cNvSpPr/>
          <p:nvPr/>
        </p:nvSpPr>
        <p:spPr>
          <a:xfrm>
            <a:off x="722288" y="3987206"/>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132;p6">
            <a:extLst>
              <a:ext uri="{FF2B5EF4-FFF2-40B4-BE49-F238E27FC236}">
                <a16:creationId xmlns:a16="http://schemas.microsoft.com/office/drawing/2014/main" id="{FEFD9420-0466-4748-80D3-3C1349B099E0}"/>
              </a:ext>
            </a:extLst>
          </p:cNvPr>
          <p:cNvSpPr/>
          <p:nvPr/>
        </p:nvSpPr>
        <p:spPr>
          <a:xfrm>
            <a:off x="744493" y="4416690"/>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4" name="Google Shape;133;p6">
            <a:extLst>
              <a:ext uri="{FF2B5EF4-FFF2-40B4-BE49-F238E27FC236}">
                <a16:creationId xmlns:a16="http://schemas.microsoft.com/office/drawing/2014/main" id="{B430EE53-A6E7-F340-B0F5-35D2D7B7CD6D}"/>
              </a:ext>
            </a:extLst>
          </p:cNvPr>
          <p:cNvSpPr/>
          <p:nvPr/>
        </p:nvSpPr>
        <p:spPr>
          <a:xfrm>
            <a:off x="744493" y="4847090"/>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6" name="Google Shape;134;p6">
            <a:extLst>
              <a:ext uri="{FF2B5EF4-FFF2-40B4-BE49-F238E27FC236}">
                <a16:creationId xmlns:a16="http://schemas.microsoft.com/office/drawing/2014/main" id="{28F14814-1182-B144-93A4-3BD8842E64E3}"/>
              </a:ext>
            </a:extLst>
          </p:cNvPr>
          <p:cNvSpPr/>
          <p:nvPr/>
        </p:nvSpPr>
        <p:spPr>
          <a:xfrm>
            <a:off x="736656" y="5275658"/>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136;p6">
            <a:extLst>
              <a:ext uri="{FF2B5EF4-FFF2-40B4-BE49-F238E27FC236}">
                <a16:creationId xmlns:a16="http://schemas.microsoft.com/office/drawing/2014/main" id="{7056FCB1-3605-F844-BFC0-C19CC37FDA51}"/>
              </a:ext>
            </a:extLst>
          </p:cNvPr>
          <p:cNvSpPr/>
          <p:nvPr/>
        </p:nvSpPr>
        <p:spPr>
          <a:xfrm>
            <a:off x="729426" y="5699173"/>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94CDC6CD-D7EC-E546-9596-BF341CC2FD5A}"/>
              </a:ext>
            </a:extLst>
          </p:cNvPr>
          <p:cNvSpPr/>
          <p:nvPr/>
        </p:nvSpPr>
        <p:spPr>
          <a:xfrm>
            <a:off x="618744" y="1371004"/>
            <a:ext cx="3499676" cy="321627"/>
          </a:xfrm>
          <a:prstGeom prst="rect">
            <a:avLst/>
          </a:prstGeom>
        </p:spPr>
        <p:txBody>
          <a:bodyPr wrap="none">
            <a:spAutoFit/>
          </a:bodyPr>
          <a:lstStyle/>
          <a:p>
            <a:pPr lvl="0">
              <a:lnSpc>
                <a:spcPct val="70000"/>
              </a:lnSpc>
              <a:buClr>
                <a:schemeClr val="dk1"/>
              </a:buClr>
              <a:buSzPts val="2380"/>
            </a:pPr>
            <a:r>
              <a:rPr lang="en-GB" sz="2000" b="1" dirty="0">
                <a:latin typeface="Calibri" panose="020F0502020204030204" pitchFamily="34" charset="0"/>
                <a:cs typeface="Calibri" panose="020F0502020204030204" pitchFamily="34" charset="0"/>
              </a:rPr>
              <a:t>Drama can support children to:</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90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7" name="Picture 6">
            <a:extLst>
              <a:ext uri="{FF2B5EF4-FFF2-40B4-BE49-F238E27FC236}">
                <a16:creationId xmlns:a16="http://schemas.microsoft.com/office/drawing/2014/main" id="{84E87D74-279F-0B44-837B-00746C054D89}"/>
              </a:ext>
            </a:extLst>
          </p:cNvPr>
          <p:cNvPicPr>
            <a:picLocks noChangeAspect="1"/>
          </p:cNvPicPr>
          <p:nvPr/>
        </p:nvPicPr>
        <p:blipFill>
          <a:blip r:embed="rId3"/>
          <a:stretch>
            <a:fillRect/>
          </a:stretch>
        </p:blipFill>
        <p:spPr>
          <a:xfrm>
            <a:off x="276447" y="-205913"/>
            <a:ext cx="11915553" cy="7269826"/>
          </a:xfrm>
          <a:prstGeom prst="rect">
            <a:avLst/>
          </a:prstGeom>
        </p:spPr>
      </p:pic>
      <p:sp>
        <p:nvSpPr>
          <p:cNvPr id="9" name="Google Shape;92;p1">
            <a:extLst>
              <a:ext uri="{FF2B5EF4-FFF2-40B4-BE49-F238E27FC236}">
                <a16:creationId xmlns:a16="http://schemas.microsoft.com/office/drawing/2014/main" id="{58EA4DF4-3D2D-FA4C-B4FB-5D1ACB1FD046}"/>
              </a:ext>
            </a:extLst>
          </p:cNvPr>
          <p:cNvSpPr txBox="1"/>
          <p:nvPr/>
        </p:nvSpPr>
        <p:spPr>
          <a:xfrm>
            <a:off x="5477618" y="5115719"/>
            <a:ext cx="6858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None/>
            </a:pPr>
            <a:r>
              <a:rPr lang="en-US" sz="2000" b="0" i="0" u="none" strike="noStrike" cap="none" dirty="0">
                <a:solidFill>
                  <a:srgbClr val="000000"/>
                </a:solidFill>
                <a:latin typeface="Calibri"/>
                <a:ea typeface="Calibri"/>
                <a:cs typeface="Calibri"/>
                <a:sym typeface="Calibri"/>
              </a:rPr>
              <a:t>Course creator: Ruth Baker-Leask </a:t>
            </a:r>
            <a:endParaRPr dirty="0"/>
          </a:p>
        </p:txBody>
      </p:sp>
      <p:pic>
        <p:nvPicPr>
          <p:cNvPr id="210" name="Google Shape;210;p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80234" y="1139319"/>
            <a:ext cx="1797978" cy="821166"/>
          </a:xfrm>
          <a:prstGeom prst="rect">
            <a:avLst/>
          </a:prstGeom>
          <a:noFill/>
          <a:ln>
            <a:noFill/>
          </a:ln>
        </p:spPr>
      </p:pic>
      <p:sp>
        <p:nvSpPr>
          <p:cNvPr id="211" name="Google Shape;211;p15"/>
          <p:cNvSpPr/>
          <p:nvPr/>
        </p:nvSpPr>
        <p:spPr>
          <a:xfrm>
            <a:off x="5509516" y="2100691"/>
            <a:ext cx="5956443" cy="11892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2" name="Google Shape;212;p15"/>
          <p:cNvSpPr txBox="1"/>
          <p:nvPr/>
        </p:nvSpPr>
        <p:spPr>
          <a:xfrm>
            <a:off x="5535201" y="1960485"/>
            <a:ext cx="4501934" cy="1015622"/>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200"/>
              <a:buFont typeface="Arial Rounded"/>
              <a:buNone/>
            </a:pPr>
            <a:r>
              <a:rPr lang="en-US" sz="6000" b="1" i="0" u="none" strike="noStrike" cap="none" dirty="0">
                <a:solidFill>
                  <a:schemeClr val="dk1"/>
                </a:solidFill>
                <a:latin typeface="Calibri"/>
                <a:ea typeface="Calibri"/>
                <a:cs typeface="Calibri"/>
                <a:sym typeface="Calibri"/>
              </a:rPr>
              <a:t>Thank you!</a:t>
            </a:r>
            <a:endParaRPr sz="6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200" y="365126"/>
            <a:ext cx="10515600" cy="12376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t>What to expect…</a:t>
            </a:r>
            <a:endParaRPr b="1" dirty="0"/>
          </a:p>
        </p:txBody>
      </p:sp>
      <p:sp>
        <p:nvSpPr>
          <p:cNvPr id="4" name="Text Placeholder 3">
            <a:extLst>
              <a:ext uri="{FF2B5EF4-FFF2-40B4-BE49-F238E27FC236}">
                <a16:creationId xmlns:a16="http://schemas.microsoft.com/office/drawing/2014/main" id="{0C5948FC-3C99-964D-9FFF-3264B8CC8BCE}"/>
              </a:ext>
            </a:extLst>
          </p:cNvPr>
          <p:cNvSpPr>
            <a:spLocks noGrp="1"/>
          </p:cNvSpPr>
          <p:nvPr>
            <p:ph type="body" idx="1"/>
          </p:nvPr>
        </p:nvSpPr>
        <p:spPr>
          <a:xfrm>
            <a:off x="482886" y="1825625"/>
            <a:ext cx="8075488" cy="4351338"/>
          </a:xfrm>
        </p:spPr>
        <p:txBody>
          <a:bodyPr/>
          <a:lstStyle/>
          <a:p>
            <a:pPr marL="0" lvl="0" indent="0">
              <a:spcBef>
                <a:spcPts val="0"/>
              </a:spcBef>
              <a:buSzPts val="2405"/>
              <a:buNone/>
            </a:pPr>
            <a:r>
              <a:rPr lang="en-GB" sz="2400" dirty="0">
                <a:solidFill>
                  <a:schemeClr val="tx1">
                    <a:lumMod val="50000"/>
                    <a:lumOff val="50000"/>
                  </a:schemeClr>
                </a:solidFill>
              </a:rPr>
              <a:t>Using drama in the classroom helps children to connect with a fictional world by being placed within it. By ‘becoming’ a character children find it much easier to imagine that character’s thoughts and feelings.</a:t>
            </a:r>
          </a:p>
          <a:p>
            <a:pPr marL="0" lvl="0" indent="0">
              <a:buSzPts val="2405"/>
              <a:buNone/>
            </a:pPr>
            <a:r>
              <a:rPr lang="en-GB" sz="2400" i="1" dirty="0">
                <a:solidFill>
                  <a:schemeClr val="tx1">
                    <a:lumMod val="50000"/>
                    <a:lumOff val="50000"/>
                  </a:schemeClr>
                </a:solidFill>
              </a:rPr>
              <a:t>‘’[Drama] invites children to enter into a fictional world…to explore characters and their fortunes and misfortunes…to build empathy and to engage in problem solving.’ </a:t>
            </a:r>
          </a:p>
          <a:p>
            <a:pPr marL="0" lvl="0" indent="0" algn="r">
              <a:buSzPts val="2035"/>
              <a:buNone/>
            </a:pPr>
            <a:endParaRPr lang="en-GB" sz="1200" dirty="0"/>
          </a:p>
          <a:p>
            <a:pPr marL="0" lvl="0" indent="0" algn="r">
              <a:buSzPts val="2035"/>
              <a:buNone/>
            </a:pPr>
            <a:endParaRPr lang="en-GB" sz="1200" dirty="0"/>
          </a:p>
          <a:p>
            <a:pPr marL="0" lvl="0" indent="0" algn="r">
              <a:buSzPts val="2035"/>
              <a:buNone/>
            </a:pPr>
            <a:r>
              <a:rPr lang="en-GB" sz="1200" dirty="0"/>
              <a:t>Matthews, D (2020) </a:t>
            </a:r>
            <a:r>
              <a:rPr lang="en-GB" sz="1200" i="1" dirty="0"/>
              <a:t>Drama and Story Telling, </a:t>
            </a:r>
            <a:r>
              <a:rPr lang="en-GB" sz="1200" dirty="0"/>
              <a:t>in</a:t>
            </a:r>
            <a:r>
              <a:rPr lang="en-GB" sz="1200" i="1" dirty="0"/>
              <a:t> </a:t>
            </a:r>
            <a:r>
              <a:rPr lang="en-GB" sz="1200" dirty="0"/>
              <a:t>Centre for Literacy in Primary Education </a:t>
            </a:r>
            <a:r>
              <a:rPr lang="en-GB" sz="1200" i="1" dirty="0"/>
              <a:t>The Power of a Rich Reading Classroom. London: Sage, pp 88</a:t>
            </a:r>
            <a:endParaRPr lang="en-GB" sz="1400" dirty="0"/>
          </a:p>
        </p:txBody>
      </p:sp>
      <p:pic>
        <p:nvPicPr>
          <p:cNvPr id="13" name="Google Shape;96;p2">
            <a:extLst>
              <a:ext uri="{FF2B5EF4-FFF2-40B4-BE49-F238E27FC236}">
                <a16:creationId xmlns:a16="http://schemas.microsoft.com/office/drawing/2014/main" id="{6291A134-6BC0-714C-A666-F7C98BE48F9F}"/>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990272" y="1883679"/>
            <a:ext cx="2147719" cy="309064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200" y="365126"/>
            <a:ext cx="10515600" cy="12376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t>What to expect…</a:t>
            </a:r>
            <a:endParaRPr b="1" dirty="0"/>
          </a:p>
        </p:txBody>
      </p:sp>
      <p:sp>
        <p:nvSpPr>
          <p:cNvPr id="7" name="Google Shape;102;g906ac52f61_0_0">
            <a:extLst>
              <a:ext uri="{FF2B5EF4-FFF2-40B4-BE49-F238E27FC236}">
                <a16:creationId xmlns:a16="http://schemas.microsoft.com/office/drawing/2014/main" id="{4D1523F4-7694-7C42-ACC9-C1CB97E46BF9}"/>
              </a:ext>
            </a:extLst>
          </p:cNvPr>
          <p:cNvSpPr txBox="1"/>
          <p:nvPr/>
        </p:nvSpPr>
        <p:spPr>
          <a:xfrm>
            <a:off x="838201" y="1715272"/>
            <a:ext cx="5708904" cy="4351200"/>
          </a:xfrm>
          <a:prstGeom prst="rect">
            <a:avLst/>
          </a:prstGeom>
          <a:noFill/>
          <a:ln>
            <a:noFill/>
          </a:ln>
        </p:spPr>
        <p:txBody>
          <a:bodyPr spcFirstLastPara="1" wrap="square" lIns="91425" tIns="45700" rIns="91425" bIns="45700" anchor="t" anchorCtr="0">
            <a:noAutofit/>
          </a:bodyPr>
          <a:lstStyle/>
          <a:p>
            <a:pPr lvl="1">
              <a:lnSpc>
                <a:spcPct val="150000"/>
              </a:lnSpc>
              <a:spcBef>
                <a:spcPts val="1000"/>
              </a:spcBef>
              <a:buClr>
                <a:schemeClr val="dk1"/>
              </a:buClr>
              <a:buSzPts val="2405"/>
            </a:pPr>
            <a:r>
              <a:rPr lang="en-GB" sz="2400"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During this session we will explore how to:</a:t>
            </a:r>
            <a:endParaRPr dirty="0">
              <a:solidFill>
                <a:schemeClr val="tx1">
                  <a:lumMod val="50000"/>
                  <a:lumOff val="50000"/>
                </a:schemeClr>
              </a:solidFill>
              <a:latin typeface="Calibri" panose="020F0502020204030204" pitchFamily="34" charset="0"/>
              <a:cs typeface="Calibri" panose="020F0502020204030204" pitchFamily="34" charset="0"/>
            </a:endParaRPr>
          </a:p>
          <a:p>
            <a:pPr lvl="1">
              <a:spcBef>
                <a:spcPts val="1000"/>
              </a:spcBef>
              <a:buClr>
                <a:schemeClr val="dk1"/>
              </a:buClr>
              <a:buSzPts val="2405"/>
            </a:pPr>
            <a:r>
              <a:rPr lang="en-GB" sz="2400"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use freeze framing and tableaux to explore a moment in time within narrative</a:t>
            </a:r>
            <a:endParaRPr dirty="0">
              <a:solidFill>
                <a:schemeClr val="tx1">
                  <a:lumMod val="50000"/>
                  <a:lumOff val="50000"/>
                </a:schemeClr>
              </a:solidFill>
              <a:latin typeface="Calibri" panose="020F0502020204030204" pitchFamily="34" charset="0"/>
              <a:cs typeface="Calibri" panose="020F0502020204030204" pitchFamily="34" charset="0"/>
            </a:endParaRPr>
          </a:p>
          <a:p>
            <a:pPr lvl="1">
              <a:spcBef>
                <a:spcPts val="1000"/>
              </a:spcBef>
              <a:buClr>
                <a:schemeClr val="dk1"/>
              </a:buClr>
              <a:buSzPts val="2405"/>
            </a:pPr>
            <a:r>
              <a:rPr lang="en-GB" sz="2400"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use thought tracking in a variety of ways to aid comprehension</a:t>
            </a:r>
            <a:endParaRPr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None/>
            </a:pPr>
            <a:endParaRPr sz="2405" dirty="0">
              <a:solidFill>
                <a:schemeClr val="dk1"/>
              </a:solidFill>
              <a:latin typeface="Calibri"/>
              <a:ea typeface="Calibri"/>
              <a:cs typeface="Calibri"/>
              <a:sym typeface="Calibri"/>
            </a:endParaRPr>
          </a:p>
        </p:txBody>
      </p:sp>
      <p:sp>
        <p:nvSpPr>
          <p:cNvPr id="8" name="Google Shape;132;p6">
            <a:extLst>
              <a:ext uri="{FF2B5EF4-FFF2-40B4-BE49-F238E27FC236}">
                <a16:creationId xmlns:a16="http://schemas.microsoft.com/office/drawing/2014/main" id="{1F52015B-4E4B-9346-A719-7DDCD90032C1}"/>
              </a:ext>
            </a:extLst>
          </p:cNvPr>
          <p:cNvSpPr/>
          <p:nvPr/>
        </p:nvSpPr>
        <p:spPr>
          <a:xfrm>
            <a:off x="496647" y="2712648"/>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 name="Google Shape;133;p6">
            <a:extLst>
              <a:ext uri="{FF2B5EF4-FFF2-40B4-BE49-F238E27FC236}">
                <a16:creationId xmlns:a16="http://schemas.microsoft.com/office/drawing/2014/main" id="{674956E5-BEDE-FA42-AA52-2472D6213076}"/>
              </a:ext>
            </a:extLst>
          </p:cNvPr>
          <p:cNvSpPr/>
          <p:nvPr/>
        </p:nvSpPr>
        <p:spPr>
          <a:xfrm>
            <a:off x="496647" y="3556985"/>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pic>
        <p:nvPicPr>
          <p:cNvPr id="6" name="Picture 5">
            <a:extLst>
              <a:ext uri="{FF2B5EF4-FFF2-40B4-BE49-F238E27FC236}">
                <a16:creationId xmlns:a16="http://schemas.microsoft.com/office/drawing/2014/main" id="{7B3F0E67-5C6A-734C-8910-38E8CA7D84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2776" y="2003428"/>
            <a:ext cx="4271024" cy="2851143"/>
          </a:xfrm>
          <a:prstGeom prst="rect">
            <a:avLst/>
          </a:prstGeom>
        </p:spPr>
      </p:pic>
    </p:spTree>
    <p:extLst>
      <p:ext uri="{BB962C8B-B14F-4D97-AF65-F5344CB8AC3E}">
        <p14:creationId xmlns:p14="http://schemas.microsoft.com/office/powerpoint/2010/main" val="384175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dirty="0"/>
              <a:t>What is a freeze framing?</a:t>
            </a:r>
            <a:endParaRPr b="1" dirty="0"/>
          </a:p>
        </p:txBody>
      </p:sp>
      <p:sp>
        <p:nvSpPr>
          <p:cNvPr id="8" name="Google Shape;109;p3">
            <a:extLst>
              <a:ext uri="{FF2B5EF4-FFF2-40B4-BE49-F238E27FC236}">
                <a16:creationId xmlns:a16="http://schemas.microsoft.com/office/drawing/2014/main" id="{3FE78831-A5FF-BA4C-8CB6-5A482C161F0D}"/>
              </a:ext>
            </a:extLst>
          </p:cNvPr>
          <p:cNvSpPr txBo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600"/>
              <a:buFont typeface="Arial"/>
              <a:buNone/>
            </a:pP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Freeze</a:t>
            </a:r>
            <a:r>
              <a:rPr lang="en-GB" sz="2400"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 </a:t>
            </a: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framing gives children an opportunity to </a:t>
            </a:r>
            <a:r>
              <a:rPr lang="en-GB" sz="2400" b="1"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explore a moment in time </a:t>
            </a: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within a narrative, considering how the characters are feeling during certain events and how this will shape their future thoughts and actions.</a:t>
            </a:r>
            <a:endParaRPr sz="2400"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chemeClr val="dk1"/>
              </a:buClr>
              <a:buSzPts val="2600"/>
              <a:buFont typeface="Arial"/>
              <a:buNone/>
            </a:pP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In groups, the children improvise the action in a given part of a story and then, when given the instruction to ‘freeze</a:t>
            </a:r>
            <a:r>
              <a:rPr lang="en-GB" sz="2400"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 </a:t>
            </a: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frame’ by the teacher</a:t>
            </a:r>
            <a:r>
              <a:rPr lang="en-GB" sz="2400" b="1"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 they stand still, posed mid-action.  </a:t>
            </a:r>
            <a:endParaRPr sz="2400"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chemeClr val="dk1"/>
              </a:buClr>
              <a:buSzPts val="2600"/>
              <a:buFont typeface="Arial"/>
              <a:buNone/>
            </a:pP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Alternatively the children can form a tableaux of the event (a motionless image) as a group, </a:t>
            </a:r>
            <a:r>
              <a:rPr lang="en-GB" sz="2400" b="1"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deciding where to stand and how to hold their faces and bodies</a:t>
            </a: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  By doing this they must step inside the story, imagining how characters might interact and using their facial expressions and gestures to convey the characters’ feelings.</a:t>
            </a:r>
            <a:endParaRPr sz="2400" dirty="0">
              <a:solidFill>
                <a:schemeClr val="tx1">
                  <a:lumMod val="50000"/>
                  <a:lumOff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i="1" dirty="0"/>
              <a:t>Strike a pose…</a:t>
            </a:r>
            <a:endParaRPr b="1" i="1" dirty="0"/>
          </a:p>
        </p:txBody>
      </p:sp>
      <p:sp>
        <p:nvSpPr>
          <p:cNvPr id="4" name="Google Shape;115;p4">
            <a:extLst>
              <a:ext uri="{FF2B5EF4-FFF2-40B4-BE49-F238E27FC236}">
                <a16:creationId xmlns:a16="http://schemas.microsoft.com/office/drawing/2014/main" id="{2BF20CE7-411B-C542-9C6E-22F6D24E81C4}"/>
              </a:ext>
            </a:extLst>
          </p:cNvPr>
          <p:cNvSpPr txBox="1"/>
          <p:nvPr/>
        </p:nvSpPr>
        <p:spPr>
          <a:xfrm>
            <a:off x="838200" y="1690688"/>
            <a:ext cx="5592248" cy="5024905"/>
          </a:xfrm>
          <a:prstGeom prst="rect">
            <a:avLst/>
          </a:prstGeom>
          <a:noFill/>
          <a:ln>
            <a:noFill/>
          </a:ln>
        </p:spPr>
        <p:txBody>
          <a:bodyPr spcFirstLastPara="1" wrap="square" lIns="91425" tIns="45700" rIns="91425" bIns="45700" anchor="t" anchorCtr="0">
            <a:normAutofit/>
          </a:bodyPr>
          <a:lstStyle/>
          <a:p>
            <a:pPr lvl="0">
              <a:lnSpc>
                <a:spcPct val="90000"/>
              </a:lnSpc>
              <a:spcBef>
                <a:spcPts val="1000"/>
              </a:spcBef>
              <a:buClr>
                <a:schemeClr val="dk1"/>
              </a:buClr>
              <a:buSzPts val="2800"/>
            </a:pPr>
            <a:r>
              <a:rPr lang="en-GB" sz="2800" dirty="0">
                <a:solidFill>
                  <a:schemeClr val="tx1">
                    <a:lumMod val="50000"/>
                    <a:lumOff val="50000"/>
                  </a:schemeClr>
                </a:solidFill>
                <a:latin typeface="Calibri" panose="020F0502020204030204" pitchFamily="34" charset="0"/>
                <a:cs typeface="Calibri" panose="020F0502020204030204" pitchFamily="34" charset="0"/>
              </a:rPr>
              <a:t>The Brown’s finding Paddington alone on the platform</a:t>
            </a:r>
          </a:p>
          <a:p>
            <a:pPr lvl="0">
              <a:lnSpc>
                <a:spcPct val="90000"/>
              </a:lnSpc>
              <a:spcBef>
                <a:spcPts val="1000"/>
              </a:spcBef>
              <a:buClr>
                <a:schemeClr val="dk1"/>
              </a:buClr>
              <a:buSzPts val="2800"/>
            </a:pPr>
            <a:r>
              <a:rPr lang="en-GB" sz="2800" dirty="0">
                <a:solidFill>
                  <a:schemeClr val="tx1">
                    <a:lumMod val="50000"/>
                    <a:lumOff val="50000"/>
                  </a:schemeClr>
                </a:solidFill>
                <a:latin typeface="Calibri" panose="020F0502020204030204" pitchFamily="34" charset="0"/>
                <a:cs typeface="Calibri" panose="020F0502020204030204" pitchFamily="34" charset="0"/>
              </a:rPr>
              <a:t>Stanley’s family on finding him a little flatter than usual</a:t>
            </a:r>
          </a:p>
          <a:p>
            <a:pPr lvl="0">
              <a:lnSpc>
                <a:spcPct val="90000"/>
              </a:lnSpc>
              <a:spcBef>
                <a:spcPts val="1000"/>
              </a:spcBef>
              <a:buClr>
                <a:schemeClr val="dk1"/>
              </a:buClr>
              <a:buSzPts val="2800"/>
            </a:pPr>
            <a:r>
              <a:rPr lang="en-GB" sz="2800" dirty="0">
                <a:solidFill>
                  <a:schemeClr val="tx1">
                    <a:lumMod val="50000"/>
                    <a:lumOff val="50000"/>
                  </a:schemeClr>
                </a:solidFill>
                <a:latin typeface="Calibri" panose="020F0502020204030204" pitchFamily="34" charset="0"/>
                <a:cs typeface="Calibri" panose="020F0502020204030204" pitchFamily="34" charset="0"/>
              </a:rPr>
              <a:t>The Bear returning to the forest to see his friends and family</a:t>
            </a:r>
          </a:p>
          <a:p>
            <a:pPr lvl="0">
              <a:lnSpc>
                <a:spcPct val="90000"/>
              </a:lnSpc>
              <a:spcBef>
                <a:spcPts val="1000"/>
              </a:spcBef>
              <a:buClr>
                <a:schemeClr val="dk1"/>
              </a:buClr>
              <a:buSzPts val="2800"/>
            </a:pPr>
            <a:r>
              <a:rPr lang="en-GB" sz="2800" dirty="0">
                <a:solidFill>
                  <a:schemeClr val="tx1">
                    <a:lumMod val="50000"/>
                    <a:lumOff val="50000"/>
                  </a:schemeClr>
                </a:solidFill>
                <a:latin typeface="Calibri" panose="020F0502020204030204" pitchFamily="34" charset="0"/>
                <a:cs typeface="Calibri" panose="020F0502020204030204" pitchFamily="34" charset="0"/>
              </a:rPr>
              <a:t>Three boys playing on Sudden Hill</a:t>
            </a:r>
          </a:p>
        </p:txBody>
      </p:sp>
      <p:pic>
        <p:nvPicPr>
          <p:cNvPr id="9" name="Google Shape;116;p4">
            <a:extLst>
              <a:ext uri="{FF2B5EF4-FFF2-40B4-BE49-F238E27FC236}">
                <a16:creationId xmlns:a16="http://schemas.microsoft.com/office/drawing/2014/main" id="{3DFF94E8-2AC0-184F-91A1-B14671CF809B}"/>
              </a:ext>
            </a:extLst>
          </p:cNvPr>
          <p:cNvPicPr preferRelativeResize="0"/>
          <p:nvPr/>
        </p:nvPicPr>
        <p:blipFill rotWithShape="1">
          <a:blip r:embed="rId3">
            <a:alphaModFix/>
          </a:blip>
          <a:srcRect/>
          <a:stretch/>
        </p:blipFill>
        <p:spPr>
          <a:xfrm>
            <a:off x="8686800" y="566842"/>
            <a:ext cx="2667000" cy="2768600"/>
          </a:xfrm>
          <a:prstGeom prst="rect">
            <a:avLst/>
          </a:prstGeom>
          <a:noFill/>
          <a:ln>
            <a:noFill/>
          </a:ln>
        </p:spPr>
      </p:pic>
      <p:pic>
        <p:nvPicPr>
          <p:cNvPr id="10" name="Google Shape;117;p4">
            <a:extLst>
              <a:ext uri="{FF2B5EF4-FFF2-40B4-BE49-F238E27FC236}">
                <a16:creationId xmlns:a16="http://schemas.microsoft.com/office/drawing/2014/main" id="{098CD522-685B-2945-8151-DD1E917C39B8}"/>
              </a:ext>
            </a:extLst>
          </p:cNvPr>
          <p:cNvPicPr preferRelativeResize="0"/>
          <p:nvPr/>
        </p:nvPicPr>
        <p:blipFill rotWithShape="1">
          <a:blip r:embed="rId4">
            <a:alphaModFix/>
          </a:blip>
          <a:srcRect/>
          <a:stretch/>
        </p:blipFill>
        <p:spPr>
          <a:xfrm>
            <a:off x="6728747" y="566842"/>
            <a:ext cx="1879600" cy="2768600"/>
          </a:xfrm>
          <a:prstGeom prst="rect">
            <a:avLst/>
          </a:prstGeom>
          <a:noFill/>
          <a:ln>
            <a:noFill/>
          </a:ln>
        </p:spPr>
      </p:pic>
      <p:pic>
        <p:nvPicPr>
          <p:cNvPr id="11" name="Google Shape;118;p4">
            <a:extLst>
              <a:ext uri="{FF2B5EF4-FFF2-40B4-BE49-F238E27FC236}">
                <a16:creationId xmlns:a16="http://schemas.microsoft.com/office/drawing/2014/main" id="{7C616BFB-BA54-B24D-ABD4-160E6DF8EF6D}"/>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563558" y="3404616"/>
            <a:ext cx="1790242" cy="2449286"/>
          </a:xfrm>
          <a:prstGeom prst="rect">
            <a:avLst/>
          </a:prstGeom>
          <a:noFill/>
          <a:ln>
            <a:noFill/>
          </a:ln>
        </p:spPr>
      </p:pic>
      <p:pic>
        <p:nvPicPr>
          <p:cNvPr id="12" name="Google Shape;119;p4">
            <a:extLst>
              <a:ext uri="{FF2B5EF4-FFF2-40B4-BE49-F238E27FC236}">
                <a16:creationId xmlns:a16="http://schemas.microsoft.com/office/drawing/2014/main" id="{8F6DD467-DA7A-7946-85FC-BCCA5E17D502}"/>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725869" y="3429000"/>
            <a:ext cx="2715769" cy="2423160"/>
          </a:xfrm>
          <a:prstGeom prst="rect">
            <a:avLst/>
          </a:prstGeom>
          <a:noFill/>
          <a:ln>
            <a:noFill/>
          </a:ln>
        </p:spPr>
      </p:pic>
      <p:sp>
        <p:nvSpPr>
          <p:cNvPr id="13" name="Google Shape;132;p6">
            <a:extLst>
              <a:ext uri="{FF2B5EF4-FFF2-40B4-BE49-F238E27FC236}">
                <a16:creationId xmlns:a16="http://schemas.microsoft.com/office/drawing/2014/main" id="{EC5108C9-D84B-144F-AADE-CED519E11541}"/>
              </a:ext>
            </a:extLst>
          </p:cNvPr>
          <p:cNvSpPr/>
          <p:nvPr/>
        </p:nvSpPr>
        <p:spPr>
          <a:xfrm>
            <a:off x="621453" y="1932360"/>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33;p6">
            <a:extLst>
              <a:ext uri="{FF2B5EF4-FFF2-40B4-BE49-F238E27FC236}">
                <a16:creationId xmlns:a16="http://schemas.microsoft.com/office/drawing/2014/main" id="{3325044C-AE10-D849-B4B9-A97562F4C0F0}"/>
              </a:ext>
            </a:extLst>
          </p:cNvPr>
          <p:cNvSpPr/>
          <p:nvPr/>
        </p:nvSpPr>
        <p:spPr>
          <a:xfrm>
            <a:off x="621453" y="2849849"/>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5" name="Google Shape;133;p6">
            <a:extLst>
              <a:ext uri="{FF2B5EF4-FFF2-40B4-BE49-F238E27FC236}">
                <a16:creationId xmlns:a16="http://schemas.microsoft.com/office/drawing/2014/main" id="{515E56E0-F808-ED49-A135-F646234E868D}"/>
              </a:ext>
            </a:extLst>
          </p:cNvPr>
          <p:cNvSpPr/>
          <p:nvPr/>
        </p:nvSpPr>
        <p:spPr>
          <a:xfrm>
            <a:off x="621343" y="3724532"/>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6" name="Google Shape;133;p6">
            <a:extLst>
              <a:ext uri="{FF2B5EF4-FFF2-40B4-BE49-F238E27FC236}">
                <a16:creationId xmlns:a16="http://schemas.microsoft.com/office/drawing/2014/main" id="{725D01E8-D0E8-D94B-98A3-FC8E9B46B557}"/>
              </a:ext>
            </a:extLst>
          </p:cNvPr>
          <p:cNvSpPr/>
          <p:nvPr/>
        </p:nvSpPr>
        <p:spPr>
          <a:xfrm>
            <a:off x="621343" y="4623599"/>
            <a:ext cx="138294" cy="189080"/>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Tree>
    <p:extLst>
      <p:ext uri="{BB962C8B-B14F-4D97-AF65-F5344CB8AC3E}">
        <p14:creationId xmlns:p14="http://schemas.microsoft.com/office/powerpoint/2010/main" val="229058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i="1" dirty="0"/>
              <a:t>Strike a pose…</a:t>
            </a:r>
            <a:endParaRPr b="1" i="1" dirty="0"/>
          </a:p>
        </p:txBody>
      </p:sp>
      <p:sp>
        <p:nvSpPr>
          <p:cNvPr id="4" name="Google Shape;115;p4">
            <a:extLst>
              <a:ext uri="{FF2B5EF4-FFF2-40B4-BE49-F238E27FC236}">
                <a16:creationId xmlns:a16="http://schemas.microsoft.com/office/drawing/2014/main" id="{2BF20CE7-411B-C542-9C6E-22F6D24E81C4}"/>
              </a:ext>
            </a:extLst>
          </p:cNvPr>
          <p:cNvSpPr txBox="1"/>
          <p:nvPr/>
        </p:nvSpPr>
        <p:spPr>
          <a:xfrm>
            <a:off x="838200" y="1690688"/>
            <a:ext cx="5592248" cy="5024905"/>
          </a:xfrm>
          <a:prstGeom prst="rect">
            <a:avLst/>
          </a:prstGeom>
          <a:noFill/>
          <a:ln>
            <a:noFill/>
          </a:ln>
        </p:spPr>
        <p:txBody>
          <a:bodyPr spcFirstLastPara="1" wrap="square" lIns="91425" tIns="45700" rIns="91425" bIns="45700" anchor="t" anchorCtr="0">
            <a:normAutofit/>
          </a:bodyPr>
          <a:lstStyle/>
          <a:p>
            <a:pPr lvl="0">
              <a:lnSpc>
                <a:spcPct val="90000"/>
              </a:lnSpc>
              <a:spcBef>
                <a:spcPts val="1000"/>
              </a:spcBef>
              <a:buClr>
                <a:schemeClr val="dk1"/>
              </a:buClr>
              <a:buSzPts val="2800"/>
            </a:pPr>
            <a:r>
              <a:rPr lang="en-GB" sz="2800" dirty="0">
                <a:solidFill>
                  <a:schemeClr val="tx1">
                    <a:lumMod val="50000"/>
                    <a:lumOff val="50000"/>
                  </a:schemeClr>
                </a:solidFill>
                <a:latin typeface="Calibri" panose="020F0502020204030204" pitchFamily="34" charset="0"/>
                <a:cs typeface="Calibri" panose="020F0502020204030204" pitchFamily="34" charset="0"/>
              </a:rPr>
              <a:t>Auggie’s first day in class</a:t>
            </a:r>
          </a:p>
          <a:p>
            <a:pPr lvl="0">
              <a:lnSpc>
                <a:spcPct val="90000"/>
              </a:lnSpc>
              <a:spcBef>
                <a:spcPts val="1000"/>
              </a:spcBef>
              <a:buClr>
                <a:schemeClr val="dk1"/>
              </a:buClr>
              <a:buSzPts val="2800"/>
            </a:pPr>
            <a:r>
              <a:rPr lang="en-GB" sz="2800" dirty="0">
                <a:solidFill>
                  <a:schemeClr val="tx1">
                    <a:lumMod val="50000"/>
                    <a:lumOff val="50000"/>
                  </a:schemeClr>
                </a:solidFill>
                <a:latin typeface="Calibri" panose="020F0502020204030204" pitchFamily="34" charset="0"/>
                <a:cs typeface="Calibri" panose="020F0502020204030204" pitchFamily="34" charset="0"/>
              </a:rPr>
              <a:t>Dog and Magpie meeting Fox for the first time</a:t>
            </a:r>
          </a:p>
          <a:p>
            <a:pPr lvl="0">
              <a:lnSpc>
                <a:spcPct val="90000"/>
              </a:lnSpc>
              <a:spcBef>
                <a:spcPts val="1000"/>
              </a:spcBef>
              <a:buClr>
                <a:schemeClr val="dk1"/>
              </a:buClr>
              <a:buSzPts val="2800"/>
            </a:pPr>
            <a:r>
              <a:rPr lang="en-GB" sz="2800" dirty="0">
                <a:solidFill>
                  <a:schemeClr val="tx1">
                    <a:lumMod val="50000"/>
                    <a:lumOff val="50000"/>
                  </a:schemeClr>
                </a:solidFill>
                <a:latin typeface="Calibri" panose="020F0502020204030204" pitchFamily="34" charset="0"/>
                <a:cs typeface="Calibri" panose="020F0502020204030204" pitchFamily="34" charset="0"/>
              </a:rPr>
              <a:t>The welfare visit to Charles and Sophie’s home</a:t>
            </a:r>
          </a:p>
          <a:p>
            <a:pPr lvl="0">
              <a:lnSpc>
                <a:spcPct val="90000"/>
              </a:lnSpc>
              <a:spcBef>
                <a:spcPts val="1000"/>
              </a:spcBef>
              <a:buClr>
                <a:schemeClr val="dk1"/>
              </a:buClr>
              <a:buSzPts val="2800"/>
            </a:pPr>
            <a:r>
              <a:rPr lang="en-GB" sz="2800" dirty="0">
                <a:solidFill>
                  <a:schemeClr val="tx1">
                    <a:lumMod val="50000"/>
                    <a:lumOff val="50000"/>
                  </a:schemeClr>
                </a:solidFill>
                <a:latin typeface="Calibri" panose="020F0502020204030204" pitchFamily="34" charset="0"/>
                <a:cs typeface="Calibri" panose="020F0502020204030204" pitchFamily="34" charset="0"/>
              </a:rPr>
              <a:t>At home with Omar’s family when the bombs start dropping</a:t>
            </a:r>
          </a:p>
        </p:txBody>
      </p:sp>
      <p:sp>
        <p:nvSpPr>
          <p:cNvPr id="13" name="Google Shape;132;p6">
            <a:extLst>
              <a:ext uri="{FF2B5EF4-FFF2-40B4-BE49-F238E27FC236}">
                <a16:creationId xmlns:a16="http://schemas.microsoft.com/office/drawing/2014/main" id="{EC5108C9-D84B-144F-AADE-CED519E11541}"/>
              </a:ext>
            </a:extLst>
          </p:cNvPr>
          <p:cNvSpPr/>
          <p:nvPr/>
        </p:nvSpPr>
        <p:spPr>
          <a:xfrm>
            <a:off x="621453" y="1932360"/>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33;p6">
            <a:extLst>
              <a:ext uri="{FF2B5EF4-FFF2-40B4-BE49-F238E27FC236}">
                <a16:creationId xmlns:a16="http://schemas.microsoft.com/office/drawing/2014/main" id="{3325044C-AE10-D849-B4B9-A97562F4C0F0}"/>
              </a:ext>
            </a:extLst>
          </p:cNvPr>
          <p:cNvSpPr/>
          <p:nvPr/>
        </p:nvSpPr>
        <p:spPr>
          <a:xfrm>
            <a:off x="621343" y="2478788"/>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5" name="Google Shape;133;p6">
            <a:extLst>
              <a:ext uri="{FF2B5EF4-FFF2-40B4-BE49-F238E27FC236}">
                <a16:creationId xmlns:a16="http://schemas.microsoft.com/office/drawing/2014/main" id="{515E56E0-F808-ED49-A135-F646234E868D}"/>
              </a:ext>
            </a:extLst>
          </p:cNvPr>
          <p:cNvSpPr/>
          <p:nvPr/>
        </p:nvSpPr>
        <p:spPr>
          <a:xfrm>
            <a:off x="660625" y="3362113"/>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6" name="Google Shape;133;p6">
            <a:extLst>
              <a:ext uri="{FF2B5EF4-FFF2-40B4-BE49-F238E27FC236}">
                <a16:creationId xmlns:a16="http://schemas.microsoft.com/office/drawing/2014/main" id="{725D01E8-D0E8-D94B-98A3-FC8E9B46B557}"/>
              </a:ext>
            </a:extLst>
          </p:cNvPr>
          <p:cNvSpPr/>
          <p:nvPr/>
        </p:nvSpPr>
        <p:spPr>
          <a:xfrm>
            <a:off x="635972" y="4245438"/>
            <a:ext cx="138294" cy="189080"/>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pic>
        <p:nvPicPr>
          <p:cNvPr id="17" name="Google Shape;126;p5">
            <a:extLst>
              <a:ext uri="{FF2B5EF4-FFF2-40B4-BE49-F238E27FC236}">
                <a16:creationId xmlns:a16="http://schemas.microsoft.com/office/drawing/2014/main" id="{E4357101-5F99-1747-8394-8D691989222E}"/>
              </a:ext>
            </a:extLst>
          </p:cNvPr>
          <p:cNvPicPr preferRelativeResize="0"/>
          <p:nvPr/>
        </p:nvPicPr>
        <p:blipFill rotWithShape="1">
          <a:blip r:embed="rId3">
            <a:alphaModFix/>
          </a:blip>
          <a:srcRect/>
          <a:stretch/>
        </p:blipFill>
        <p:spPr>
          <a:xfrm>
            <a:off x="6469729" y="3239164"/>
            <a:ext cx="2971800" cy="2768600"/>
          </a:xfrm>
          <a:prstGeom prst="rect">
            <a:avLst/>
          </a:prstGeom>
          <a:noFill/>
          <a:ln>
            <a:noFill/>
          </a:ln>
        </p:spPr>
      </p:pic>
      <p:pic>
        <p:nvPicPr>
          <p:cNvPr id="18" name="Google Shape;127;p5">
            <a:extLst>
              <a:ext uri="{FF2B5EF4-FFF2-40B4-BE49-F238E27FC236}">
                <a16:creationId xmlns:a16="http://schemas.microsoft.com/office/drawing/2014/main" id="{BCDAFBF4-892E-0E44-BD6A-FEFF9EEA191E}"/>
              </a:ext>
            </a:extLst>
          </p:cNvPr>
          <p:cNvPicPr preferRelativeResize="0"/>
          <p:nvPr/>
        </p:nvPicPr>
        <p:blipFill rotWithShape="1">
          <a:blip r:embed="rId4">
            <a:alphaModFix/>
          </a:blip>
          <a:srcRect/>
          <a:stretch/>
        </p:blipFill>
        <p:spPr>
          <a:xfrm>
            <a:off x="9550400" y="365125"/>
            <a:ext cx="1765300" cy="2768600"/>
          </a:xfrm>
          <a:prstGeom prst="rect">
            <a:avLst/>
          </a:prstGeom>
          <a:noFill/>
          <a:ln>
            <a:noFill/>
          </a:ln>
        </p:spPr>
      </p:pic>
      <p:pic>
        <p:nvPicPr>
          <p:cNvPr id="19" name="Google Shape;128;p5">
            <a:extLst>
              <a:ext uri="{FF2B5EF4-FFF2-40B4-BE49-F238E27FC236}">
                <a16:creationId xmlns:a16="http://schemas.microsoft.com/office/drawing/2014/main" id="{7136702A-3952-C04E-88F7-0CCE42E63EA6}"/>
              </a:ext>
            </a:extLst>
          </p:cNvPr>
          <p:cNvPicPr preferRelativeResize="0"/>
          <p:nvPr/>
        </p:nvPicPr>
        <p:blipFill rotWithShape="1">
          <a:blip r:embed="rId5">
            <a:alphaModFix/>
          </a:blip>
          <a:srcRect/>
          <a:stretch/>
        </p:blipFill>
        <p:spPr>
          <a:xfrm>
            <a:off x="9550400" y="3239164"/>
            <a:ext cx="1803400" cy="2768600"/>
          </a:xfrm>
          <a:prstGeom prst="rect">
            <a:avLst/>
          </a:prstGeom>
          <a:noFill/>
          <a:ln>
            <a:noFill/>
          </a:ln>
        </p:spPr>
      </p:pic>
      <p:pic>
        <p:nvPicPr>
          <p:cNvPr id="20" name="Google Shape;129;p5">
            <a:extLst>
              <a:ext uri="{FF2B5EF4-FFF2-40B4-BE49-F238E27FC236}">
                <a16:creationId xmlns:a16="http://schemas.microsoft.com/office/drawing/2014/main" id="{645A849E-7289-F748-92A1-F16A88EB41AF}"/>
              </a:ext>
            </a:extLst>
          </p:cNvPr>
          <p:cNvPicPr preferRelativeResize="0"/>
          <p:nvPr/>
        </p:nvPicPr>
        <p:blipFill rotWithShape="1">
          <a:blip r:embed="rId6">
            <a:alphaModFix/>
          </a:blip>
          <a:srcRect/>
          <a:stretch/>
        </p:blipFill>
        <p:spPr>
          <a:xfrm>
            <a:off x="7655737" y="365125"/>
            <a:ext cx="1816100" cy="2768600"/>
          </a:xfrm>
          <a:prstGeom prst="rect">
            <a:avLst/>
          </a:prstGeom>
          <a:noFill/>
          <a:ln>
            <a:noFill/>
          </a:ln>
        </p:spPr>
      </p:pic>
    </p:spTree>
    <p:extLst>
      <p:ext uri="{BB962C8B-B14F-4D97-AF65-F5344CB8AC3E}">
        <p14:creationId xmlns:p14="http://schemas.microsoft.com/office/powerpoint/2010/main" val="102986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673641" y="34806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dirty="0"/>
              <a:t>What is thought tracking?</a:t>
            </a:r>
            <a:endParaRPr b="1" dirty="0"/>
          </a:p>
        </p:txBody>
      </p:sp>
      <p:sp>
        <p:nvSpPr>
          <p:cNvPr id="4" name="Google Shape;135;p6">
            <a:extLst>
              <a:ext uri="{FF2B5EF4-FFF2-40B4-BE49-F238E27FC236}">
                <a16:creationId xmlns:a16="http://schemas.microsoft.com/office/drawing/2014/main" id="{B4783B64-929B-A24D-8712-0375ECBA3307}"/>
              </a:ext>
            </a:extLst>
          </p:cNvPr>
          <p:cNvSpPr txBox="1"/>
          <p:nvPr/>
        </p:nvSpPr>
        <p:spPr>
          <a:xfrm>
            <a:off x="673641" y="1495816"/>
            <a:ext cx="6694568"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600"/>
              <a:buFont typeface="Arial"/>
              <a:buNone/>
            </a:pP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Thought</a:t>
            </a:r>
            <a:r>
              <a:rPr lang="en-GB" sz="2400"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 </a:t>
            </a: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tracking is an </a:t>
            </a:r>
            <a:r>
              <a:rPr lang="en-GB" sz="2400" b="1"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essential companion </a:t>
            </a: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strategy to a freeze</a:t>
            </a:r>
            <a:r>
              <a:rPr lang="en-GB" sz="2400"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 </a:t>
            </a: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frame or tableaux .</a:t>
            </a:r>
            <a:endParaRPr sz="2400"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chemeClr val="dk1"/>
              </a:buClr>
              <a:buSzPts val="2600"/>
              <a:buFont typeface="Arial"/>
              <a:buNone/>
            </a:pP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Once the children are frozen mid-action, you tap each character</a:t>
            </a:r>
            <a:r>
              <a:rPr lang="en-GB" sz="2400"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a:t>
            </a: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s shoulder in turn and they </a:t>
            </a:r>
            <a:r>
              <a:rPr lang="en-GB" sz="2400" b="1"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voice their internal thoughts and feelings </a:t>
            </a: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at that moment in the story</a:t>
            </a:r>
            <a:r>
              <a:rPr lang="en-GB" sz="2400" b="1"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 </a:t>
            </a: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Alternatively, other children in the class can suggest what each character might be thinking. You can also ask the children to write their ideas on speech bubbles and hold them above the frozen characters. </a:t>
            </a:r>
            <a:endParaRPr sz="2400" b="1"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endParaRPr>
          </a:p>
          <a:p>
            <a:pPr marL="0" marR="0" lvl="0" indent="0" algn="l" rtl="0">
              <a:lnSpc>
                <a:spcPct val="90000"/>
              </a:lnSpc>
              <a:spcBef>
                <a:spcPts val="1000"/>
              </a:spcBef>
              <a:spcAft>
                <a:spcPts val="0"/>
              </a:spcAft>
              <a:buClr>
                <a:schemeClr val="dk1"/>
              </a:buClr>
              <a:buSzPts val="2600"/>
              <a:buFont typeface="Arial"/>
              <a:buNone/>
            </a:pP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This technique also </a:t>
            </a:r>
            <a:r>
              <a:rPr lang="en-GB" sz="2400" b="1"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works well with illustrations and photographs</a:t>
            </a:r>
            <a:r>
              <a:rPr lang="en-GB" sz="24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a:t>
            </a:r>
            <a:endParaRPr sz="2400"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30E09DE-2FF2-7F4A-9236-698A3E4153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03799" y="1846220"/>
            <a:ext cx="3450001" cy="3165559"/>
          </a:xfrm>
          <a:prstGeom prst="rect">
            <a:avLst/>
          </a:prstGeom>
        </p:spPr>
      </p:pic>
    </p:spTree>
    <p:extLst>
      <p:ext uri="{BB962C8B-B14F-4D97-AF65-F5344CB8AC3E}">
        <p14:creationId xmlns:p14="http://schemas.microsoft.com/office/powerpoint/2010/main" val="4206428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1" name="Google Shape;141;p7">
            <a:extLst>
              <a:ext uri="{FF2B5EF4-FFF2-40B4-BE49-F238E27FC236}">
                <a16:creationId xmlns:a16="http://schemas.microsoft.com/office/drawing/2014/main" id="{FED3D66B-C53E-564D-84B5-0DC8C34C9FF0}"/>
              </a:ext>
            </a:extLst>
          </p:cNvPr>
          <p:cNvPicPr preferRelativeResize="0"/>
          <p:nvPr/>
        </p:nvPicPr>
        <p:blipFill rotWithShape="1">
          <a:blip r:embed="rId3">
            <a:alphaModFix/>
          </a:blip>
          <a:srcRect/>
          <a:stretch/>
        </p:blipFill>
        <p:spPr>
          <a:xfrm>
            <a:off x="3904699" y="557900"/>
            <a:ext cx="3814599" cy="5337749"/>
          </a:xfrm>
          <a:prstGeom prst="rect">
            <a:avLst/>
          </a:prstGeom>
          <a:noFill/>
          <a:ln>
            <a:noFill/>
          </a:ln>
        </p:spPr>
      </p:pic>
      <p:pic>
        <p:nvPicPr>
          <p:cNvPr id="12" name="Google Shape;142;p7">
            <a:extLst>
              <a:ext uri="{FF2B5EF4-FFF2-40B4-BE49-F238E27FC236}">
                <a16:creationId xmlns:a16="http://schemas.microsoft.com/office/drawing/2014/main" id="{0C074DAB-DB7E-7846-A475-34513AE55993}"/>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278692" y="226845"/>
            <a:ext cx="3349812" cy="2468229"/>
          </a:xfrm>
          <a:prstGeom prst="rect">
            <a:avLst/>
          </a:prstGeom>
          <a:noFill/>
          <a:ln>
            <a:noFill/>
          </a:ln>
        </p:spPr>
      </p:pic>
      <p:pic>
        <p:nvPicPr>
          <p:cNvPr id="13" name="Google Shape;143;p7">
            <a:extLst>
              <a:ext uri="{FF2B5EF4-FFF2-40B4-BE49-F238E27FC236}">
                <a16:creationId xmlns:a16="http://schemas.microsoft.com/office/drawing/2014/main" id="{72C59CF2-02D7-CD41-A792-AA6CD9809E58}"/>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106379" y="3200513"/>
            <a:ext cx="3197329" cy="2409470"/>
          </a:xfrm>
          <a:prstGeom prst="rect">
            <a:avLst/>
          </a:prstGeom>
          <a:noFill/>
          <a:ln>
            <a:noFill/>
          </a:ln>
        </p:spPr>
      </p:pic>
      <p:pic>
        <p:nvPicPr>
          <p:cNvPr id="14" name="Google Shape;144;p7">
            <a:extLst>
              <a:ext uri="{FF2B5EF4-FFF2-40B4-BE49-F238E27FC236}">
                <a16:creationId xmlns:a16="http://schemas.microsoft.com/office/drawing/2014/main" id="{4109C874-87F1-9B4C-B826-FCD3581C398E}"/>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995493" y="226845"/>
            <a:ext cx="3687981" cy="2555478"/>
          </a:xfrm>
          <a:prstGeom prst="rect">
            <a:avLst/>
          </a:prstGeom>
          <a:noFill/>
          <a:ln>
            <a:noFill/>
          </a:ln>
        </p:spPr>
      </p:pic>
      <p:sp>
        <p:nvSpPr>
          <p:cNvPr id="15" name="Google Shape;145;p7">
            <a:extLst>
              <a:ext uri="{FF2B5EF4-FFF2-40B4-BE49-F238E27FC236}">
                <a16:creationId xmlns:a16="http://schemas.microsoft.com/office/drawing/2014/main" id="{19645D74-C55A-3F40-A9A5-DCEDB1D9F0C6}"/>
              </a:ext>
            </a:extLst>
          </p:cNvPr>
          <p:cNvSpPr txBox="1"/>
          <p:nvPr/>
        </p:nvSpPr>
        <p:spPr>
          <a:xfrm>
            <a:off x="8732578" y="1042919"/>
            <a:ext cx="221381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dirty="0">
                <a:solidFill>
                  <a:schemeClr val="dk1"/>
                </a:solidFill>
                <a:latin typeface="Calibri"/>
                <a:ea typeface="Calibri"/>
                <a:cs typeface="Calibri"/>
                <a:sym typeface="Calibri"/>
              </a:rPr>
              <a:t>Well, this is a good blend. Now, what to eat next? </a:t>
            </a:r>
            <a:endParaRPr dirty="0"/>
          </a:p>
        </p:txBody>
      </p:sp>
      <p:sp>
        <p:nvSpPr>
          <p:cNvPr id="16" name="Google Shape;146;p7">
            <a:extLst>
              <a:ext uri="{FF2B5EF4-FFF2-40B4-BE49-F238E27FC236}">
                <a16:creationId xmlns:a16="http://schemas.microsoft.com/office/drawing/2014/main" id="{4F9151E0-C70D-AA44-8EFE-9C15067BE096}"/>
              </a:ext>
            </a:extLst>
          </p:cNvPr>
          <p:cNvSpPr txBox="1"/>
          <p:nvPr/>
        </p:nvSpPr>
        <p:spPr>
          <a:xfrm>
            <a:off x="8690981" y="3936884"/>
            <a:ext cx="213507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admiration contentment excitement </a:t>
            </a:r>
            <a:endParaRPr dirty="0"/>
          </a:p>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hope</a:t>
            </a:r>
            <a:endParaRPr dirty="0"/>
          </a:p>
        </p:txBody>
      </p:sp>
      <p:sp>
        <p:nvSpPr>
          <p:cNvPr id="17" name="Google Shape;147;p7">
            <a:extLst>
              <a:ext uri="{FF2B5EF4-FFF2-40B4-BE49-F238E27FC236}">
                <a16:creationId xmlns:a16="http://schemas.microsoft.com/office/drawing/2014/main" id="{DB8F8EE1-FF2B-7943-A13F-8869C892568C}"/>
              </a:ext>
            </a:extLst>
          </p:cNvPr>
          <p:cNvSpPr txBox="1"/>
          <p:nvPr/>
        </p:nvSpPr>
        <p:spPr>
          <a:xfrm>
            <a:off x="846693" y="817170"/>
            <a:ext cx="221381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Do be careful with that teapot, dear - it was a wedding present!</a:t>
            </a:r>
            <a:endParaRPr dirty="0"/>
          </a:p>
        </p:txBody>
      </p:sp>
      <p:sp>
        <p:nvSpPr>
          <p:cNvPr id="18" name="Google Shape;148;p7">
            <a:extLst>
              <a:ext uri="{FF2B5EF4-FFF2-40B4-BE49-F238E27FC236}">
                <a16:creationId xmlns:a16="http://schemas.microsoft.com/office/drawing/2014/main" id="{A188F014-DA33-BE43-AA59-92421CF3CF17}"/>
              </a:ext>
            </a:extLst>
          </p:cNvPr>
          <p:cNvSpPr txBox="1"/>
          <p:nvPr/>
        </p:nvSpPr>
        <p:spPr>
          <a:xfrm>
            <a:off x="446052" y="5609983"/>
            <a:ext cx="318245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Calibri"/>
                <a:ea typeface="Calibri"/>
                <a:cs typeface="Calibri"/>
                <a:sym typeface="Calibri"/>
              </a:rPr>
              <a:t>T</a:t>
            </a:r>
            <a:r>
              <a:rPr lang="en-GB" sz="1200" i="1" dirty="0">
                <a:solidFill>
                  <a:schemeClr val="dk1"/>
                </a:solidFill>
                <a:latin typeface="Calibri"/>
                <a:ea typeface="Calibri"/>
                <a:cs typeface="Calibri"/>
                <a:sym typeface="Calibri"/>
              </a:rPr>
              <a:t>he Tiger Who Came To Tea </a:t>
            </a:r>
            <a:r>
              <a:rPr lang="en-GB" sz="1200" dirty="0">
                <a:solidFill>
                  <a:schemeClr val="dk1"/>
                </a:solidFill>
                <a:latin typeface="Calibri"/>
                <a:ea typeface="Calibri"/>
                <a:cs typeface="Calibri"/>
                <a:sym typeface="Calibri"/>
              </a:rPr>
              <a:t>by Judith Kerr. HarperCollins (1968)</a:t>
            </a:r>
            <a:endParaRPr sz="1200" dirty="0"/>
          </a:p>
        </p:txBody>
      </p:sp>
    </p:spTree>
    <p:extLst>
      <p:ext uri="{BB962C8B-B14F-4D97-AF65-F5344CB8AC3E}">
        <p14:creationId xmlns:p14="http://schemas.microsoft.com/office/powerpoint/2010/main" val="34376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oogle Shape;142;p7">
            <a:extLst>
              <a:ext uri="{FF2B5EF4-FFF2-40B4-BE49-F238E27FC236}">
                <a16:creationId xmlns:a16="http://schemas.microsoft.com/office/drawing/2014/main" id="{91E3ACFF-E145-B241-B436-223C6552E2F1}"/>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97609" y="-49530"/>
            <a:ext cx="4473966" cy="3296535"/>
          </a:xfrm>
          <a:prstGeom prst="rect">
            <a:avLst/>
          </a:prstGeom>
          <a:noFill/>
          <a:ln>
            <a:noFill/>
          </a:ln>
        </p:spPr>
      </p:pic>
      <p:pic>
        <p:nvPicPr>
          <p:cNvPr id="4" name="Google Shape;153;p8">
            <a:extLst>
              <a:ext uri="{FF2B5EF4-FFF2-40B4-BE49-F238E27FC236}">
                <a16:creationId xmlns:a16="http://schemas.microsoft.com/office/drawing/2014/main" id="{A85B10C3-EBEA-DD4E-B816-1ECA9FC71033}"/>
              </a:ext>
            </a:extLst>
          </p:cNvPr>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4230642" y="898583"/>
            <a:ext cx="3444697" cy="4520225"/>
          </a:xfrm>
          <a:prstGeom prst="rect">
            <a:avLst/>
          </a:prstGeom>
          <a:noFill/>
          <a:ln>
            <a:noFill/>
          </a:ln>
        </p:spPr>
      </p:pic>
      <p:pic>
        <p:nvPicPr>
          <p:cNvPr id="6" name="Google Shape;156;p8">
            <a:extLst>
              <a:ext uri="{FF2B5EF4-FFF2-40B4-BE49-F238E27FC236}">
                <a16:creationId xmlns:a16="http://schemas.microsoft.com/office/drawing/2014/main" id="{61AC74D8-664D-CA4C-BE92-4737CC44E250}"/>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226645" y="0"/>
            <a:ext cx="3828025" cy="3068799"/>
          </a:xfrm>
          <a:prstGeom prst="rect">
            <a:avLst/>
          </a:prstGeom>
          <a:noFill/>
          <a:ln>
            <a:noFill/>
          </a:ln>
        </p:spPr>
      </p:pic>
      <p:pic>
        <p:nvPicPr>
          <p:cNvPr id="7" name="Google Shape;157;p8">
            <a:extLst>
              <a:ext uri="{FF2B5EF4-FFF2-40B4-BE49-F238E27FC236}">
                <a16:creationId xmlns:a16="http://schemas.microsoft.com/office/drawing/2014/main" id="{D38B3B6C-37CA-634E-A050-164422E1E24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t="12810"/>
          <a:stretch/>
        </p:blipFill>
        <p:spPr>
          <a:xfrm>
            <a:off x="8230182" y="3068799"/>
            <a:ext cx="3864209" cy="2875026"/>
          </a:xfrm>
          <a:prstGeom prst="rect">
            <a:avLst/>
          </a:prstGeom>
          <a:noFill/>
          <a:ln>
            <a:noFill/>
          </a:ln>
        </p:spPr>
      </p:pic>
      <p:pic>
        <p:nvPicPr>
          <p:cNvPr id="8" name="Google Shape;158;p8">
            <a:extLst>
              <a:ext uri="{FF2B5EF4-FFF2-40B4-BE49-F238E27FC236}">
                <a16:creationId xmlns:a16="http://schemas.microsoft.com/office/drawing/2014/main" id="{C1E3CC02-EDDB-3843-9773-051EAB0AD07A}"/>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65386" y="2852126"/>
            <a:ext cx="3585465" cy="2701964"/>
          </a:xfrm>
          <a:prstGeom prst="rect">
            <a:avLst/>
          </a:prstGeom>
          <a:noFill/>
          <a:ln>
            <a:noFill/>
          </a:ln>
        </p:spPr>
      </p:pic>
      <p:sp>
        <p:nvSpPr>
          <p:cNvPr id="9" name="Google Shape;159;p8">
            <a:extLst>
              <a:ext uri="{FF2B5EF4-FFF2-40B4-BE49-F238E27FC236}">
                <a16:creationId xmlns:a16="http://schemas.microsoft.com/office/drawing/2014/main" id="{D95037A8-0920-7145-9CBA-E00483DA0A09}"/>
              </a:ext>
            </a:extLst>
          </p:cNvPr>
          <p:cNvSpPr txBox="1"/>
          <p:nvPr/>
        </p:nvSpPr>
        <p:spPr>
          <a:xfrm>
            <a:off x="992257" y="575188"/>
            <a:ext cx="2589451"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A monster, you say! Well that doesn’t sound good.  Sounds more like you needed saving from the monster rather than it saving your life.</a:t>
            </a:r>
            <a:endParaRPr dirty="0"/>
          </a:p>
        </p:txBody>
      </p:sp>
      <p:sp>
        <p:nvSpPr>
          <p:cNvPr id="10" name="Google Shape;160;p8">
            <a:extLst>
              <a:ext uri="{FF2B5EF4-FFF2-40B4-BE49-F238E27FC236}">
                <a16:creationId xmlns:a16="http://schemas.microsoft.com/office/drawing/2014/main" id="{6AF5626E-34EE-494F-8ECF-31950DAC6A15}"/>
              </a:ext>
            </a:extLst>
          </p:cNvPr>
          <p:cNvSpPr txBox="1"/>
          <p:nvPr/>
        </p:nvSpPr>
        <p:spPr>
          <a:xfrm>
            <a:off x="9270967" y="990666"/>
            <a:ext cx="212064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She’s so young – what does she </a:t>
            </a:r>
            <a:endParaRPr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know? </a:t>
            </a:r>
            <a:endParaRPr dirty="0"/>
          </a:p>
        </p:txBody>
      </p:sp>
      <p:sp>
        <p:nvSpPr>
          <p:cNvPr id="11" name="Google Shape;161;p8">
            <a:extLst>
              <a:ext uri="{FF2B5EF4-FFF2-40B4-BE49-F238E27FC236}">
                <a16:creationId xmlns:a16="http://schemas.microsoft.com/office/drawing/2014/main" id="{C1E3715E-1863-CB4F-AECF-737E1B392564}"/>
              </a:ext>
            </a:extLst>
          </p:cNvPr>
          <p:cNvSpPr txBox="1"/>
          <p:nvPr/>
        </p:nvSpPr>
        <p:spPr>
          <a:xfrm>
            <a:off x="9425336" y="3694958"/>
            <a:ext cx="181190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I can’t believe they won’t listen.  What can I do now?</a:t>
            </a:r>
            <a:endParaRPr dirty="0"/>
          </a:p>
        </p:txBody>
      </p:sp>
      <p:sp>
        <p:nvSpPr>
          <p:cNvPr id="12" name="Google Shape;162;p8">
            <a:extLst>
              <a:ext uri="{FF2B5EF4-FFF2-40B4-BE49-F238E27FC236}">
                <a16:creationId xmlns:a16="http://schemas.microsoft.com/office/drawing/2014/main" id="{BF1B9AF9-0A30-394D-8748-4A38322ACC38}"/>
              </a:ext>
            </a:extLst>
          </p:cNvPr>
          <p:cNvSpPr txBox="1"/>
          <p:nvPr/>
        </p:nvSpPr>
        <p:spPr>
          <a:xfrm>
            <a:off x="1263131" y="3769657"/>
            <a:ext cx="181190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frustration</a:t>
            </a:r>
            <a:endParaRPr dirty="0"/>
          </a:p>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disappointment</a:t>
            </a:r>
            <a:endParaRPr dirty="0"/>
          </a:p>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fear</a:t>
            </a:r>
            <a:endParaRPr dirty="0"/>
          </a:p>
        </p:txBody>
      </p:sp>
      <p:sp>
        <p:nvSpPr>
          <p:cNvPr id="13" name="Google Shape;163;p8">
            <a:extLst>
              <a:ext uri="{FF2B5EF4-FFF2-40B4-BE49-F238E27FC236}">
                <a16:creationId xmlns:a16="http://schemas.microsoft.com/office/drawing/2014/main" id="{F5E10622-0A95-BD4D-B2D7-A0589EFAA248}"/>
              </a:ext>
            </a:extLst>
          </p:cNvPr>
          <p:cNvSpPr txBox="1"/>
          <p:nvPr/>
        </p:nvSpPr>
        <p:spPr>
          <a:xfrm>
            <a:off x="376551" y="5627913"/>
            <a:ext cx="353823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i="1" dirty="0">
                <a:solidFill>
                  <a:schemeClr val="dk1"/>
                </a:solidFill>
                <a:latin typeface="Calibri"/>
                <a:ea typeface="Calibri"/>
                <a:cs typeface="Calibri"/>
                <a:sym typeface="Calibri"/>
              </a:rPr>
              <a:t>The Secret of Black Rock </a:t>
            </a:r>
            <a:r>
              <a:rPr lang="en-GB" sz="1200" dirty="0">
                <a:solidFill>
                  <a:schemeClr val="dk1"/>
                </a:solidFill>
                <a:latin typeface="Calibri"/>
                <a:ea typeface="Calibri"/>
                <a:cs typeface="Calibri"/>
                <a:sym typeface="Calibri"/>
              </a:rPr>
              <a:t>by Joe Todd-Stanton.</a:t>
            </a:r>
            <a:br>
              <a:rPr lang="en-GB" sz="1200" dirty="0">
                <a:solidFill>
                  <a:schemeClr val="dk1"/>
                </a:solidFill>
                <a:latin typeface="Calibri"/>
                <a:ea typeface="Calibri"/>
                <a:cs typeface="Calibri"/>
                <a:sym typeface="Calibri"/>
              </a:rPr>
            </a:br>
            <a:r>
              <a:rPr lang="en-GB" sz="1200" dirty="0">
                <a:solidFill>
                  <a:schemeClr val="dk1"/>
                </a:solidFill>
                <a:latin typeface="Calibri"/>
                <a:ea typeface="Calibri"/>
                <a:cs typeface="Calibri"/>
                <a:sym typeface="Calibri"/>
              </a:rPr>
              <a:t>Flying Eye Books (2017)</a:t>
            </a:r>
            <a:endParaRPr sz="1200" dirty="0"/>
          </a:p>
        </p:txBody>
      </p:sp>
    </p:spTree>
    <p:extLst>
      <p:ext uri="{BB962C8B-B14F-4D97-AF65-F5344CB8AC3E}">
        <p14:creationId xmlns:p14="http://schemas.microsoft.com/office/powerpoint/2010/main" val="421660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754</Words>
  <Application>Microsoft Macintosh PowerPoint</Application>
  <PresentationFormat>Widescreen</PresentationFormat>
  <Paragraphs>66</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Rounded</vt:lpstr>
      <vt:lpstr>Calibri</vt:lpstr>
      <vt:lpstr>Office Theme</vt:lpstr>
      <vt:lpstr>PowerPoint Presentation</vt:lpstr>
      <vt:lpstr>What to expect…</vt:lpstr>
      <vt:lpstr>What to expect…</vt:lpstr>
      <vt:lpstr>What is a freeze framing?</vt:lpstr>
      <vt:lpstr>Strike a pose…</vt:lpstr>
      <vt:lpstr>Strike a pose…</vt:lpstr>
      <vt:lpstr>What is thought tracking?</vt:lpstr>
      <vt:lpstr>PowerPoint Presentation</vt:lpstr>
      <vt:lpstr>PowerPoint Presentation</vt:lpstr>
      <vt:lpstr>PowerPoint Presentation</vt:lpstr>
      <vt:lpstr>The benefits of thought tracking</vt:lpstr>
      <vt:lpstr>Benefits of drama in understanding narrative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Charlotte Anderson-Barrow</cp:lastModifiedBy>
  <cp:revision>13</cp:revision>
  <dcterms:modified xsi:type="dcterms:W3CDTF">2020-08-13T13:49:48Z</dcterms:modified>
</cp:coreProperties>
</file>