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2" r:id="rId6"/>
    <p:sldId id="261" r:id="rId7"/>
    <p:sldId id="27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4"/>
    <p:restoredTop sz="94740"/>
  </p:normalViewPr>
  <p:slideViewPr>
    <p:cSldViewPr snapToGrid="0" snapToObjects="1">
      <p:cViewPr varScale="1">
        <p:scale>
          <a:sx n="108" d="100"/>
          <a:sy n="108" d="100"/>
        </p:scale>
        <p:origin x="21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Clarke" userId="51542ea18717df7b" providerId="LiveId" clId="{A4A55167-84B3-1146-A4C8-B68F2D323CFE}"/>
    <pc:docChg chg="modSld">
      <pc:chgData name="Rachel Clarke" userId="51542ea18717df7b" providerId="LiveId" clId="{A4A55167-84B3-1146-A4C8-B68F2D323CFE}" dt="2020-06-29T09:23:02.814" v="21" actId="113"/>
      <pc:docMkLst>
        <pc:docMk/>
      </pc:docMkLst>
      <pc:sldChg chg="modSp">
        <pc:chgData name="Rachel Clarke" userId="51542ea18717df7b" providerId="LiveId" clId="{A4A55167-84B3-1146-A4C8-B68F2D323CFE}" dt="2020-06-29T09:21:03.907" v="8" actId="20577"/>
        <pc:sldMkLst>
          <pc:docMk/>
          <pc:sldMk cId="4291696696" sldId="266"/>
        </pc:sldMkLst>
        <pc:spChg chg="mod">
          <ac:chgData name="Rachel Clarke" userId="51542ea18717df7b" providerId="LiveId" clId="{A4A55167-84B3-1146-A4C8-B68F2D323CFE}" dt="2020-06-29T09:21:03.907" v="8" actId="20577"/>
          <ac:spMkLst>
            <pc:docMk/>
            <pc:sldMk cId="4291696696" sldId="266"/>
            <ac:spMk id="3" creationId="{57431BDB-9D00-6E45-A4BF-2E94FEAFA921}"/>
          </ac:spMkLst>
        </pc:spChg>
      </pc:sldChg>
      <pc:sldChg chg="modSp">
        <pc:chgData name="Rachel Clarke" userId="51542ea18717df7b" providerId="LiveId" clId="{A4A55167-84B3-1146-A4C8-B68F2D323CFE}" dt="2020-06-29T09:21:08.336" v="17" actId="20577"/>
        <pc:sldMkLst>
          <pc:docMk/>
          <pc:sldMk cId="3304756898" sldId="267"/>
        </pc:sldMkLst>
        <pc:spChg chg="mod">
          <ac:chgData name="Rachel Clarke" userId="51542ea18717df7b" providerId="LiveId" clId="{A4A55167-84B3-1146-A4C8-B68F2D323CFE}" dt="2020-06-29T09:21:08.336" v="17" actId="20577"/>
          <ac:spMkLst>
            <pc:docMk/>
            <pc:sldMk cId="3304756898" sldId="267"/>
            <ac:spMk id="3" creationId="{57431BDB-9D00-6E45-A4BF-2E94FEAFA921}"/>
          </ac:spMkLst>
        </pc:spChg>
      </pc:sldChg>
      <pc:sldChg chg="modSp">
        <pc:chgData name="Rachel Clarke" userId="51542ea18717df7b" providerId="LiveId" clId="{A4A55167-84B3-1146-A4C8-B68F2D323CFE}" dt="2020-06-29T09:22:51.443" v="19" actId="113"/>
        <pc:sldMkLst>
          <pc:docMk/>
          <pc:sldMk cId="3240716527" sldId="269"/>
        </pc:sldMkLst>
        <pc:spChg chg="mod">
          <ac:chgData name="Rachel Clarke" userId="51542ea18717df7b" providerId="LiveId" clId="{A4A55167-84B3-1146-A4C8-B68F2D323CFE}" dt="2020-06-29T09:22:51.443" v="19" actId="113"/>
          <ac:spMkLst>
            <pc:docMk/>
            <pc:sldMk cId="3240716527" sldId="269"/>
            <ac:spMk id="3" creationId="{861B2652-8DE9-AE41-9CC4-1A0149F3C347}"/>
          </ac:spMkLst>
        </pc:spChg>
      </pc:sldChg>
      <pc:sldChg chg="modSp">
        <pc:chgData name="Rachel Clarke" userId="51542ea18717df7b" providerId="LiveId" clId="{A4A55167-84B3-1146-A4C8-B68F2D323CFE}" dt="2020-06-29T09:23:02.814" v="21" actId="113"/>
        <pc:sldMkLst>
          <pc:docMk/>
          <pc:sldMk cId="329367849" sldId="271"/>
        </pc:sldMkLst>
        <pc:spChg chg="mod">
          <ac:chgData name="Rachel Clarke" userId="51542ea18717df7b" providerId="LiveId" clId="{A4A55167-84B3-1146-A4C8-B68F2D323CFE}" dt="2020-06-29T09:23:02.814" v="21" actId="113"/>
          <ac:spMkLst>
            <pc:docMk/>
            <pc:sldMk cId="329367849" sldId="271"/>
            <ac:spMk id="3" creationId="{861B2652-8DE9-AE41-9CC4-1A0149F3C34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43A3D-4974-B644-AD83-CB7BD15EB26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2C6D2-D91C-E34A-9F86-F2E90B39C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B2C6D2-D91C-E34A-9F86-F2E90B39CB5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80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3F196-45B0-714D-A740-A44ABB49F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C9A4C5-9888-8B48-BF28-4C1E670C8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B2318-0601-7E43-A873-5FD119220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D651B-5F61-1B46-9D13-C5EED97A1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6C14B-8F96-5D48-9088-89AB8DF8C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310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4C4C9-DCBC-0A4A-8B45-5E9B35ADD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9E618D-38E5-3546-BD3F-6DD04D34C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46CF1-F02A-474B-A15F-372CF3743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071F2-3323-4047-9366-462E82B4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E6C79-3B9D-7A41-BA72-8BB120CEF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09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ABDF74-99AA-8047-A0DD-891C10B2D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ED6FDC-425D-5D48-9EE3-D136CC2A2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E6D43-1B89-B044-B1B2-70E3620B9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DE044-3819-EF46-9147-1727BF505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F3F78-BECC-354E-A93D-BF929B850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40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0FD35-3086-4A4F-B578-9ACF63D5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07E4A-5326-4F47-9BB6-A84DBC466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56DF7-B4B2-AF4C-86CB-0D0F87DDF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AABED-D686-9446-963D-7FB88798E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6AF58-747E-AB41-9186-DD6CA9404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7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919A2-4969-E245-9460-8F3AF5842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7C9C25-C408-A44D-B057-BE793EE1E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58EF3-7A98-FB46-A237-BC0F23A40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CC9CF-CB6C-A140-847B-6F539BA10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B1927-0F33-094B-85E9-61C27E91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742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A928F-36D2-8349-9955-C0A1E23F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20A37-FB4F-504D-B706-8EA63A66E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1F0F75-9BC3-F84F-AFA7-BF9BBB4AB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A1DA8-116A-5E46-879B-BD53A1FE3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B237F-BA47-9D45-967D-B9E3D24DD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468F8-8AC5-374C-A262-7BCC5D4D5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874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18AED-4F54-5141-9AFE-F7ED1528F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FFDCA-E601-4B4D-863E-39A767AF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A4A6F-E87D-3840-B226-35FE1EE61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4F3085-C77D-4D43-B9AD-DD06DCBCA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F09AB9-DE03-3846-AC13-ABFE34D935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33D04F-CF35-D946-9468-2B3BF0DBB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88F962-2BC6-D746-8558-98F2FB5A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392701-7156-9244-B693-B99F21E0C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7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93E40-8DD7-9D46-B4F4-FD326814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9BDF72-1CA2-1940-8FCC-9D13D714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2EF1F0-1F81-A446-ACE9-CE941394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24B843-5DBA-8743-985B-B0F876EED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65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D93622-5DC5-B14C-8B74-E40259D9B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4AB2-4D15-C844-8BB7-E59956D2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597656-B9CA-9B42-A555-A80885420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7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F8DED-A288-3F43-9AB2-1B487D005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086A4-55E9-7048-AE24-585A4C29A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E267F-75BA-CD40-9EAF-21B2A161C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84FA1-2124-4D4A-9EA6-D2EF3D56F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225DD2-0B06-3A42-979C-E3714478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A20C90-C31B-0346-98D4-71A3D2A3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65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AE4FB-C1A5-C149-8FC6-61FBFAF05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BF1EAD-8238-0F40-B887-3C2CF76FDA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DBFE6-BEFE-D64C-B05A-5CA886315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AE6816-D961-C44D-9E58-D8567F5E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F583C-C23F-9245-B189-F0FD40286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39033-5C3E-3D4B-8F1A-A9DF0D220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44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51FECB-DB0E-D741-8D67-F0FFFF418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387C1-B84A-5B40-AE2A-19CA7C8DF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D263E-000A-4B44-8225-D80F3600C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76B64-F412-0642-B6E5-2F6CB362E03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D411B-0BC6-0640-AAF9-E29685750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732DD-EC13-584C-9A4B-B5D4BCCDC7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57CE6-8CB3-534E-BE9E-EF2290251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25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182BD86-F860-AB4D-B1CB-94B31EABF5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0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81246C-3DAC-C34F-9DA3-5B84DA3DAB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37" y="1111950"/>
            <a:ext cx="1797978" cy="82116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F0E36CB-282B-4B42-B76E-7A108227B18F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4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745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B3B53-DDA4-3648-8086-1B7B27662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31BDB-9D00-6E45-A4BF-2E94FEAFA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Can you identify the adverbial phrases in these sentences?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the middle of the forest, there was a haunted castle.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ran to school this morning.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 10 completed their work very quickly.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Every morning, I walk to the newspaper shop.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EXTENSION: </a:t>
            </a:r>
            <a:r>
              <a:rPr lang="en-GB" dirty="0"/>
              <a:t>Can you identify what each adverbial is telling us?</a:t>
            </a:r>
          </a:p>
        </p:txBody>
      </p:sp>
    </p:spTree>
    <p:extLst>
      <p:ext uri="{BB962C8B-B14F-4D97-AF65-F5344CB8AC3E}">
        <p14:creationId xmlns:p14="http://schemas.microsoft.com/office/powerpoint/2010/main" val="4291696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B3B53-DDA4-3648-8086-1B7B27662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31BDB-9D00-6E45-A4BF-2E94FEAFA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Can you identify the adverbial phrases in these sentences?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>
                <a:solidFill>
                  <a:srgbClr val="00B0F0"/>
                </a:solidFill>
              </a:rPr>
              <a:t>In the middle of the forest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there was a haunted castle. (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where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ran to school </a:t>
            </a:r>
            <a:r>
              <a:rPr lang="en-GB" b="1" dirty="0">
                <a:solidFill>
                  <a:srgbClr val="00B0F0"/>
                </a:solidFill>
              </a:rPr>
              <a:t>this morning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(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when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 10 completed their work </a:t>
            </a:r>
            <a:r>
              <a:rPr lang="en-GB" b="1" dirty="0">
                <a:solidFill>
                  <a:srgbClr val="00B0F0"/>
                </a:solidFill>
              </a:rPr>
              <a:t>very quickly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(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how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r>
              <a:rPr lang="en-GB" b="1" dirty="0">
                <a:solidFill>
                  <a:srgbClr val="00B0F0"/>
                </a:solidFill>
              </a:rPr>
              <a:t>Every morning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I walk to the newspaper shop. (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how often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4756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74287-B30F-FA4C-9459-7EB8D02E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Fronted adverbials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1A223-5548-D942-B94D-4BBC46BA1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/>
              <a:t>Adverbials can be moved around a sentence.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ran to school </a:t>
            </a:r>
            <a:r>
              <a:rPr lang="en-GB" b="1" dirty="0">
                <a:solidFill>
                  <a:srgbClr val="00B0F0"/>
                </a:solidFill>
              </a:rPr>
              <a:t>this morning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 marL="0" indent="0" algn="ctr">
              <a:buNone/>
            </a:pPr>
            <a:r>
              <a:rPr lang="en-GB" b="1" dirty="0">
                <a:solidFill>
                  <a:srgbClr val="00B0F0"/>
                </a:solidFill>
              </a:rPr>
              <a:t>This morning, 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ran to school.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When the adverbial is placed at the beginning of the sentence, it is called a fronted adverbial. We use a comma to mark that the adverbial has been brought to the start of the sentence.</a:t>
            </a:r>
          </a:p>
          <a:p>
            <a:endParaRPr lang="en-GB" dirty="0"/>
          </a:p>
          <a:p>
            <a:pPr marL="0" indent="0">
              <a:buNone/>
            </a:pPr>
            <a:endParaRPr lang="en-GB" sz="4400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857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A89BB-D968-4840-B85B-88A562162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B2652-8DE9-AE41-9CC4-1A0149F3C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</a:t>
            </a:r>
            <a:r>
              <a:rPr lang="en-GB" b="1" dirty="0"/>
              <a:t>locate the adverbials </a:t>
            </a:r>
            <a:r>
              <a:rPr lang="en-GB" dirty="0"/>
              <a:t>in each of these sentences and then </a:t>
            </a:r>
            <a:r>
              <a:rPr lang="en-GB" b="1" dirty="0"/>
              <a:t>rewrite them so that each sentence has a fronted adverbial</a:t>
            </a:r>
            <a:r>
              <a:rPr lang="en-GB" dirty="0"/>
              <a:t>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had a lovely hot shower first thing this morning.</a:t>
            </a:r>
          </a:p>
          <a:p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ate my breakfast next.</a:t>
            </a:r>
          </a:p>
          <a:p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put my school clothes on after that.</a:t>
            </a:r>
          </a:p>
          <a:p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made my way to school through the snow and slush.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716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A89BB-D968-4840-B85B-88A562162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B2652-8DE9-AE41-9CC4-1A0149F3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476379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2400" dirty="0"/>
              <a:t>Can you </a:t>
            </a:r>
            <a:r>
              <a:rPr lang="en-GB" sz="2400" b="1" dirty="0"/>
              <a:t>locate the adverbials </a:t>
            </a:r>
            <a:r>
              <a:rPr lang="en-GB" sz="2400" dirty="0"/>
              <a:t>in each of these sentences and then </a:t>
            </a:r>
            <a:r>
              <a:rPr lang="en-GB" sz="2400" b="1" dirty="0"/>
              <a:t>rewrite them so that each sentence has a fronted adverbial</a:t>
            </a:r>
            <a:r>
              <a:rPr lang="en-GB" sz="2400" dirty="0"/>
              <a:t>?</a:t>
            </a:r>
          </a:p>
          <a:p>
            <a:pPr>
              <a:lnSpc>
                <a:spcPct val="110000"/>
              </a:lnSpc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had a lovely hot shower first thing this morning.</a:t>
            </a:r>
          </a:p>
          <a:p>
            <a:pPr>
              <a:lnSpc>
                <a:spcPct val="110000"/>
              </a:lnSpc>
            </a:pPr>
            <a:r>
              <a:rPr lang="en-GB" sz="2400" b="1" u="sng" dirty="0">
                <a:solidFill>
                  <a:srgbClr val="00B0F0"/>
                </a:solidFill>
              </a:rPr>
              <a:t>First thing this morning</a:t>
            </a:r>
            <a:r>
              <a:rPr lang="en-GB" sz="2400" b="1" dirty="0">
                <a:solidFill>
                  <a:srgbClr val="00B0F0"/>
                </a:solidFill>
              </a:rPr>
              <a:t>, I had a lovely hot shower.</a:t>
            </a:r>
          </a:p>
          <a:p>
            <a:pPr>
              <a:lnSpc>
                <a:spcPct val="110000"/>
              </a:lnSpc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ate my breakfast next.</a:t>
            </a:r>
          </a:p>
          <a:p>
            <a:pPr>
              <a:lnSpc>
                <a:spcPct val="110000"/>
              </a:lnSpc>
            </a:pPr>
            <a:r>
              <a:rPr lang="en-GB" sz="2400" b="1" u="sng" dirty="0">
                <a:solidFill>
                  <a:srgbClr val="00B0F0"/>
                </a:solidFill>
              </a:rPr>
              <a:t>Next, </a:t>
            </a:r>
            <a:r>
              <a:rPr lang="en-GB" sz="2400" b="1" dirty="0">
                <a:solidFill>
                  <a:srgbClr val="00B0F0"/>
                </a:solidFill>
              </a:rPr>
              <a:t>I ate my breakfast.</a:t>
            </a:r>
          </a:p>
          <a:p>
            <a:pPr>
              <a:lnSpc>
                <a:spcPct val="110000"/>
              </a:lnSpc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put my school clothes on after that.</a:t>
            </a:r>
          </a:p>
          <a:p>
            <a:pPr>
              <a:lnSpc>
                <a:spcPct val="110000"/>
              </a:lnSpc>
            </a:pPr>
            <a:r>
              <a:rPr lang="en-GB" sz="2400" b="1" u="sng" dirty="0">
                <a:solidFill>
                  <a:srgbClr val="00B0F0"/>
                </a:solidFill>
              </a:rPr>
              <a:t>After that, </a:t>
            </a:r>
            <a:r>
              <a:rPr lang="en-GB" sz="2400" b="1" dirty="0">
                <a:solidFill>
                  <a:srgbClr val="00B0F0"/>
                </a:solidFill>
              </a:rPr>
              <a:t>I put my school clothes on</a:t>
            </a:r>
            <a:r>
              <a:rPr lang="en-GB" sz="2400" dirty="0">
                <a:solidFill>
                  <a:srgbClr val="00B0F0"/>
                </a:solidFill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made my way to school through the snow and slush.</a:t>
            </a:r>
          </a:p>
          <a:p>
            <a:pPr>
              <a:lnSpc>
                <a:spcPct val="110000"/>
              </a:lnSpc>
            </a:pPr>
            <a:r>
              <a:rPr lang="en-GB" sz="2400" b="1" u="sng" dirty="0">
                <a:solidFill>
                  <a:srgbClr val="00B0F0"/>
                </a:solidFill>
              </a:rPr>
              <a:t>Through the snow and slush, </a:t>
            </a:r>
            <a:r>
              <a:rPr lang="en-GB" sz="2400" b="1" dirty="0">
                <a:solidFill>
                  <a:srgbClr val="00B0F0"/>
                </a:solidFill>
              </a:rPr>
              <a:t>I made my way to school.</a:t>
            </a:r>
          </a:p>
          <a:p>
            <a:endParaRPr lang="en-GB" dirty="0"/>
          </a:p>
          <a:p>
            <a:pPr marL="0" indent="0">
              <a:buNone/>
            </a:pPr>
            <a:endParaRPr lang="en-GB" sz="4400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67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B6271-1F61-704E-86EB-D1172787B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Why do we use fronted adverbials?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D25C9-79D2-0147-B5CC-39B9BCF1B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GB" dirty="0"/>
              <a:t>To shift focus from the subject (person/ thing) of the sentence to how, where or when the action of the sentence is taking place.</a:t>
            </a:r>
          </a:p>
          <a:p>
            <a:pPr marL="457200" lvl="1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GB" dirty="0"/>
              <a:t>To create clarity – for example when listing instructions that need to be followed in a particular order (first, after that, before doing that…) or specific manner (carefully, gently).</a:t>
            </a:r>
          </a:p>
          <a:p>
            <a:pPr marL="457200" lvl="1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GB" dirty="0"/>
              <a:t>To create interest in a text by ensuring that sentences don’t all start in the same way.</a:t>
            </a:r>
          </a:p>
          <a:p>
            <a:pPr marL="457200" lvl="1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GB" dirty="0"/>
              <a:t>To create cohesion by tying sentences together. (The boy was frightened. At the same time, he was exhilarated). 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2098C861-0E02-5D41-A0BC-22A6E883B71B}"/>
              </a:ext>
            </a:extLst>
          </p:cNvPr>
          <p:cNvSpPr/>
          <p:nvPr/>
        </p:nvSpPr>
        <p:spPr>
          <a:xfrm>
            <a:off x="950441" y="2030681"/>
            <a:ext cx="189590" cy="267622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2F4EDF19-05D0-924F-BCB5-F8E97ED0B36C}"/>
              </a:ext>
            </a:extLst>
          </p:cNvPr>
          <p:cNvSpPr/>
          <p:nvPr/>
        </p:nvSpPr>
        <p:spPr>
          <a:xfrm>
            <a:off x="950441" y="2910447"/>
            <a:ext cx="189590" cy="267622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8ADB7644-1EBE-BE46-A57F-7866C4CAF642}"/>
              </a:ext>
            </a:extLst>
          </p:cNvPr>
          <p:cNvSpPr/>
          <p:nvPr/>
        </p:nvSpPr>
        <p:spPr>
          <a:xfrm>
            <a:off x="950441" y="4218692"/>
            <a:ext cx="189590" cy="267622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B1939F13-355C-9244-8454-0E69F58BF8B0}"/>
              </a:ext>
            </a:extLst>
          </p:cNvPr>
          <p:cNvSpPr/>
          <p:nvPr/>
        </p:nvSpPr>
        <p:spPr>
          <a:xfrm>
            <a:off x="950441" y="5197827"/>
            <a:ext cx="189590" cy="267622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946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CA0B511-9969-224E-8B43-17AC293BA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0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81246C-3DAC-C34F-9DA3-5B84DA3DAB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37" y="1111950"/>
            <a:ext cx="1797978" cy="82116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F0E36CB-282B-4B42-B76E-7A108227B18F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4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7A6C0D-046A-634D-9DD9-65AC89A410E7}"/>
              </a:ext>
            </a:extLst>
          </p:cNvPr>
          <p:cNvSpPr/>
          <p:nvPr/>
        </p:nvSpPr>
        <p:spPr>
          <a:xfrm>
            <a:off x="5405337" y="2053211"/>
            <a:ext cx="6222370" cy="1248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Google Shape;430;p38">
            <a:extLst>
              <a:ext uri="{FF2B5EF4-FFF2-40B4-BE49-F238E27FC236}">
                <a16:creationId xmlns:a16="http://schemas.microsoft.com/office/drawing/2014/main" id="{21726C4C-C6B8-A343-A219-06B697DFA5D1}"/>
              </a:ext>
            </a:extLst>
          </p:cNvPr>
          <p:cNvSpPr txBox="1"/>
          <p:nvPr/>
        </p:nvSpPr>
        <p:spPr>
          <a:xfrm>
            <a:off x="5431022" y="2053211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 dirty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Thank you!</a:t>
            </a:r>
            <a:endParaRPr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36211-DAC9-ED46-8141-F8770329F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012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Fronted adverbials </a:t>
            </a:r>
            <a:r>
              <a:rPr lang="en-GB" dirty="0"/>
              <a:t>are adverbs or </a:t>
            </a:r>
            <a:r>
              <a:rPr lang="en-GB" b="1" dirty="0"/>
              <a:t>adverbial phrases </a:t>
            </a:r>
            <a:r>
              <a:rPr lang="en-GB" dirty="0"/>
              <a:t>that appear at the beginning (or front) of sentences.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Two grammatical terms that help children understand fronted adverbials are: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5400" b="1" dirty="0">
                <a:solidFill>
                  <a:srgbClr val="00B0F0"/>
                </a:solidFill>
              </a:rPr>
              <a:t>adverbs</a:t>
            </a:r>
            <a:r>
              <a:rPr lang="en-GB" sz="5400" dirty="0"/>
              <a:t> + </a:t>
            </a:r>
            <a:r>
              <a:rPr lang="en-GB" sz="5400" b="1" dirty="0">
                <a:solidFill>
                  <a:srgbClr val="00B050"/>
                </a:solidFill>
              </a:rPr>
              <a:t>phrases</a:t>
            </a:r>
          </a:p>
        </p:txBody>
      </p:sp>
    </p:spTree>
    <p:extLst>
      <p:ext uri="{BB962C8B-B14F-4D97-AF65-F5344CB8AC3E}">
        <p14:creationId xmlns:p14="http://schemas.microsoft.com/office/powerpoint/2010/main" val="328211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D95F8-FC1C-444B-85E1-562B22687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Adverbs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2485E-E8B0-4E4D-9406-4BBDC2AB8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Adverbs tell us </a:t>
            </a:r>
            <a:r>
              <a:rPr lang="en-GB" b="1" dirty="0">
                <a:solidFill>
                  <a:srgbClr val="00B0F0"/>
                </a:solidFill>
              </a:rPr>
              <a:t>how</a:t>
            </a:r>
            <a:r>
              <a:rPr lang="en-GB" dirty="0"/>
              <a:t>, </a:t>
            </a:r>
            <a:r>
              <a:rPr lang="en-GB" b="1" dirty="0">
                <a:solidFill>
                  <a:srgbClr val="00B0F0"/>
                </a:solidFill>
              </a:rPr>
              <a:t>when</a:t>
            </a:r>
            <a:r>
              <a:rPr lang="en-GB" b="1" dirty="0"/>
              <a:t>, </a:t>
            </a:r>
            <a:r>
              <a:rPr lang="en-GB" b="1" dirty="0">
                <a:solidFill>
                  <a:srgbClr val="00B0F0"/>
                </a:solidFill>
              </a:rPr>
              <a:t>where</a:t>
            </a:r>
            <a:r>
              <a:rPr lang="en-GB" dirty="0"/>
              <a:t> and </a:t>
            </a:r>
            <a:r>
              <a:rPr lang="en-GB" b="1" dirty="0">
                <a:solidFill>
                  <a:srgbClr val="00B0F0"/>
                </a:solidFill>
              </a:rPr>
              <a:t>how often </a:t>
            </a:r>
            <a:r>
              <a:rPr lang="en-GB" dirty="0"/>
              <a:t>something happens.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dog ran </a:t>
            </a:r>
            <a:r>
              <a:rPr lang="en-GB" sz="4400" b="1" dirty="0">
                <a:solidFill>
                  <a:srgbClr val="00B0F0"/>
                </a:solidFill>
              </a:rPr>
              <a:t>quickly</a:t>
            </a:r>
            <a:r>
              <a:rPr lang="en-GB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this sentence the adverb </a:t>
            </a:r>
            <a:r>
              <a:rPr lang="en-GB" b="1" dirty="0">
                <a:solidFill>
                  <a:srgbClr val="00B0F0"/>
                </a:solidFill>
              </a:rPr>
              <a:t>quickly</a:t>
            </a:r>
            <a:r>
              <a:rPr lang="en-GB" dirty="0"/>
              <a:t> is telling us more about how the dog is running.</a:t>
            </a:r>
          </a:p>
        </p:txBody>
      </p:sp>
    </p:spTree>
    <p:extLst>
      <p:ext uri="{BB962C8B-B14F-4D97-AF65-F5344CB8AC3E}">
        <p14:creationId xmlns:p14="http://schemas.microsoft.com/office/powerpoint/2010/main" val="197740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B135-ABC0-B847-91F9-28BDA4EF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7D11-762E-694B-B25F-566FA0638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1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i="1" dirty="0"/>
              <a:t>Which of the following words are adverbs?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C280F35-5C79-0245-B0E0-48FEF48F6490}"/>
              </a:ext>
            </a:extLst>
          </p:cNvPr>
          <p:cNvSpPr/>
          <p:nvPr/>
        </p:nvSpPr>
        <p:spPr>
          <a:xfrm>
            <a:off x="1718152" y="2396797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slowly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0739C6C-3C87-9D43-8FA5-68A9CC70E06A}"/>
              </a:ext>
            </a:extLst>
          </p:cNvPr>
          <p:cNvSpPr/>
          <p:nvPr/>
        </p:nvSpPr>
        <p:spPr>
          <a:xfrm>
            <a:off x="1718153" y="4029228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earlier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77FD283-8596-4644-B412-9237EB31F892}"/>
              </a:ext>
            </a:extLst>
          </p:cNvPr>
          <p:cNvSpPr/>
          <p:nvPr/>
        </p:nvSpPr>
        <p:spPr>
          <a:xfrm>
            <a:off x="5256756" y="4029228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carefully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16CC152-408D-9C4F-A778-1502B6267C9F}"/>
              </a:ext>
            </a:extLst>
          </p:cNvPr>
          <p:cNvSpPr/>
          <p:nvPr/>
        </p:nvSpPr>
        <p:spPr>
          <a:xfrm>
            <a:off x="8580328" y="4029228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nearby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3D14FB5-4ABC-424B-963C-0E23A9C8B388}"/>
              </a:ext>
            </a:extLst>
          </p:cNvPr>
          <p:cNvSpPr/>
          <p:nvPr/>
        </p:nvSpPr>
        <p:spPr>
          <a:xfrm>
            <a:off x="8580329" y="2358697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once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529E05C-6AA8-5647-AABE-47555C274D56}"/>
              </a:ext>
            </a:extLst>
          </p:cNvPr>
          <p:cNvSpPr/>
          <p:nvPr/>
        </p:nvSpPr>
        <p:spPr>
          <a:xfrm>
            <a:off x="5256756" y="2396797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cautiously</a:t>
            </a:r>
          </a:p>
        </p:txBody>
      </p:sp>
    </p:spTree>
    <p:extLst>
      <p:ext uri="{BB962C8B-B14F-4D97-AF65-F5344CB8AC3E}">
        <p14:creationId xmlns:p14="http://schemas.microsoft.com/office/powerpoint/2010/main" val="762020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B135-ABC0-B847-91F9-28BDA4EF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7D11-762E-694B-B25F-566FA0638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1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i="1" dirty="0"/>
              <a:t>Which of the following words are adverbs?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C280F35-5C79-0245-B0E0-48FEF48F6490}"/>
              </a:ext>
            </a:extLst>
          </p:cNvPr>
          <p:cNvSpPr/>
          <p:nvPr/>
        </p:nvSpPr>
        <p:spPr>
          <a:xfrm>
            <a:off x="1718152" y="2396797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slowly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0739C6C-3C87-9D43-8FA5-68A9CC70E06A}"/>
              </a:ext>
            </a:extLst>
          </p:cNvPr>
          <p:cNvSpPr/>
          <p:nvPr/>
        </p:nvSpPr>
        <p:spPr>
          <a:xfrm>
            <a:off x="1718153" y="4029228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earlier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77FD283-8596-4644-B412-9237EB31F892}"/>
              </a:ext>
            </a:extLst>
          </p:cNvPr>
          <p:cNvSpPr/>
          <p:nvPr/>
        </p:nvSpPr>
        <p:spPr>
          <a:xfrm>
            <a:off x="5256756" y="4029228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carefully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16CC152-408D-9C4F-A778-1502B6267C9F}"/>
              </a:ext>
            </a:extLst>
          </p:cNvPr>
          <p:cNvSpPr/>
          <p:nvPr/>
        </p:nvSpPr>
        <p:spPr>
          <a:xfrm>
            <a:off x="8580328" y="4029228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nearby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3D14FB5-4ABC-424B-963C-0E23A9C8B388}"/>
              </a:ext>
            </a:extLst>
          </p:cNvPr>
          <p:cNvSpPr/>
          <p:nvPr/>
        </p:nvSpPr>
        <p:spPr>
          <a:xfrm>
            <a:off x="8580329" y="2358697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once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529E05C-6AA8-5647-AABE-47555C274D56}"/>
              </a:ext>
            </a:extLst>
          </p:cNvPr>
          <p:cNvSpPr/>
          <p:nvPr/>
        </p:nvSpPr>
        <p:spPr>
          <a:xfrm>
            <a:off x="5256756" y="2396797"/>
            <a:ext cx="1678487" cy="144689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cautiously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50637E-D52A-7142-ABD1-26B66070FCA7}"/>
              </a:ext>
            </a:extLst>
          </p:cNvPr>
          <p:cNvSpPr/>
          <p:nvPr/>
        </p:nvSpPr>
        <p:spPr>
          <a:xfrm>
            <a:off x="838200" y="5786812"/>
            <a:ext cx="36387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Answer: </a:t>
            </a:r>
            <a:r>
              <a:rPr lang="en-GB" sz="2800" dirty="0"/>
              <a:t>They all are.</a:t>
            </a:r>
          </a:p>
        </p:txBody>
      </p:sp>
    </p:spTree>
    <p:extLst>
      <p:ext uri="{BB962C8B-B14F-4D97-AF65-F5344CB8AC3E}">
        <p14:creationId xmlns:p14="http://schemas.microsoft.com/office/powerpoint/2010/main" val="2823966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2918D-8303-994A-889F-3D890BCAE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1719"/>
            <a:ext cx="10515600" cy="5014562"/>
          </a:xfrm>
        </p:spPr>
        <p:txBody>
          <a:bodyPr>
            <a:normAutofit lnSpcReduction="10000"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en-GB" sz="2800" dirty="0"/>
              <a:t>The cat walked </a:t>
            </a:r>
            <a:r>
              <a:rPr lang="en-GB" sz="2800" b="1" dirty="0"/>
              <a:t>slowly</a:t>
            </a:r>
            <a:r>
              <a:rPr lang="en-GB" sz="2800" dirty="0"/>
              <a:t>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/>
              <a:t>Joe </a:t>
            </a:r>
            <a:r>
              <a:rPr lang="en-GB" sz="2800" b="1" dirty="0"/>
              <a:t>cautiously</a:t>
            </a:r>
            <a:r>
              <a:rPr lang="en-GB" sz="2800" dirty="0"/>
              <a:t> opened the door.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/>
              <a:t>I brushed my teeth </a:t>
            </a:r>
            <a:r>
              <a:rPr lang="en-GB" sz="2800" b="1" dirty="0"/>
              <a:t>twice</a:t>
            </a:r>
            <a:r>
              <a:rPr lang="en-GB" sz="2800" dirty="0"/>
              <a:t> yesterday.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b="1" dirty="0"/>
              <a:t>Earlier</a:t>
            </a:r>
            <a:r>
              <a:rPr lang="en-GB" sz="2800" dirty="0"/>
              <a:t>, I made Emily a cup of tea.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/>
              <a:t>Martha </a:t>
            </a:r>
            <a:r>
              <a:rPr lang="en-GB" sz="2800" b="1" dirty="0"/>
              <a:t>carefully</a:t>
            </a:r>
            <a:r>
              <a:rPr lang="en-GB" sz="2800" dirty="0"/>
              <a:t> chopped the carrots.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/>
              <a:t>The farmhouse was </a:t>
            </a:r>
            <a:r>
              <a:rPr lang="en-GB" sz="2800" b="1" dirty="0"/>
              <a:t>nearby</a:t>
            </a:r>
            <a:r>
              <a:rPr lang="en-GB" sz="2800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Whilst many adverbs end –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ly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not all do.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A65F81BC-1215-5B4C-AEF0-F0FA458B741A}"/>
              </a:ext>
            </a:extLst>
          </p:cNvPr>
          <p:cNvSpPr/>
          <p:nvPr/>
        </p:nvSpPr>
        <p:spPr>
          <a:xfrm>
            <a:off x="974190" y="1168304"/>
            <a:ext cx="138121" cy="220531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84C82986-AB71-B542-8182-BC8CBD2EDD73}"/>
              </a:ext>
            </a:extLst>
          </p:cNvPr>
          <p:cNvSpPr/>
          <p:nvPr/>
        </p:nvSpPr>
        <p:spPr>
          <a:xfrm>
            <a:off x="974190" y="4511024"/>
            <a:ext cx="138121" cy="220531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A368B6B8-850C-564B-98FF-AE35D5695542}"/>
              </a:ext>
            </a:extLst>
          </p:cNvPr>
          <p:cNvSpPr/>
          <p:nvPr/>
        </p:nvSpPr>
        <p:spPr>
          <a:xfrm>
            <a:off x="974190" y="2505392"/>
            <a:ext cx="138121" cy="220531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1BC63FCC-350E-2A4D-91D3-D7ED159387AB}"/>
              </a:ext>
            </a:extLst>
          </p:cNvPr>
          <p:cNvSpPr/>
          <p:nvPr/>
        </p:nvSpPr>
        <p:spPr>
          <a:xfrm>
            <a:off x="974190" y="3173936"/>
            <a:ext cx="138121" cy="220531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25DD9A71-D8C1-8740-A704-DA11A07DF4C0}"/>
              </a:ext>
            </a:extLst>
          </p:cNvPr>
          <p:cNvSpPr/>
          <p:nvPr/>
        </p:nvSpPr>
        <p:spPr>
          <a:xfrm>
            <a:off x="974190" y="3842480"/>
            <a:ext cx="138121" cy="220531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A023DBB7-7162-C047-A2E3-90FBB1E1015A}"/>
              </a:ext>
            </a:extLst>
          </p:cNvPr>
          <p:cNvSpPr/>
          <p:nvPr/>
        </p:nvSpPr>
        <p:spPr>
          <a:xfrm>
            <a:off x="974190" y="1858944"/>
            <a:ext cx="138121" cy="220531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451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2918D-8303-994A-889F-3D890BCAE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1719"/>
            <a:ext cx="10515600" cy="4339050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en-GB" sz="2800" dirty="0"/>
              <a:t>The cat walked </a:t>
            </a:r>
            <a:r>
              <a:rPr lang="en-GB" sz="2800" b="1" dirty="0"/>
              <a:t>slowly</a:t>
            </a:r>
            <a:r>
              <a:rPr lang="en-GB" sz="2800" dirty="0"/>
              <a:t>. (</a:t>
            </a:r>
            <a:r>
              <a:rPr lang="en-GB" sz="2800" i="1" dirty="0"/>
              <a:t>how</a:t>
            </a:r>
            <a:r>
              <a:rPr lang="en-GB" sz="2800" dirty="0"/>
              <a:t>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/>
              <a:t>Joe </a:t>
            </a:r>
            <a:r>
              <a:rPr lang="en-GB" sz="2800" b="1" dirty="0"/>
              <a:t>cautiously</a:t>
            </a:r>
            <a:r>
              <a:rPr lang="en-GB" sz="2800" dirty="0"/>
              <a:t> opened the door. (</a:t>
            </a:r>
            <a:r>
              <a:rPr lang="en-GB" sz="2800" i="1" dirty="0"/>
              <a:t>how</a:t>
            </a:r>
            <a:r>
              <a:rPr lang="en-GB" sz="2800" dirty="0"/>
              <a:t>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/>
              <a:t>I brushed my teeth </a:t>
            </a:r>
            <a:r>
              <a:rPr lang="en-GB" sz="2800" b="1" dirty="0"/>
              <a:t>twice</a:t>
            </a:r>
            <a:r>
              <a:rPr lang="en-GB" sz="2800" dirty="0"/>
              <a:t> yesterday. (</a:t>
            </a:r>
            <a:r>
              <a:rPr lang="en-GB" sz="2800" i="1" dirty="0"/>
              <a:t>how often</a:t>
            </a:r>
            <a:r>
              <a:rPr lang="en-GB" sz="2800" dirty="0"/>
              <a:t>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b="1" dirty="0"/>
              <a:t>Earlier</a:t>
            </a:r>
            <a:r>
              <a:rPr lang="en-GB" sz="2800" dirty="0"/>
              <a:t>, I made Emily a cup of tea. (</a:t>
            </a:r>
            <a:r>
              <a:rPr lang="en-GB" sz="2800" i="1" dirty="0"/>
              <a:t>when</a:t>
            </a:r>
            <a:r>
              <a:rPr lang="en-GB" sz="2800" dirty="0"/>
              <a:t>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/>
              <a:t>Martha </a:t>
            </a:r>
            <a:r>
              <a:rPr lang="en-GB" sz="2800" b="1" dirty="0"/>
              <a:t>carefully</a:t>
            </a:r>
            <a:r>
              <a:rPr lang="en-GB" sz="2800" dirty="0"/>
              <a:t> chopped the carrots. (</a:t>
            </a:r>
            <a:r>
              <a:rPr lang="en-GB" sz="2800" i="1" dirty="0"/>
              <a:t>how</a:t>
            </a:r>
            <a:r>
              <a:rPr lang="en-GB" sz="2800" dirty="0"/>
              <a:t>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/>
              <a:t>The farmhouse was </a:t>
            </a:r>
            <a:r>
              <a:rPr lang="en-GB" sz="2800" b="1" dirty="0"/>
              <a:t>nearby</a:t>
            </a:r>
            <a:r>
              <a:rPr lang="en-GB" sz="2800" dirty="0"/>
              <a:t>. (</a:t>
            </a:r>
            <a:r>
              <a:rPr lang="en-GB" sz="2800" i="1" dirty="0"/>
              <a:t>where</a:t>
            </a:r>
            <a:r>
              <a:rPr lang="en-GB" sz="2800" dirty="0"/>
              <a:t>)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A65F81BC-1215-5B4C-AEF0-F0FA458B741A}"/>
              </a:ext>
            </a:extLst>
          </p:cNvPr>
          <p:cNvSpPr/>
          <p:nvPr/>
        </p:nvSpPr>
        <p:spPr>
          <a:xfrm>
            <a:off x="974190" y="1168304"/>
            <a:ext cx="138121" cy="220531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84C82986-AB71-B542-8182-BC8CBD2EDD73}"/>
              </a:ext>
            </a:extLst>
          </p:cNvPr>
          <p:cNvSpPr/>
          <p:nvPr/>
        </p:nvSpPr>
        <p:spPr>
          <a:xfrm>
            <a:off x="972411" y="4779114"/>
            <a:ext cx="138121" cy="220531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A368B6B8-850C-564B-98FF-AE35D5695542}"/>
              </a:ext>
            </a:extLst>
          </p:cNvPr>
          <p:cNvSpPr/>
          <p:nvPr/>
        </p:nvSpPr>
        <p:spPr>
          <a:xfrm>
            <a:off x="974190" y="2612628"/>
            <a:ext cx="138121" cy="220531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1BC63FCC-350E-2A4D-91D3-D7ED159387AB}"/>
              </a:ext>
            </a:extLst>
          </p:cNvPr>
          <p:cNvSpPr/>
          <p:nvPr/>
        </p:nvSpPr>
        <p:spPr>
          <a:xfrm>
            <a:off x="974190" y="3334790"/>
            <a:ext cx="138121" cy="220531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25DD9A71-D8C1-8740-A704-DA11A07DF4C0}"/>
              </a:ext>
            </a:extLst>
          </p:cNvPr>
          <p:cNvSpPr/>
          <p:nvPr/>
        </p:nvSpPr>
        <p:spPr>
          <a:xfrm>
            <a:off x="974190" y="4056952"/>
            <a:ext cx="138121" cy="220531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A023DBB7-7162-C047-A2E3-90FBB1E1015A}"/>
              </a:ext>
            </a:extLst>
          </p:cNvPr>
          <p:cNvSpPr/>
          <p:nvPr/>
        </p:nvSpPr>
        <p:spPr>
          <a:xfrm>
            <a:off x="974190" y="1890466"/>
            <a:ext cx="138121" cy="220531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567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2918D-8303-994A-889F-3D890BCAE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69966"/>
            <a:ext cx="10515600" cy="159308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can see that adverbs are extremely mobile. They can be used at the beginning, in the middle and at the end of sentences.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More about this later…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61E6EA-9022-0649-B603-4514F02C8652}"/>
              </a:ext>
            </a:extLst>
          </p:cNvPr>
          <p:cNvSpPr txBox="1">
            <a:spLocks/>
          </p:cNvSpPr>
          <p:nvPr/>
        </p:nvSpPr>
        <p:spPr>
          <a:xfrm>
            <a:off x="838200" y="933594"/>
            <a:ext cx="9588335" cy="39564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2800" dirty="0"/>
              <a:t>The cat walked </a:t>
            </a:r>
            <a:r>
              <a:rPr lang="en-GB" sz="2800" b="1" dirty="0"/>
              <a:t>slowly</a:t>
            </a:r>
            <a:r>
              <a:rPr lang="en-GB" sz="2800" dirty="0"/>
              <a:t>. (</a:t>
            </a:r>
            <a:r>
              <a:rPr lang="en-GB" sz="2800" i="1" dirty="0"/>
              <a:t>how</a:t>
            </a:r>
            <a:r>
              <a:rPr lang="en-GB" sz="2800" dirty="0"/>
              <a:t>)</a:t>
            </a: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2800" dirty="0"/>
              <a:t>Joe </a:t>
            </a:r>
            <a:r>
              <a:rPr lang="en-GB" sz="2800" b="1" dirty="0"/>
              <a:t>cautiously</a:t>
            </a:r>
            <a:r>
              <a:rPr lang="en-GB" sz="2800" dirty="0"/>
              <a:t> opened the door. (</a:t>
            </a:r>
            <a:r>
              <a:rPr lang="en-GB" sz="2800" i="1" dirty="0"/>
              <a:t>how</a:t>
            </a:r>
            <a:r>
              <a:rPr lang="en-GB" sz="2800" dirty="0"/>
              <a:t>)</a:t>
            </a: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2800" dirty="0"/>
              <a:t>I brushed my teeth </a:t>
            </a:r>
            <a:r>
              <a:rPr lang="en-GB" sz="2800" b="1" dirty="0"/>
              <a:t>twice</a:t>
            </a:r>
            <a:r>
              <a:rPr lang="en-GB" sz="2800" dirty="0"/>
              <a:t> yesterday. (</a:t>
            </a:r>
            <a:r>
              <a:rPr lang="en-GB" sz="2800" i="1" dirty="0"/>
              <a:t>how often</a:t>
            </a:r>
            <a:r>
              <a:rPr lang="en-GB" sz="2800" dirty="0"/>
              <a:t>)</a:t>
            </a: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2800" b="1" dirty="0"/>
              <a:t>Earlier</a:t>
            </a:r>
            <a:r>
              <a:rPr lang="en-GB" sz="2800" dirty="0"/>
              <a:t>, I made Emily a cup of tea. (</a:t>
            </a:r>
            <a:r>
              <a:rPr lang="en-GB" sz="2800" i="1" dirty="0"/>
              <a:t>when</a:t>
            </a:r>
            <a:r>
              <a:rPr lang="en-GB" sz="2800" dirty="0"/>
              <a:t>)</a:t>
            </a: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2800" dirty="0"/>
              <a:t>Martha </a:t>
            </a:r>
            <a:r>
              <a:rPr lang="en-GB" sz="2800" b="1" dirty="0"/>
              <a:t>carefully</a:t>
            </a:r>
            <a:r>
              <a:rPr lang="en-GB" sz="2800" dirty="0"/>
              <a:t> chopped the carrots. (</a:t>
            </a:r>
            <a:r>
              <a:rPr lang="en-GB" sz="2800" i="1" dirty="0"/>
              <a:t>how</a:t>
            </a:r>
            <a:r>
              <a:rPr lang="en-GB" sz="2800" dirty="0"/>
              <a:t>)</a:t>
            </a: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2800" dirty="0"/>
              <a:t>The farmhouse was </a:t>
            </a:r>
            <a:r>
              <a:rPr lang="en-GB" sz="2800" b="1" dirty="0"/>
              <a:t>nearby</a:t>
            </a:r>
            <a:r>
              <a:rPr lang="en-GB" sz="2800" dirty="0"/>
              <a:t>. (</a:t>
            </a:r>
            <a:r>
              <a:rPr lang="en-GB" sz="2800" i="1" dirty="0"/>
              <a:t>where</a:t>
            </a:r>
            <a:r>
              <a:rPr lang="en-GB" sz="2800" dirty="0"/>
              <a:t>)</a:t>
            </a:r>
            <a:endParaRPr lang="en-GB" dirty="0"/>
          </a:p>
          <a:p>
            <a:endParaRPr lang="en-GB" dirty="0"/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7B62ED38-3C64-2845-AD9E-380E60030605}"/>
              </a:ext>
            </a:extLst>
          </p:cNvPr>
          <p:cNvSpPr/>
          <p:nvPr/>
        </p:nvSpPr>
        <p:spPr>
          <a:xfrm>
            <a:off x="974190" y="1168305"/>
            <a:ext cx="125941" cy="201084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5C0128EC-7169-E440-9A9A-4CF65E58B3A5}"/>
              </a:ext>
            </a:extLst>
          </p:cNvPr>
          <p:cNvSpPr/>
          <p:nvPr/>
        </p:nvSpPr>
        <p:spPr>
          <a:xfrm>
            <a:off x="974189" y="4347245"/>
            <a:ext cx="125941" cy="201084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D7A41F50-3361-1F4B-BA42-516B1E422512}"/>
              </a:ext>
            </a:extLst>
          </p:cNvPr>
          <p:cNvSpPr/>
          <p:nvPr/>
        </p:nvSpPr>
        <p:spPr>
          <a:xfrm>
            <a:off x="974190" y="2439881"/>
            <a:ext cx="125941" cy="201084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8319EADF-8603-D14C-9039-9E4D483A32E5}"/>
              </a:ext>
            </a:extLst>
          </p:cNvPr>
          <p:cNvSpPr/>
          <p:nvPr/>
        </p:nvSpPr>
        <p:spPr>
          <a:xfrm>
            <a:off x="974190" y="3075669"/>
            <a:ext cx="125941" cy="201084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7F684B3B-7925-C34E-9878-A00E2812F14B}"/>
              </a:ext>
            </a:extLst>
          </p:cNvPr>
          <p:cNvSpPr/>
          <p:nvPr/>
        </p:nvSpPr>
        <p:spPr>
          <a:xfrm>
            <a:off x="974190" y="3711457"/>
            <a:ext cx="125941" cy="201084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>
            <a:extLst>
              <a:ext uri="{FF2B5EF4-FFF2-40B4-BE49-F238E27FC236}">
                <a16:creationId xmlns:a16="http://schemas.microsoft.com/office/drawing/2014/main" id="{1DCEBAE7-F824-944E-811C-CE8A90AE4660}"/>
              </a:ext>
            </a:extLst>
          </p:cNvPr>
          <p:cNvSpPr/>
          <p:nvPr/>
        </p:nvSpPr>
        <p:spPr>
          <a:xfrm>
            <a:off x="974190" y="1804093"/>
            <a:ext cx="125941" cy="201084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77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A42F6-8DA6-4E44-9B87-85CA63C0D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Phrases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E8EBD-46CE-0743-803B-689808775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/>
              <a:t>Adverbials can be single words or adverbial phrases.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b="1" dirty="0"/>
              <a:t> 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Jamie caught the bus </a:t>
            </a:r>
            <a:r>
              <a:rPr lang="en-GB" sz="3600" b="1" dirty="0">
                <a:solidFill>
                  <a:srgbClr val="00B0F0"/>
                </a:solidFill>
              </a:rPr>
              <a:t>earlier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Jamie caught the bus </a:t>
            </a:r>
            <a:r>
              <a:rPr lang="en-GB" sz="3600" b="1" dirty="0">
                <a:solidFill>
                  <a:srgbClr val="00B0F0"/>
                </a:solidFill>
              </a:rPr>
              <a:t>earlier this morning</a:t>
            </a:r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  <a:p>
            <a:pPr>
              <a:lnSpc>
                <a:spcPct val="110000"/>
              </a:lnSpc>
            </a:pPr>
            <a:r>
              <a:rPr lang="en-GB" sz="2400" dirty="0"/>
              <a:t>A phrase is a group of words that work together.</a:t>
            </a:r>
          </a:p>
          <a:p>
            <a:pPr>
              <a:lnSpc>
                <a:spcPct val="110000"/>
              </a:lnSpc>
            </a:pPr>
            <a:r>
              <a:rPr lang="en-GB" sz="2400" dirty="0"/>
              <a:t>A phrase does not include a verb.</a:t>
            </a:r>
          </a:p>
          <a:p>
            <a:pPr>
              <a:lnSpc>
                <a:spcPct val="110000"/>
              </a:lnSpc>
            </a:pPr>
            <a:r>
              <a:rPr lang="en-GB" sz="2400" dirty="0"/>
              <a:t>An adverbial phrase tells us </a:t>
            </a:r>
            <a:r>
              <a:rPr lang="en-GB" sz="2400" b="1" dirty="0"/>
              <a:t>how, when, where</a:t>
            </a:r>
            <a:r>
              <a:rPr lang="en-GB" sz="2400" dirty="0"/>
              <a:t> and </a:t>
            </a:r>
            <a:r>
              <a:rPr lang="en-GB" sz="2400" b="1" dirty="0"/>
              <a:t>how often </a:t>
            </a:r>
            <a:r>
              <a:rPr lang="en-GB" sz="2400" dirty="0"/>
              <a:t>something happens in a sentence.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380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866</Words>
  <Application>Microsoft Macintosh PowerPoint</Application>
  <PresentationFormat>Widescreen</PresentationFormat>
  <Paragraphs>119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Rounded</vt:lpstr>
      <vt:lpstr>Calibri</vt:lpstr>
      <vt:lpstr>Calibri Light</vt:lpstr>
      <vt:lpstr>Office Theme</vt:lpstr>
      <vt:lpstr>PowerPoint Presentation</vt:lpstr>
      <vt:lpstr>PowerPoint Presentation</vt:lpstr>
      <vt:lpstr>Adverbs</vt:lpstr>
      <vt:lpstr>Quiz</vt:lpstr>
      <vt:lpstr>Quiz</vt:lpstr>
      <vt:lpstr>PowerPoint Presentation</vt:lpstr>
      <vt:lpstr>PowerPoint Presentation</vt:lpstr>
      <vt:lpstr>PowerPoint Presentation</vt:lpstr>
      <vt:lpstr>Phrases</vt:lpstr>
      <vt:lpstr>Quiz</vt:lpstr>
      <vt:lpstr>Quiz</vt:lpstr>
      <vt:lpstr>Fronted adverbials</vt:lpstr>
      <vt:lpstr>Quiz</vt:lpstr>
      <vt:lpstr>Quiz</vt:lpstr>
      <vt:lpstr>Why do we use fronted adverbials?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Fronted adverbials</dc:title>
  <dc:creator>Rachel Clarke</dc:creator>
  <cp:lastModifiedBy>Alysanne Parker</cp:lastModifiedBy>
  <cp:revision>14</cp:revision>
  <dcterms:created xsi:type="dcterms:W3CDTF">2020-06-28T14:31:39Z</dcterms:created>
  <dcterms:modified xsi:type="dcterms:W3CDTF">2020-06-30T15:13:48Z</dcterms:modified>
</cp:coreProperties>
</file>