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999" r:id="rId2"/>
    <p:sldId id="782" r:id="rId3"/>
    <p:sldId id="618" r:id="rId4"/>
    <p:sldId id="406" r:id="rId5"/>
    <p:sldId id="354" r:id="rId6"/>
    <p:sldId id="687" r:id="rId7"/>
    <p:sldId id="325" r:id="rId8"/>
    <p:sldId id="792" r:id="rId9"/>
    <p:sldId id="793" r:id="rId10"/>
    <p:sldId id="995" r:id="rId11"/>
    <p:sldId id="780" r:id="rId12"/>
    <p:sldId id="786" r:id="rId13"/>
    <p:sldId id="784" r:id="rId14"/>
    <p:sldId id="692" r:id="rId15"/>
    <p:sldId id="783" r:id="rId16"/>
    <p:sldId id="801" r:id="rId17"/>
    <p:sldId id="789" r:id="rId18"/>
    <p:sldId id="314" r:id="rId19"/>
    <p:sldId id="315" r:id="rId20"/>
    <p:sldId id="699" r:id="rId21"/>
    <p:sldId id="587" r:id="rId22"/>
    <p:sldId id="585" r:id="rId23"/>
    <p:sldId id="686" r:id="rId24"/>
    <p:sldId id="347" r:id="rId25"/>
    <p:sldId id="590" r:id="rId26"/>
    <p:sldId id="775" r:id="rId27"/>
    <p:sldId id="1000" r:id="rId28"/>
    <p:sldId id="777" r:id="rId29"/>
    <p:sldId id="1001" r:id="rId30"/>
    <p:sldId id="779" r:id="rId31"/>
    <p:sldId id="1002"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0432FF"/>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93742"/>
  </p:normalViewPr>
  <p:slideViewPr>
    <p:cSldViewPr>
      <p:cViewPr varScale="1">
        <p:scale>
          <a:sx n="122" d="100"/>
          <a:sy n="122" d="100"/>
        </p:scale>
        <p:origin x="2096" y="20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95C9B8-C37A-CA49-8BFE-21BD2D4A4A9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26D4658-FBD9-6A42-B683-172AD17FD54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35BCD8B-A8D2-3C45-AFFE-3D9D33DEA1FF}" type="datetimeFigureOut">
              <a:rPr lang="en-US" altLang="en-US"/>
              <a:pPr>
                <a:defRPr/>
              </a:pPr>
              <a:t>7/29/20</a:t>
            </a:fld>
            <a:endParaRPr lang="en-US" altLang="en-US"/>
          </a:p>
        </p:txBody>
      </p:sp>
      <p:sp>
        <p:nvSpPr>
          <p:cNvPr id="4" name="Footer Placeholder 3">
            <a:extLst>
              <a:ext uri="{FF2B5EF4-FFF2-40B4-BE49-F238E27FC236}">
                <a16:creationId xmlns:a16="http://schemas.microsoft.com/office/drawing/2014/main" id="{FB485BC8-77F1-1442-8F24-C9F0D7E4463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A184C3A0-4F35-FA4B-8522-3D123B7FA13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169254-A3E3-C342-8E51-C188C7AD14B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BFD01-212A-9841-915F-3975E2E6DE0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76F107EE-3F9D-BD41-BA1D-897EA390F7C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671B2DE-6E6C-0045-892F-488CD104F217}" type="datetimeFigureOut">
              <a:rPr lang="en-GB" altLang="en-US"/>
              <a:pPr>
                <a:defRPr/>
              </a:pPr>
              <a:t>29/07/2020</a:t>
            </a:fld>
            <a:endParaRPr lang="en-GB" altLang="en-US"/>
          </a:p>
        </p:txBody>
      </p:sp>
      <p:sp>
        <p:nvSpPr>
          <p:cNvPr id="4" name="Slide Image Placeholder 3">
            <a:extLst>
              <a:ext uri="{FF2B5EF4-FFF2-40B4-BE49-F238E27FC236}">
                <a16:creationId xmlns:a16="http://schemas.microsoft.com/office/drawing/2014/main" id="{C768BE86-F79E-C746-BE80-F9E84507B3D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B2561E4-1695-6245-A6BE-9B2534AEF4F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757DC16-2B2E-1C43-941E-F68548247B8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B791503D-4042-B743-8473-726FC25B554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FB4A59C-96E7-B146-A31D-FB24CFE7B5F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356DBE8E-D961-4348-8393-CDE58FA32F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74FD06DA-7307-1648-9716-5E98ECA9D5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247A35E1-BFCB-4F45-90BC-B87AE533F4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17EAD8F-7987-B546-A7CC-6A0F3638C625}"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4036B08C-1D92-2F4B-A1B3-72EBFAE953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B43D4859-FE75-604A-AEAF-792E3C100E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Most famous: To be, or not to be…</a:t>
            </a:r>
          </a:p>
          <a:p>
            <a:r>
              <a:rPr lang="en-US" altLang="en-US">
                <a:ea typeface="ＭＳ Ｐゴシック" panose="020B0600070205080204" pitchFamily="34" charset="-128"/>
              </a:rPr>
              <a:t>If I were a rich man… I wouldn’t have to work hard</a:t>
            </a:r>
          </a:p>
          <a:p>
            <a:r>
              <a:rPr lang="en-US" altLang="en-US">
                <a:ea typeface="ＭＳ Ｐゴシック" panose="020B0600070205080204" pitchFamily="34" charset="-128"/>
              </a:rPr>
              <a:t>If I were a butterfly… - link to modals: …I would</a:t>
            </a:r>
          </a:p>
        </p:txBody>
      </p:sp>
      <p:sp>
        <p:nvSpPr>
          <p:cNvPr id="89091" name="Slide Number Placeholder 3">
            <a:extLst>
              <a:ext uri="{FF2B5EF4-FFF2-40B4-BE49-F238E27FC236}">
                <a16:creationId xmlns:a16="http://schemas.microsoft.com/office/drawing/2014/main" id="{546D7F82-C1A9-D446-8452-BA9C7F7989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BEECEC-04EE-BF46-8DA9-9AB166522DE3}" type="slidenum">
              <a:rPr lang="en-GB" altLang="en-US" smtClean="0">
                <a:latin typeface="Arial" panose="020B0604020202020204" pitchFamily="34" charset="0"/>
              </a:rPr>
              <a:pPr>
                <a:spcBef>
                  <a:spcPct val="0"/>
                </a:spcBef>
              </a:pPr>
              <a:t>30</a:t>
            </a:fld>
            <a:endParaRPr lang="en-GB" altLang="en-US">
              <a:latin typeface="Arial" panose="020B0604020202020204" pitchFamily="34" charset="0"/>
            </a:endParaRPr>
          </a:p>
        </p:txBody>
      </p:sp>
    </p:spTree>
    <p:extLst>
      <p:ext uri="{BB962C8B-B14F-4D97-AF65-F5344CB8AC3E}">
        <p14:creationId xmlns:p14="http://schemas.microsoft.com/office/powerpoint/2010/main" val="197280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0AF486E7-DF05-9846-A568-DE52BC5D31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DF703FD9-85CE-2240-9EFC-244CA78C5D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673C9AD8-31EB-D044-99A9-EDE3FAFB21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8565FA-B9ED-DB45-8E00-4DB527C3F02D}" type="slidenum">
              <a:rPr lang="en-GB" altLang="en-US" smtClean="0">
                <a:latin typeface="Calibri" panose="020F0502020204030204" pitchFamily="34" charset="0"/>
              </a:rPr>
              <a:pPr/>
              <a:t>31</a:t>
            </a:fld>
            <a:endParaRPr lang="en-GB" altLang="en-US">
              <a:latin typeface="Calibri" panose="020F0502020204030204" pitchFamily="34" charset="0"/>
            </a:endParaRPr>
          </a:p>
        </p:txBody>
      </p:sp>
    </p:spTree>
    <p:extLst>
      <p:ext uri="{BB962C8B-B14F-4D97-AF65-F5344CB8AC3E}">
        <p14:creationId xmlns:p14="http://schemas.microsoft.com/office/powerpoint/2010/main" val="417234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E637EA2F-DF27-3B43-AA17-4A2D66CC37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96A36A7A-8B61-344F-96E5-DCC175E545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DDB0A008-B172-F741-B001-158C25B96C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8DCA81-1C3F-EC49-90F6-39934682C648}"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8B230F8C-B0EA-B74C-8D40-FCACA34583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AD89CC42-66B5-A242-931B-D6D67DA2BF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Discover para 3 accidentally!</a:t>
            </a:r>
          </a:p>
        </p:txBody>
      </p:sp>
      <p:sp>
        <p:nvSpPr>
          <p:cNvPr id="54275" name="Slide Number Placeholder 3">
            <a:extLst>
              <a:ext uri="{FF2B5EF4-FFF2-40B4-BE49-F238E27FC236}">
                <a16:creationId xmlns:a16="http://schemas.microsoft.com/office/drawing/2014/main" id="{EDC84D83-3E36-5A49-87D8-28D46FDB4E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5E20BE-E84F-E94F-A10D-D6B82F220A04}"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CB4654E-7B58-6C42-B2C3-75D37978DA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E4B30014-ED27-EF4C-B2A3-ED2719CBAA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1D9B32E2-7F31-904C-BA56-412DCF814A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DAE652-CA42-C643-A2D3-DB35BF4F66C7}"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186748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06D755F5-D782-144F-B64A-A6C96BA259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AECC079F-6CEE-E549-9E17-0AD117DA29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C96994B0-5D24-4345-9443-EA7D370558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612E6CB-1C7B-CB4A-BEA0-358BBEE7ADA6}"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74416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B37A3581-CDEF-D14D-B3CE-02188146C2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665C25AA-A364-5E49-B44E-80FD7FC5D8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0C0C245C-E74A-D74C-A8D4-E6FC53E8AB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30FEBE-ECDC-5E42-940E-952BF6AF934A}"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174971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85CDBD62-D02D-2646-9407-47C6D992FF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C762BC55-F614-0F41-89E3-FBD828FA4B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8D1FC0F7-DBB5-BC44-8917-D50520DA2A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C673128-B70F-7049-956C-7896F2145ED2}"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375917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46796EA1-FBD4-7148-9E20-EF91549F5C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CAF9A8A8-D64B-674B-908F-91C2957D37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58102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E890B505-ED17-DC4F-8D45-F2019D9A2C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3913D620-F30A-C44A-81D6-D73D08AE01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7827" name="Slide Number Placeholder 3">
            <a:extLst>
              <a:ext uri="{FF2B5EF4-FFF2-40B4-BE49-F238E27FC236}">
                <a16:creationId xmlns:a16="http://schemas.microsoft.com/office/drawing/2014/main" id="{10C9FB53-B3B5-424E-8E7F-E686381CB5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EB3CE45-0038-F546-9AC1-BC6495C8C350}"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242308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4D89E2-F8C3-8740-9FBA-103C4EF8E64E}"/>
              </a:ext>
            </a:extLst>
          </p:cNvPr>
          <p:cNvSpPr>
            <a:spLocks noGrp="1"/>
          </p:cNvSpPr>
          <p:nvPr>
            <p:ph type="dt" sz="half" idx="10"/>
          </p:nvPr>
        </p:nvSpPr>
        <p:spPr/>
        <p:txBody>
          <a:bodyPr/>
          <a:lstStyle>
            <a:lvl1pPr>
              <a:defRPr/>
            </a:lvl1pPr>
          </a:lstStyle>
          <a:p>
            <a:pPr>
              <a:defRPr/>
            </a:pPr>
            <a:fld id="{7B71C5B3-5F1C-1D46-AD88-287F0CF0EFAE}" type="datetime1">
              <a:rPr lang="en-GB" altLang="en-US"/>
              <a:pPr>
                <a:defRPr/>
              </a:pPr>
              <a:t>29/07/2020</a:t>
            </a:fld>
            <a:endParaRPr lang="en-GB" altLang="en-US"/>
          </a:p>
        </p:txBody>
      </p:sp>
      <p:sp>
        <p:nvSpPr>
          <p:cNvPr id="5" name="Footer Placeholder 4">
            <a:extLst>
              <a:ext uri="{FF2B5EF4-FFF2-40B4-BE49-F238E27FC236}">
                <a16:creationId xmlns:a16="http://schemas.microsoft.com/office/drawing/2014/main" id="{39382755-C5E1-9345-BBB9-20C772D8527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6" name="Slide Number Placeholder 5">
            <a:extLst>
              <a:ext uri="{FF2B5EF4-FFF2-40B4-BE49-F238E27FC236}">
                <a16:creationId xmlns:a16="http://schemas.microsoft.com/office/drawing/2014/main" id="{6251528E-B3EE-DE4E-ADD1-E249BF6A8C1D}"/>
              </a:ext>
            </a:extLst>
          </p:cNvPr>
          <p:cNvSpPr>
            <a:spLocks noGrp="1"/>
          </p:cNvSpPr>
          <p:nvPr>
            <p:ph type="sldNum" sz="quarter" idx="12"/>
          </p:nvPr>
        </p:nvSpPr>
        <p:spPr/>
        <p:txBody>
          <a:bodyPr/>
          <a:lstStyle>
            <a:lvl1pPr>
              <a:defRPr/>
            </a:lvl1pPr>
          </a:lstStyle>
          <a:p>
            <a:pPr>
              <a:defRPr/>
            </a:pPr>
            <a:fld id="{81983F3D-6DC6-124D-AF18-EE762808B523}" type="slidenum">
              <a:rPr lang="en-GB" altLang="en-US"/>
              <a:pPr>
                <a:defRPr/>
              </a:pPr>
              <a:t>‹#›</a:t>
            </a:fld>
            <a:endParaRPr lang="en-GB" altLang="en-US"/>
          </a:p>
        </p:txBody>
      </p:sp>
    </p:spTree>
    <p:extLst>
      <p:ext uri="{BB962C8B-B14F-4D97-AF65-F5344CB8AC3E}">
        <p14:creationId xmlns:p14="http://schemas.microsoft.com/office/powerpoint/2010/main" val="206517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466D9-8A6D-A347-90BA-4A4FCA11E0F8}"/>
              </a:ext>
            </a:extLst>
          </p:cNvPr>
          <p:cNvSpPr>
            <a:spLocks noGrp="1"/>
          </p:cNvSpPr>
          <p:nvPr>
            <p:ph type="dt" sz="half" idx="10"/>
          </p:nvPr>
        </p:nvSpPr>
        <p:spPr/>
        <p:txBody>
          <a:bodyPr/>
          <a:lstStyle>
            <a:lvl1pPr>
              <a:defRPr/>
            </a:lvl1pPr>
          </a:lstStyle>
          <a:p>
            <a:pPr>
              <a:defRPr/>
            </a:pPr>
            <a:fld id="{B7B756CF-67FB-0747-AF33-20C231FCDDBD}" type="datetime1">
              <a:rPr lang="en-GB" altLang="en-US"/>
              <a:pPr>
                <a:defRPr/>
              </a:pPr>
              <a:t>29/07/2020</a:t>
            </a:fld>
            <a:endParaRPr lang="en-GB" altLang="en-US"/>
          </a:p>
        </p:txBody>
      </p:sp>
      <p:sp>
        <p:nvSpPr>
          <p:cNvPr id="5" name="Footer Placeholder 4">
            <a:extLst>
              <a:ext uri="{FF2B5EF4-FFF2-40B4-BE49-F238E27FC236}">
                <a16:creationId xmlns:a16="http://schemas.microsoft.com/office/drawing/2014/main" id="{B3089AC9-3574-034D-BA11-1F566254CD9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6" name="Slide Number Placeholder 5">
            <a:extLst>
              <a:ext uri="{FF2B5EF4-FFF2-40B4-BE49-F238E27FC236}">
                <a16:creationId xmlns:a16="http://schemas.microsoft.com/office/drawing/2014/main" id="{C6A51E7A-816E-7C43-BB55-3C5122BD26C5}"/>
              </a:ext>
            </a:extLst>
          </p:cNvPr>
          <p:cNvSpPr>
            <a:spLocks noGrp="1"/>
          </p:cNvSpPr>
          <p:nvPr>
            <p:ph type="sldNum" sz="quarter" idx="12"/>
          </p:nvPr>
        </p:nvSpPr>
        <p:spPr/>
        <p:txBody>
          <a:bodyPr/>
          <a:lstStyle>
            <a:lvl1pPr>
              <a:defRPr/>
            </a:lvl1pPr>
          </a:lstStyle>
          <a:p>
            <a:pPr>
              <a:defRPr/>
            </a:pPr>
            <a:fld id="{9675F828-7475-3640-86E3-9BDA10BF4AE4}" type="slidenum">
              <a:rPr lang="en-GB" altLang="en-US"/>
              <a:pPr>
                <a:defRPr/>
              </a:pPr>
              <a:t>‹#›</a:t>
            </a:fld>
            <a:endParaRPr lang="en-GB" altLang="en-US"/>
          </a:p>
        </p:txBody>
      </p:sp>
    </p:spTree>
    <p:extLst>
      <p:ext uri="{BB962C8B-B14F-4D97-AF65-F5344CB8AC3E}">
        <p14:creationId xmlns:p14="http://schemas.microsoft.com/office/powerpoint/2010/main" val="401543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FA4820-D789-E04E-8589-122B283AE601}"/>
              </a:ext>
            </a:extLst>
          </p:cNvPr>
          <p:cNvSpPr>
            <a:spLocks noGrp="1"/>
          </p:cNvSpPr>
          <p:nvPr>
            <p:ph type="dt" sz="half" idx="10"/>
          </p:nvPr>
        </p:nvSpPr>
        <p:spPr/>
        <p:txBody>
          <a:bodyPr/>
          <a:lstStyle>
            <a:lvl1pPr>
              <a:defRPr/>
            </a:lvl1pPr>
          </a:lstStyle>
          <a:p>
            <a:pPr>
              <a:defRPr/>
            </a:pPr>
            <a:fld id="{88DB81AF-F400-7944-A165-2B8BA254080E}" type="datetime1">
              <a:rPr lang="en-GB" altLang="en-US"/>
              <a:pPr>
                <a:defRPr/>
              </a:pPr>
              <a:t>29/07/2020</a:t>
            </a:fld>
            <a:endParaRPr lang="en-GB" altLang="en-US"/>
          </a:p>
        </p:txBody>
      </p:sp>
      <p:sp>
        <p:nvSpPr>
          <p:cNvPr id="5" name="Footer Placeholder 4">
            <a:extLst>
              <a:ext uri="{FF2B5EF4-FFF2-40B4-BE49-F238E27FC236}">
                <a16:creationId xmlns:a16="http://schemas.microsoft.com/office/drawing/2014/main" id="{4D312C14-4875-4149-9910-362D14E1A5E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6" name="Slide Number Placeholder 5">
            <a:extLst>
              <a:ext uri="{FF2B5EF4-FFF2-40B4-BE49-F238E27FC236}">
                <a16:creationId xmlns:a16="http://schemas.microsoft.com/office/drawing/2014/main" id="{BE1D8D41-0371-CE4A-8813-2372D641D17D}"/>
              </a:ext>
            </a:extLst>
          </p:cNvPr>
          <p:cNvSpPr>
            <a:spLocks noGrp="1"/>
          </p:cNvSpPr>
          <p:nvPr>
            <p:ph type="sldNum" sz="quarter" idx="12"/>
          </p:nvPr>
        </p:nvSpPr>
        <p:spPr/>
        <p:txBody>
          <a:bodyPr/>
          <a:lstStyle>
            <a:lvl1pPr>
              <a:defRPr/>
            </a:lvl1pPr>
          </a:lstStyle>
          <a:p>
            <a:pPr>
              <a:defRPr/>
            </a:pPr>
            <a:fld id="{56480E1C-7382-B14C-AEE9-81370947F5C7}" type="slidenum">
              <a:rPr lang="en-GB" altLang="en-US"/>
              <a:pPr>
                <a:defRPr/>
              </a:pPr>
              <a:t>‹#›</a:t>
            </a:fld>
            <a:endParaRPr lang="en-GB" altLang="en-US"/>
          </a:p>
        </p:txBody>
      </p:sp>
    </p:spTree>
    <p:extLst>
      <p:ext uri="{BB962C8B-B14F-4D97-AF65-F5344CB8AC3E}">
        <p14:creationId xmlns:p14="http://schemas.microsoft.com/office/powerpoint/2010/main" val="89490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406E27-3C0A-6B42-A1F9-4972521D9AB0}"/>
              </a:ext>
            </a:extLst>
          </p:cNvPr>
          <p:cNvSpPr>
            <a:spLocks noGrp="1"/>
          </p:cNvSpPr>
          <p:nvPr>
            <p:ph type="dt" sz="half" idx="10"/>
          </p:nvPr>
        </p:nvSpPr>
        <p:spPr/>
        <p:txBody>
          <a:bodyPr/>
          <a:lstStyle>
            <a:lvl1pPr>
              <a:defRPr/>
            </a:lvl1pPr>
          </a:lstStyle>
          <a:p>
            <a:pPr>
              <a:defRPr/>
            </a:pPr>
            <a:fld id="{08492526-EDFF-394B-B8C7-A7A4A8149BAF}" type="datetime1">
              <a:rPr lang="en-GB" altLang="en-US"/>
              <a:pPr>
                <a:defRPr/>
              </a:pPr>
              <a:t>29/07/2020</a:t>
            </a:fld>
            <a:endParaRPr lang="en-GB" altLang="en-US"/>
          </a:p>
        </p:txBody>
      </p:sp>
      <p:sp>
        <p:nvSpPr>
          <p:cNvPr id="5" name="Footer Placeholder 4">
            <a:extLst>
              <a:ext uri="{FF2B5EF4-FFF2-40B4-BE49-F238E27FC236}">
                <a16:creationId xmlns:a16="http://schemas.microsoft.com/office/drawing/2014/main" id="{C244B753-0C6A-3348-BB01-805186C7AE02}"/>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6" name="Slide Number Placeholder 5">
            <a:extLst>
              <a:ext uri="{FF2B5EF4-FFF2-40B4-BE49-F238E27FC236}">
                <a16:creationId xmlns:a16="http://schemas.microsoft.com/office/drawing/2014/main" id="{8075F0D4-338F-3A45-9B3A-D46C67F4F936}"/>
              </a:ext>
            </a:extLst>
          </p:cNvPr>
          <p:cNvSpPr>
            <a:spLocks noGrp="1"/>
          </p:cNvSpPr>
          <p:nvPr>
            <p:ph type="sldNum" sz="quarter" idx="12"/>
          </p:nvPr>
        </p:nvSpPr>
        <p:spPr/>
        <p:txBody>
          <a:bodyPr/>
          <a:lstStyle>
            <a:lvl1pPr>
              <a:defRPr/>
            </a:lvl1pPr>
          </a:lstStyle>
          <a:p>
            <a:pPr>
              <a:defRPr/>
            </a:pPr>
            <a:fld id="{B778EBF7-DB65-AB45-B0B8-E20419D738AA}" type="slidenum">
              <a:rPr lang="en-GB" altLang="en-US"/>
              <a:pPr>
                <a:defRPr/>
              </a:pPr>
              <a:t>‹#›</a:t>
            </a:fld>
            <a:endParaRPr lang="en-GB" altLang="en-US"/>
          </a:p>
        </p:txBody>
      </p:sp>
    </p:spTree>
    <p:extLst>
      <p:ext uri="{BB962C8B-B14F-4D97-AF65-F5344CB8AC3E}">
        <p14:creationId xmlns:p14="http://schemas.microsoft.com/office/powerpoint/2010/main" val="46565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B4208-17CF-6F41-90F8-4AC12E98A911}"/>
              </a:ext>
            </a:extLst>
          </p:cNvPr>
          <p:cNvSpPr>
            <a:spLocks noGrp="1"/>
          </p:cNvSpPr>
          <p:nvPr>
            <p:ph type="dt" sz="half" idx="10"/>
          </p:nvPr>
        </p:nvSpPr>
        <p:spPr/>
        <p:txBody>
          <a:bodyPr/>
          <a:lstStyle>
            <a:lvl1pPr>
              <a:defRPr/>
            </a:lvl1pPr>
          </a:lstStyle>
          <a:p>
            <a:pPr>
              <a:defRPr/>
            </a:pPr>
            <a:fld id="{A64C4542-5FFA-6848-8917-011ACFEBCD19}" type="datetime1">
              <a:rPr lang="en-GB" altLang="en-US"/>
              <a:pPr>
                <a:defRPr/>
              </a:pPr>
              <a:t>29/07/2020</a:t>
            </a:fld>
            <a:endParaRPr lang="en-GB" altLang="en-US"/>
          </a:p>
        </p:txBody>
      </p:sp>
      <p:sp>
        <p:nvSpPr>
          <p:cNvPr id="5" name="Footer Placeholder 4">
            <a:extLst>
              <a:ext uri="{FF2B5EF4-FFF2-40B4-BE49-F238E27FC236}">
                <a16:creationId xmlns:a16="http://schemas.microsoft.com/office/drawing/2014/main" id="{3972AAAE-42C3-6045-B0B3-FCFBB7B5BAE2}"/>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6" name="Slide Number Placeholder 5">
            <a:extLst>
              <a:ext uri="{FF2B5EF4-FFF2-40B4-BE49-F238E27FC236}">
                <a16:creationId xmlns:a16="http://schemas.microsoft.com/office/drawing/2014/main" id="{79F98F6A-0CFE-D146-8159-CB6EDD2248EF}"/>
              </a:ext>
            </a:extLst>
          </p:cNvPr>
          <p:cNvSpPr>
            <a:spLocks noGrp="1"/>
          </p:cNvSpPr>
          <p:nvPr>
            <p:ph type="sldNum" sz="quarter" idx="12"/>
          </p:nvPr>
        </p:nvSpPr>
        <p:spPr/>
        <p:txBody>
          <a:bodyPr/>
          <a:lstStyle>
            <a:lvl1pPr>
              <a:defRPr/>
            </a:lvl1pPr>
          </a:lstStyle>
          <a:p>
            <a:pPr>
              <a:defRPr/>
            </a:pPr>
            <a:fld id="{7903FAA8-609D-AE41-A02A-8E47574FCBF2}" type="slidenum">
              <a:rPr lang="en-GB" altLang="en-US"/>
              <a:pPr>
                <a:defRPr/>
              </a:pPr>
              <a:t>‹#›</a:t>
            </a:fld>
            <a:endParaRPr lang="en-GB" altLang="en-US"/>
          </a:p>
        </p:txBody>
      </p:sp>
    </p:spTree>
    <p:extLst>
      <p:ext uri="{BB962C8B-B14F-4D97-AF65-F5344CB8AC3E}">
        <p14:creationId xmlns:p14="http://schemas.microsoft.com/office/powerpoint/2010/main" val="398080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0A65F49-BF0E-3B48-84FB-776A0BD15AD4}"/>
              </a:ext>
            </a:extLst>
          </p:cNvPr>
          <p:cNvSpPr>
            <a:spLocks noGrp="1"/>
          </p:cNvSpPr>
          <p:nvPr>
            <p:ph type="dt" sz="half" idx="10"/>
          </p:nvPr>
        </p:nvSpPr>
        <p:spPr/>
        <p:txBody>
          <a:bodyPr/>
          <a:lstStyle>
            <a:lvl1pPr>
              <a:defRPr/>
            </a:lvl1pPr>
          </a:lstStyle>
          <a:p>
            <a:pPr>
              <a:defRPr/>
            </a:pPr>
            <a:fld id="{74D29B17-8C50-2149-83AE-7F99C104F4A3}" type="datetime1">
              <a:rPr lang="en-GB" altLang="en-US"/>
              <a:pPr>
                <a:defRPr/>
              </a:pPr>
              <a:t>29/07/2020</a:t>
            </a:fld>
            <a:endParaRPr lang="en-GB" altLang="en-US"/>
          </a:p>
        </p:txBody>
      </p:sp>
      <p:sp>
        <p:nvSpPr>
          <p:cNvPr id="6" name="Footer Placeholder 4">
            <a:extLst>
              <a:ext uri="{FF2B5EF4-FFF2-40B4-BE49-F238E27FC236}">
                <a16:creationId xmlns:a16="http://schemas.microsoft.com/office/drawing/2014/main" id="{5A36ED9D-9FFC-E043-A0F1-2C3471F42F73}"/>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7" name="Slide Number Placeholder 5">
            <a:extLst>
              <a:ext uri="{FF2B5EF4-FFF2-40B4-BE49-F238E27FC236}">
                <a16:creationId xmlns:a16="http://schemas.microsoft.com/office/drawing/2014/main" id="{3C8AF2A1-D741-7345-876B-0DF40961E7AB}"/>
              </a:ext>
            </a:extLst>
          </p:cNvPr>
          <p:cNvSpPr>
            <a:spLocks noGrp="1"/>
          </p:cNvSpPr>
          <p:nvPr>
            <p:ph type="sldNum" sz="quarter" idx="12"/>
          </p:nvPr>
        </p:nvSpPr>
        <p:spPr/>
        <p:txBody>
          <a:bodyPr/>
          <a:lstStyle>
            <a:lvl1pPr>
              <a:defRPr/>
            </a:lvl1pPr>
          </a:lstStyle>
          <a:p>
            <a:pPr>
              <a:defRPr/>
            </a:pPr>
            <a:fld id="{B6CC15B0-9BC6-414E-8316-27259E160C86}" type="slidenum">
              <a:rPr lang="en-GB" altLang="en-US"/>
              <a:pPr>
                <a:defRPr/>
              </a:pPr>
              <a:t>‹#›</a:t>
            </a:fld>
            <a:endParaRPr lang="en-GB" altLang="en-US"/>
          </a:p>
        </p:txBody>
      </p:sp>
    </p:spTree>
    <p:extLst>
      <p:ext uri="{BB962C8B-B14F-4D97-AF65-F5344CB8AC3E}">
        <p14:creationId xmlns:p14="http://schemas.microsoft.com/office/powerpoint/2010/main" val="285078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5A01899-2675-F548-9D9D-FB5A68DA2F33}"/>
              </a:ext>
            </a:extLst>
          </p:cNvPr>
          <p:cNvSpPr>
            <a:spLocks noGrp="1"/>
          </p:cNvSpPr>
          <p:nvPr>
            <p:ph type="dt" sz="half" idx="10"/>
          </p:nvPr>
        </p:nvSpPr>
        <p:spPr/>
        <p:txBody>
          <a:bodyPr/>
          <a:lstStyle>
            <a:lvl1pPr>
              <a:defRPr/>
            </a:lvl1pPr>
          </a:lstStyle>
          <a:p>
            <a:pPr>
              <a:defRPr/>
            </a:pPr>
            <a:fld id="{BC492D01-D173-8F4E-A8DC-028D90468EE2}" type="datetime1">
              <a:rPr lang="en-GB" altLang="en-US"/>
              <a:pPr>
                <a:defRPr/>
              </a:pPr>
              <a:t>29/07/2020</a:t>
            </a:fld>
            <a:endParaRPr lang="en-GB" altLang="en-US"/>
          </a:p>
        </p:txBody>
      </p:sp>
      <p:sp>
        <p:nvSpPr>
          <p:cNvPr id="8" name="Footer Placeholder 4">
            <a:extLst>
              <a:ext uri="{FF2B5EF4-FFF2-40B4-BE49-F238E27FC236}">
                <a16:creationId xmlns:a16="http://schemas.microsoft.com/office/drawing/2014/main" id="{F2044A59-123A-4643-BA88-AEFB61ABB698}"/>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9" name="Slide Number Placeholder 5">
            <a:extLst>
              <a:ext uri="{FF2B5EF4-FFF2-40B4-BE49-F238E27FC236}">
                <a16:creationId xmlns:a16="http://schemas.microsoft.com/office/drawing/2014/main" id="{761A6D21-0856-DD48-BDC1-64509044CA1B}"/>
              </a:ext>
            </a:extLst>
          </p:cNvPr>
          <p:cNvSpPr>
            <a:spLocks noGrp="1"/>
          </p:cNvSpPr>
          <p:nvPr>
            <p:ph type="sldNum" sz="quarter" idx="12"/>
          </p:nvPr>
        </p:nvSpPr>
        <p:spPr/>
        <p:txBody>
          <a:bodyPr/>
          <a:lstStyle>
            <a:lvl1pPr>
              <a:defRPr/>
            </a:lvl1pPr>
          </a:lstStyle>
          <a:p>
            <a:pPr>
              <a:defRPr/>
            </a:pPr>
            <a:fld id="{344D55F4-899B-B14E-8F65-0DAC70C3B4A7}" type="slidenum">
              <a:rPr lang="en-GB" altLang="en-US"/>
              <a:pPr>
                <a:defRPr/>
              </a:pPr>
              <a:t>‹#›</a:t>
            </a:fld>
            <a:endParaRPr lang="en-GB" altLang="en-US"/>
          </a:p>
        </p:txBody>
      </p:sp>
    </p:spTree>
    <p:extLst>
      <p:ext uri="{BB962C8B-B14F-4D97-AF65-F5344CB8AC3E}">
        <p14:creationId xmlns:p14="http://schemas.microsoft.com/office/powerpoint/2010/main" val="58625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E74D54D-39BA-7A48-AB17-B5F5CFFC943E}"/>
              </a:ext>
            </a:extLst>
          </p:cNvPr>
          <p:cNvSpPr>
            <a:spLocks noGrp="1"/>
          </p:cNvSpPr>
          <p:nvPr>
            <p:ph type="dt" sz="half" idx="10"/>
          </p:nvPr>
        </p:nvSpPr>
        <p:spPr/>
        <p:txBody>
          <a:bodyPr/>
          <a:lstStyle>
            <a:lvl1pPr>
              <a:defRPr/>
            </a:lvl1pPr>
          </a:lstStyle>
          <a:p>
            <a:pPr>
              <a:defRPr/>
            </a:pPr>
            <a:fld id="{7A54C4D7-CD42-954E-A3A2-9B5C6EC15726}" type="datetime1">
              <a:rPr lang="en-GB" altLang="en-US"/>
              <a:pPr>
                <a:defRPr/>
              </a:pPr>
              <a:t>29/07/2020</a:t>
            </a:fld>
            <a:endParaRPr lang="en-GB" altLang="en-US"/>
          </a:p>
        </p:txBody>
      </p:sp>
      <p:sp>
        <p:nvSpPr>
          <p:cNvPr id="4" name="Footer Placeholder 4">
            <a:extLst>
              <a:ext uri="{FF2B5EF4-FFF2-40B4-BE49-F238E27FC236}">
                <a16:creationId xmlns:a16="http://schemas.microsoft.com/office/drawing/2014/main" id="{828BF9D4-3839-DE49-95D6-404F72DA0A06}"/>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5" name="Slide Number Placeholder 5">
            <a:extLst>
              <a:ext uri="{FF2B5EF4-FFF2-40B4-BE49-F238E27FC236}">
                <a16:creationId xmlns:a16="http://schemas.microsoft.com/office/drawing/2014/main" id="{B212EE08-845C-D542-8620-F5F618EECD11}"/>
              </a:ext>
            </a:extLst>
          </p:cNvPr>
          <p:cNvSpPr>
            <a:spLocks noGrp="1"/>
          </p:cNvSpPr>
          <p:nvPr>
            <p:ph type="sldNum" sz="quarter" idx="12"/>
          </p:nvPr>
        </p:nvSpPr>
        <p:spPr/>
        <p:txBody>
          <a:bodyPr/>
          <a:lstStyle>
            <a:lvl1pPr>
              <a:defRPr/>
            </a:lvl1pPr>
          </a:lstStyle>
          <a:p>
            <a:pPr>
              <a:defRPr/>
            </a:pPr>
            <a:fld id="{2621A6CA-9356-CD4B-BFE1-F5B8A996CFF6}" type="slidenum">
              <a:rPr lang="en-GB" altLang="en-US"/>
              <a:pPr>
                <a:defRPr/>
              </a:pPr>
              <a:t>‹#›</a:t>
            </a:fld>
            <a:endParaRPr lang="en-GB" altLang="en-US"/>
          </a:p>
        </p:txBody>
      </p:sp>
    </p:spTree>
    <p:extLst>
      <p:ext uri="{BB962C8B-B14F-4D97-AF65-F5344CB8AC3E}">
        <p14:creationId xmlns:p14="http://schemas.microsoft.com/office/powerpoint/2010/main" val="18550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BBE143-3126-DE44-B3CB-61A95389D4C2}"/>
              </a:ext>
            </a:extLst>
          </p:cNvPr>
          <p:cNvSpPr>
            <a:spLocks noGrp="1"/>
          </p:cNvSpPr>
          <p:nvPr>
            <p:ph type="dt" sz="half" idx="10"/>
          </p:nvPr>
        </p:nvSpPr>
        <p:spPr/>
        <p:txBody>
          <a:bodyPr/>
          <a:lstStyle>
            <a:lvl1pPr>
              <a:defRPr/>
            </a:lvl1pPr>
          </a:lstStyle>
          <a:p>
            <a:pPr>
              <a:defRPr/>
            </a:pPr>
            <a:fld id="{0B8AF990-3BEE-AB4A-AA35-FDFB5013FB4A}" type="datetime1">
              <a:rPr lang="en-GB" altLang="en-US"/>
              <a:pPr>
                <a:defRPr/>
              </a:pPr>
              <a:t>29/07/2020</a:t>
            </a:fld>
            <a:endParaRPr lang="en-GB" altLang="en-US"/>
          </a:p>
        </p:txBody>
      </p:sp>
      <p:sp>
        <p:nvSpPr>
          <p:cNvPr id="3" name="Footer Placeholder 4">
            <a:extLst>
              <a:ext uri="{FF2B5EF4-FFF2-40B4-BE49-F238E27FC236}">
                <a16:creationId xmlns:a16="http://schemas.microsoft.com/office/drawing/2014/main" id="{D8827E95-FDF9-3242-8D88-DD066E3C96AD}"/>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4" name="Slide Number Placeholder 5">
            <a:extLst>
              <a:ext uri="{FF2B5EF4-FFF2-40B4-BE49-F238E27FC236}">
                <a16:creationId xmlns:a16="http://schemas.microsoft.com/office/drawing/2014/main" id="{FE3E1D97-5940-9146-A9A3-0C5A79D1BF90}"/>
              </a:ext>
            </a:extLst>
          </p:cNvPr>
          <p:cNvSpPr>
            <a:spLocks noGrp="1"/>
          </p:cNvSpPr>
          <p:nvPr>
            <p:ph type="sldNum" sz="quarter" idx="12"/>
          </p:nvPr>
        </p:nvSpPr>
        <p:spPr/>
        <p:txBody>
          <a:bodyPr/>
          <a:lstStyle>
            <a:lvl1pPr>
              <a:defRPr/>
            </a:lvl1pPr>
          </a:lstStyle>
          <a:p>
            <a:pPr>
              <a:defRPr/>
            </a:pPr>
            <a:fld id="{DACB0FBF-6AA5-D948-9856-9D7AF24ACD30}" type="slidenum">
              <a:rPr lang="en-GB" altLang="en-US"/>
              <a:pPr>
                <a:defRPr/>
              </a:pPr>
              <a:t>‹#›</a:t>
            </a:fld>
            <a:endParaRPr lang="en-GB" altLang="en-US"/>
          </a:p>
        </p:txBody>
      </p:sp>
    </p:spTree>
    <p:extLst>
      <p:ext uri="{BB962C8B-B14F-4D97-AF65-F5344CB8AC3E}">
        <p14:creationId xmlns:p14="http://schemas.microsoft.com/office/powerpoint/2010/main" val="154515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BFEC0CB-3EB0-C44E-B55F-4FB4DFD9EAE7}"/>
              </a:ext>
            </a:extLst>
          </p:cNvPr>
          <p:cNvSpPr>
            <a:spLocks noGrp="1"/>
          </p:cNvSpPr>
          <p:nvPr>
            <p:ph type="dt" sz="half" idx="10"/>
          </p:nvPr>
        </p:nvSpPr>
        <p:spPr/>
        <p:txBody>
          <a:bodyPr/>
          <a:lstStyle>
            <a:lvl1pPr>
              <a:defRPr/>
            </a:lvl1pPr>
          </a:lstStyle>
          <a:p>
            <a:pPr>
              <a:defRPr/>
            </a:pPr>
            <a:fld id="{D19627E4-041C-2F42-9EFB-DB108DB8C24E}" type="datetime1">
              <a:rPr lang="en-GB" altLang="en-US"/>
              <a:pPr>
                <a:defRPr/>
              </a:pPr>
              <a:t>29/07/2020</a:t>
            </a:fld>
            <a:endParaRPr lang="en-GB" altLang="en-US"/>
          </a:p>
        </p:txBody>
      </p:sp>
      <p:sp>
        <p:nvSpPr>
          <p:cNvPr id="6" name="Footer Placeholder 4">
            <a:extLst>
              <a:ext uri="{FF2B5EF4-FFF2-40B4-BE49-F238E27FC236}">
                <a16:creationId xmlns:a16="http://schemas.microsoft.com/office/drawing/2014/main" id="{E533C581-6E17-2A4F-8192-2FF4D813780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7" name="Slide Number Placeholder 5">
            <a:extLst>
              <a:ext uri="{FF2B5EF4-FFF2-40B4-BE49-F238E27FC236}">
                <a16:creationId xmlns:a16="http://schemas.microsoft.com/office/drawing/2014/main" id="{CCCDC142-3133-A34F-9774-F79985875EC7}"/>
              </a:ext>
            </a:extLst>
          </p:cNvPr>
          <p:cNvSpPr>
            <a:spLocks noGrp="1"/>
          </p:cNvSpPr>
          <p:nvPr>
            <p:ph type="sldNum" sz="quarter" idx="12"/>
          </p:nvPr>
        </p:nvSpPr>
        <p:spPr/>
        <p:txBody>
          <a:bodyPr/>
          <a:lstStyle>
            <a:lvl1pPr>
              <a:defRPr/>
            </a:lvl1pPr>
          </a:lstStyle>
          <a:p>
            <a:pPr>
              <a:defRPr/>
            </a:pPr>
            <a:fld id="{DD214351-DCA8-5546-BE1B-4EA59C262535}" type="slidenum">
              <a:rPr lang="en-GB" altLang="en-US"/>
              <a:pPr>
                <a:defRPr/>
              </a:pPr>
              <a:t>‹#›</a:t>
            </a:fld>
            <a:endParaRPr lang="en-GB" altLang="en-US"/>
          </a:p>
        </p:txBody>
      </p:sp>
    </p:spTree>
    <p:extLst>
      <p:ext uri="{BB962C8B-B14F-4D97-AF65-F5344CB8AC3E}">
        <p14:creationId xmlns:p14="http://schemas.microsoft.com/office/powerpoint/2010/main" val="221863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8BC2095-193B-B047-A29A-8766F1260F9B}"/>
              </a:ext>
            </a:extLst>
          </p:cNvPr>
          <p:cNvSpPr>
            <a:spLocks noGrp="1"/>
          </p:cNvSpPr>
          <p:nvPr>
            <p:ph type="dt" sz="half" idx="10"/>
          </p:nvPr>
        </p:nvSpPr>
        <p:spPr/>
        <p:txBody>
          <a:bodyPr/>
          <a:lstStyle>
            <a:lvl1pPr>
              <a:defRPr/>
            </a:lvl1pPr>
          </a:lstStyle>
          <a:p>
            <a:pPr>
              <a:defRPr/>
            </a:pPr>
            <a:fld id="{6A8C2BDB-ED75-E44F-A051-1C9FDCED21FE}" type="datetime1">
              <a:rPr lang="en-GB" altLang="en-US"/>
              <a:pPr>
                <a:defRPr/>
              </a:pPr>
              <a:t>29/07/2020</a:t>
            </a:fld>
            <a:endParaRPr lang="en-GB" altLang="en-US"/>
          </a:p>
        </p:txBody>
      </p:sp>
      <p:sp>
        <p:nvSpPr>
          <p:cNvPr id="6" name="Footer Placeholder 4">
            <a:extLst>
              <a:ext uri="{FF2B5EF4-FFF2-40B4-BE49-F238E27FC236}">
                <a16:creationId xmlns:a16="http://schemas.microsoft.com/office/drawing/2014/main" id="{02C3D54D-35C2-C849-B8D7-9C476B53824A}"/>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GB"/>
              <a:t>primaryeducationadvisors.co.uk</a:t>
            </a:r>
          </a:p>
        </p:txBody>
      </p:sp>
      <p:sp>
        <p:nvSpPr>
          <p:cNvPr id="7" name="Slide Number Placeholder 5">
            <a:extLst>
              <a:ext uri="{FF2B5EF4-FFF2-40B4-BE49-F238E27FC236}">
                <a16:creationId xmlns:a16="http://schemas.microsoft.com/office/drawing/2014/main" id="{926C52D0-2A0C-6941-A227-3A6349037E5A}"/>
              </a:ext>
            </a:extLst>
          </p:cNvPr>
          <p:cNvSpPr>
            <a:spLocks noGrp="1"/>
          </p:cNvSpPr>
          <p:nvPr>
            <p:ph type="sldNum" sz="quarter" idx="12"/>
          </p:nvPr>
        </p:nvSpPr>
        <p:spPr/>
        <p:txBody>
          <a:bodyPr/>
          <a:lstStyle>
            <a:lvl1pPr>
              <a:defRPr/>
            </a:lvl1pPr>
          </a:lstStyle>
          <a:p>
            <a:pPr>
              <a:defRPr/>
            </a:pPr>
            <a:fld id="{FF0D327C-82A2-D047-A765-25735CBCA865}" type="slidenum">
              <a:rPr lang="en-GB" altLang="en-US"/>
              <a:pPr>
                <a:defRPr/>
              </a:pPr>
              <a:t>‹#›</a:t>
            </a:fld>
            <a:endParaRPr lang="en-GB" altLang="en-US"/>
          </a:p>
        </p:txBody>
      </p:sp>
    </p:spTree>
    <p:extLst>
      <p:ext uri="{BB962C8B-B14F-4D97-AF65-F5344CB8AC3E}">
        <p14:creationId xmlns:p14="http://schemas.microsoft.com/office/powerpoint/2010/main" val="179830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1127DB3-EB62-234C-A312-10CA0D81E0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DD83090-822C-B743-B033-FD5C71F0F9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79EDFEC-FDFB-0444-A4C8-6AF9F6F69E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E7A1FF5C-07C5-9541-ADDE-151A31BF3D63}" type="datetime1">
              <a:rPr lang="en-GB" altLang="en-US"/>
              <a:pPr>
                <a:defRPr/>
              </a:pPr>
              <a:t>29/07/2020</a:t>
            </a:fld>
            <a:endParaRPr lang="en-GB" altLang="en-US"/>
          </a:p>
        </p:txBody>
      </p:sp>
      <p:sp>
        <p:nvSpPr>
          <p:cNvPr id="6" name="Slide Number Placeholder 5">
            <a:extLst>
              <a:ext uri="{FF2B5EF4-FFF2-40B4-BE49-F238E27FC236}">
                <a16:creationId xmlns:a16="http://schemas.microsoft.com/office/drawing/2014/main" id="{4DCC9766-759F-7345-862F-008DA73AB5F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D51824C-3726-6145-9C09-592D712FBB34}" type="slidenum">
              <a:rPr lang="en-GB" altLang="en-US"/>
              <a:pPr>
                <a:defRPr/>
              </a:pPr>
              <a:t>‹#›</a:t>
            </a:fld>
            <a:endParaRPr lang="en-GB" altLang="en-US"/>
          </a:p>
        </p:txBody>
      </p:sp>
      <p:pic>
        <p:nvPicPr>
          <p:cNvPr id="7" name="Google Shape;14;p1">
            <a:extLst>
              <a:ext uri="{FF2B5EF4-FFF2-40B4-BE49-F238E27FC236}">
                <a16:creationId xmlns:a16="http://schemas.microsoft.com/office/drawing/2014/main" id="{872DD23E-3FD6-FC49-A685-16A60E757243}"/>
              </a:ext>
            </a:extLst>
          </p:cNvPr>
          <p:cNvPicPr preferRelativeResize="0"/>
          <p:nvPr userDrawn="1"/>
        </p:nvPicPr>
        <p:blipFill rotWithShape="1">
          <a:blip r:embed="rId13">
            <a:alphaModFix/>
          </a:blip>
          <a:srcRect/>
          <a:stretch/>
        </p:blipFill>
        <p:spPr>
          <a:xfrm>
            <a:off x="380934" y="6216282"/>
            <a:ext cx="2007701" cy="457199"/>
          </a:xfrm>
          <a:prstGeom prst="rect">
            <a:avLst/>
          </a:prstGeom>
          <a:noFill/>
          <a:ln>
            <a:noFill/>
          </a:ln>
        </p:spPr>
      </p:pic>
      <p:cxnSp>
        <p:nvCxnSpPr>
          <p:cNvPr id="8" name="Google Shape;15;p1">
            <a:extLst>
              <a:ext uri="{FF2B5EF4-FFF2-40B4-BE49-F238E27FC236}">
                <a16:creationId xmlns:a16="http://schemas.microsoft.com/office/drawing/2014/main" id="{21592325-473F-BD40-892E-D92ABA5C1F0E}"/>
              </a:ext>
            </a:extLst>
          </p:cNvPr>
          <p:cNvCxnSpPr/>
          <p:nvPr userDrawn="1"/>
        </p:nvCxnSpPr>
        <p:spPr>
          <a:xfrm>
            <a:off x="457200" y="6126163"/>
            <a:ext cx="8229600" cy="0"/>
          </a:xfrm>
          <a:prstGeom prst="straightConnector1">
            <a:avLst/>
          </a:prstGeom>
          <a:noFill/>
          <a:ln w="9525" cap="flat" cmpd="sng">
            <a:solidFill>
              <a:srgbClr val="A5A5A5"/>
            </a:solidFill>
            <a:prstDash val="solid"/>
            <a:round/>
            <a:headEnd type="none" w="sm" len="sm"/>
            <a:tailEnd type="none" w="sm" len="sm"/>
          </a:ln>
        </p:spPr>
      </p:cxnSp>
      <p:sp>
        <p:nvSpPr>
          <p:cNvPr id="9" name="Google Shape;16;p1">
            <a:extLst>
              <a:ext uri="{FF2B5EF4-FFF2-40B4-BE49-F238E27FC236}">
                <a16:creationId xmlns:a16="http://schemas.microsoft.com/office/drawing/2014/main" id="{BCE6E266-3907-6E45-9B26-FAE6D63088E6}"/>
              </a:ext>
            </a:extLst>
          </p:cNvPr>
          <p:cNvSpPr/>
          <p:nvPr userDrawn="1"/>
        </p:nvSpPr>
        <p:spPr>
          <a:xfrm>
            <a:off x="8411688" y="6321752"/>
            <a:ext cx="351378"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100" b="1" i="0" u="none" strike="noStrike" cap="none">
                <a:solidFill>
                  <a:srgbClr val="7F7F7F"/>
                </a:solidFill>
                <a:latin typeface="Calibri"/>
                <a:ea typeface="Calibri"/>
                <a:cs typeface="Calibri"/>
                <a:sym typeface="Calibri"/>
              </a:rPr>
              <a:t>‹#›</a:t>
            </a:fld>
            <a:endParaRPr sz="1100" b="1" i="0" u="none" strike="noStrike" cap="none">
              <a:solidFill>
                <a:srgbClr val="7F7F7F"/>
              </a:solidFill>
              <a:latin typeface="Calibri"/>
              <a:ea typeface="Calibri"/>
              <a:cs typeface="Calibri"/>
              <a:sym typeface="Calibri"/>
            </a:endParaRPr>
          </a:p>
        </p:txBody>
      </p:sp>
      <p:sp>
        <p:nvSpPr>
          <p:cNvPr id="10" name="Google Shape;276;p26">
            <a:extLst>
              <a:ext uri="{FF2B5EF4-FFF2-40B4-BE49-F238E27FC236}">
                <a16:creationId xmlns:a16="http://schemas.microsoft.com/office/drawing/2014/main" id="{18AC55AE-193F-254B-A0A0-0C93DC87836F}"/>
              </a:ext>
            </a:extLst>
          </p:cNvPr>
          <p:cNvSpPr txBox="1">
            <a:spLocks/>
          </p:cNvSpPr>
          <p:nvPr userDrawn="1"/>
        </p:nvSpPr>
        <p:spPr>
          <a:xfrm>
            <a:off x="3028950" y="6356350"/>
            <a:ext cx="3086100" cy="365125"/>
          </a:xfrm>
          <a:prstGeom prst="rect">
            <a:avLst/>
          </a:prstGeom>
          <a:noFill/>
          <a:ln>
            <a:noFill/>
          </a:ln>
        </p:spPr>
        <p:txBody>
          <a:bodyPr spcFirstLastPara="1" vert="horz" wrap="square" lIns="91425" tIns="45700" rIns="91425" bIns="45700" rtlCol="0" anchor="t" anchorCtr="0">
            <a:noAutofit/>
          </a:bodyP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buClr>
                <a:srgbClr val="898989"/>
              </a:buClr>
              <a:buSzPts val="900"/>
              <a:buFont typeface="Arial"/>
              <a:buNone/>
            </a:pPr>
            <a:r>
              <a:rPr lang="en-GB" sz="900" dirty="0" err="1">
                <a:solidFill>
                  <a:srgbClr val="898989"/>
                </a:solidFill>
                <a:latin typeface="Calibri"/>
                <a:ea typeface="Calibri"/>
                <a:cs typeface="Calibri"/>
                <a:sym typeface="Calibri"/>
              </a:rPr>
              <a:t>primaryeducationadvisors.co.uk</a:t>
            </a:r>
            <a:r>
              <a:rPr lang="en-GB" sz="900" dirty="0">
                <a:solidFill>
                  <a:srgbClr val="898989"/>
                </a:solidFill>
                <a:latin typeface="Calibri"/>
                <a:ea typeface="Calibri"/>
                <a:cs typeface="Calibri"/>
                <a:sym typeface="Calibri"/>
              </a:rPr>
              <a:t>       @</a:t>
            </a:r>
            <a:r>
              <a:rPr lang="en-GB" sz="900" dirty="0" err="1">
                <a:solidFill>
                  <a:srgbClr val="898989"/>
                </a:solidFill>
                <a:latin typeface="Calibri"/>
                <a:ea typeface="Calibri"/>
                <a:cs typeface="Calibri"/>
                <a:sym typeface="Calibri"/>
              </a:rPr>
              <a:t>EnglishHubUK</a:t>
            </a:r>
            <a:endParaRPr lang="en-GB" sz="1400" dirty="0">
              <a:solidFill>
                <a:srgbClr val="898989"/>
              </a:solidFill>
              <a:latin typeface="Arial"/>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primaryeducationadvisors.co.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primaryeducationadvisors.co.uk/"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FA6E80-1C1F-C84E-9CC1-DC0EB82CB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3031"/>
            <a:ext cx="9144000" cy="6351938"/>
          </a:xfrm>
          <a:prstGeom prst="rect">
            <a:avLst/>
          </a:prstGeom>
        </p:spPr>
      </p:pic>
      <p:sp>
        <p:nvSpPr>
          <p:cNvPr id="5" name="Slide Number Placeholder 4">
            <a:extLst>
              <a:ext uri="{FF2B5EF4-FFF2-40B4-BE49-F238E27FC236}">
                <a16:creationId xmlns:a16="http://schemas.microsoft.com/office/drawing/2014/main" id="{18BAAA5F-932D-FF46-A3EA-C79D8DD02A45}"/>
              </a:ext>
            </a:extLst>
          </p:cNvPr>
          <p:cNvSpPr>
            <a:spLocks noGrp="1"/>
          </p:cNvSpPr>
          <p:nvPr>
            <p:ph type="sldNum" sz="quarter" idx="12"/>
          </p:nvPr>
        </p:nvSpPr>
        <p:spPr/>
        <p:txBody>
          <a:bodyPr/>
          <a:lstStyle/>
          <a:p>
            <a:pPr>
              <a:defRPr/>
            </a:pPr>
            <a:fld id="{B778EBF7-DB65-AB45-B0B8-E20419D738AA}" type="slidenum">
              <a:rPr lang="en-GB" altLang="en-US" smtClean="0"/>
              <a:pPr>
                <a:defRPr/>
              </a:pPr>
              <a:t>1</a:t>
            </a:fld>
            <a:endParaRPr lang="en-GB" altLang="en-US"/>
          </a:p>
        </p:txBody>
      </p:sp>
      <p:pic>
        <p:nvPicPr>
          <p:cNvPr id="8" name="Google Shape;98;p14">
            <a:extLst>
              <a:ext uri="{FF2B5EF4-FFF2-40B4-BE49-F238E27FC236}">
                <a16:creationId xmlns:a16="http://schemas.microsoft.com/office/drawing/2014/main" id="{21A5F67D-5123-3747-A21C-297644360946}"/>
              </a:ext>
            </a:extLst>
          </p:cNvPr>
          <p:cNvPicPr preferRelativeResize="0"/>
          <p:nvPr/>
        </p:nvPicPr>
        <p:blipFill rotWithShape="1">
          <a:blip r:embed="rId3">
            <a:alphaModFix/>
          </a:blip>
          <a:srcRect/>
          <a:stretch/>
        </p:blipFill>
        <p:spPr>
          <a:xfrm>
            <a:off x="3904481" y="1249596"/>
            <a:ext cx="1797978" cy="821166"/>
          </a:xfrm>
          <a:prstGeom prst="rect">
            <a:avLst/>
          </a:prstGeom>
          <a:noFill/>
          <a:ln>
            <a:noFill/>
          </a:ln>
        </p:spPr>
      </p:pic>
      <p:sp>
        <p:nvSpPr>
          <p:cNvPr id="9" name="Google Shape;99;p14">
            <a:extLst>
              <a:ext uri="{FF2B5EF4-FFF2-40B4-BE49-F238E27FC236}">
                <a16:creationId xmlns:a16="http://schemas.microsoft.com/office/drawing/2014/main" id="{3F5C89A6-E117-5C43-BC0C-D039563AA7A6}"/>
              </a:ext>
            </a:extLst>
          </p:cNvPr>
          <p:cNvSpPr/>
          <p:nvPr/>
        </p:nvSpPr>
        <p:spPr>
          <a:xfrm>
            <a:off x="3886200" y="5085184"/>
            <a:ext cx="457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dirty="0">
                <a:solidFill>
                  <a:srgbClr val="263238"/>
                </a:solidFill>
                <a:latin typeface="Calibri"/>
                <a:ea typeface="Calibri"/>
                <a:cs typeface="Calibri"/>
                <a:sym typeface="Calibri"/>
              </a:rPr>
              <a:t>Course creators: Christine Chen </a:t>
            </a:r>
            <a:endParaRPr sz="1800" dirty="0">
              <a:solidFill>
                <a:srgbClr val="938953"/>
              </a:solidFill>
              <a:latin typeface="Calibri"/>
              <a:ea typeface="Calibri"/>
              <a:cs typeface="Calibri"/>
              <a:sym typeface="Calibri"/>
            </a:endParaRPr>
          </a:p>
          <a:p>
            <a:pPr marL="0" marR="0" lvl="0" indent="0" algn="l" rtl="0">
              <a:spcBef>
                <a:spcPts val="0"/>
              </a:spcBef>
              <a:spcAft>
                <a:spcPts val="0"/>
              </a:spcAft>
              <a:buNone/>
            </a:pPr>
            <a:r>
              <a:rPr lang="en-GB" sz="1800" dirty="0">
                <a:solidFill>
                  <a:srgbClr val="263238"/>
                </a:solidFill>
                <a:latin typeface="Calibri"/>
                <a:ea typeface="Calibri"/>
                <a:cs typeface="Calibri"/>
                <a:sym typeface="Calibri"/>
              </a:rPr>
              <a:t>and Lindsay </a:t>
            </a:r>
            <a:r>
              <a:rPr lang="en-GB" sz="1800" dirty="0" err="1">
                <a:solidFill>
                  <a:srgbClr val="263238"/>
                </a:solidFill>
                <a:latin typeface="Calibri"/>
                <a:ea typeface="Calibri"/>
                <a:cs typeface="Calibri"/>
                <a:sym typeface="Calibri"/>
              </a:rPr>
              <a:t>Pickton</a:t>
            </a:r>
            <a:r>
              <a:rPr lang="en-GB" sz="1800" dirty="0">
                <a:solidFill>
                  <a:srgbClr val="263238"/>
                </a:solidFill>
                <a:latin typeface="Calibri"/>
                <a:ea typeface="Calibri"/>
                <a:cs typeface="Calibri"/>
                <a:sym typeface="Calibri"/>
              </a:rPr>
              <a:t>:  </a:t>
            </a:r>
            <a:r>
              <a:rPr lang="en-GB" sz="1800" u="sng" dirty="0">
                <a:solidFill>
                  <a:schemeClr val="hlink"/>
                </a:solidFill>
                <a:latin typeface="Calibri"/>
                <a:ea typeface="Calibri"/>
                <a:cs typeface="Calibri"/>
                <a:sym typeface="Calibri"/>
                <a:hlinkClick r:id="rId4"/>
              </a:rPr>
              <a:t>www.primaryeducationadvisors.co.uk</a:t>
            </a:r>
            <a:r>
              <a:rPr lang="en-GB" sz="1800" dirty="0">
                <a:solidFill>
                  <a:srgbClr val="938953"/>
                </a:solidFill>
                <a:latin typeface="Calibri"/>
                <a:ea typeface="Calibri"/>
                <a:cs typeface="Calibri"/>
                <a:sym typeface="Calibri"/>
              </a:rPr>
              <a:t> </a:t>
            </a:r>
            <a:endParaRPr dirty="0"/>
          </a:p>
        </p:txBody>
      </p:sp>
    </p:spTree>
    <p:extLst>
      <p:ext uri="{BB962C8B-B14F-4D97-AF65-F5344CB8AC3E}">
        <p14:creationId xmlns:p14="http://schemas.microsoft.com/office/powerpoint/2010/main" val="22434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7E7EB9-882E-E243-98B5-66257B6F75AB}"/>
              </a:ext>
            </a:extLst>
          </p:cNvPr>
          <p:cNvSpPr>
            <a:spLocks noGrp="1"/>
          </p:cNvSpPr>
          <p:nvPr>
            <p:ph type="title"/>
          </p:nvPr>
        </p:nvSpPr>
        <p:spPr>
          <a:xfrm>
            <a:off x="473731" y="274638"/>
            <a:ext cx="8229600" cy="1143000"/>
          </a:xfrm>
        </p:spPr>
        <p:txBody>
          <a:bodyPr/>
          <a:lstStyle/>
          <a:p>
            <a:r>
              <a:rPr lang="en-US" b="1" dirty="0">
                <a:latin typeface="+mn-lt"/>
              </a:rPr>
              <a:t>Impersonal tips</a:t>
            </a:r>
          </a:p>
        </p:txBody>
      </p:sp>
      <p:sp>
        <p:nvSpPr>
          <p:cNvPr id="7" name="Content Placeholder 6">
            <a:extLst>
              <a:ext uri="{FF2B5EF4-FFF2-40B4-BE49-F238E27FC236}">
                <a16:creationId xmlns:a16="http://schemas.microsoft.com/office/drawing/2014/main" id="{68ACC738-FCEE-444B-B60D-6931B9CFF45F}"/>
              </a:ext>
            </a:extLst>
          </p:cNvPr>
          <p:cNvSpPr>
            <a:spLocks noGrp="1"/>
          </p:cNvSpPr>
          <p:nvPr>
            <p:ph idx="1"/>
          </p:nvPr>
        </p:nvSpPr>
        <p:spPr>
          <a:xfrm>
            <a:off x="473731" y="1340768"/>
            <a:ext cx="8229600" cy="4525963"/>
          </a:xfrm>
        </p:spPr>
        <p:txBody>
          <a:bodyPr/>
          <a:lstStyle/>
          <a:p>
            <a:pPr marL="0" indent="0" algn="ctr">
              <a:buNone/>
            </a:pPr>
            <a:r>
              <a:rPr lang="en-US" sz="2800" b="1" dirty="0">
                <a:solidFill>
                  <a:schemeClr val="tx1">
                    <a:lumMod val="50000"/>
                    <a:lumOff val="50000"/>
                  </a:schemeClr>
                </a:solidFill>
              </a:rPr>
              <a:t>Avoid use of pronouns </a:t>
            </a:r>
            <a:r>
              <a:rPr lang="en-US" sz="2800" b="1" i="1" dirty="0">
                <a:solidFill>
                  <a:srgbClr val="FF2F92"/>
                </a:solidFill>
              </a:rPr>
              <a:t>‘I’ or ‘we’</a:t>
            </a:r>
          </a:p>
          <a:p>
            <a:pPr marL="0" indent="0" algn="ctr">
              <a:buNone/>
            </a:pPr>
            <a:r>
              <a:rPr lang="en-US" sz="2800" b="1" dirty="0">
                <a:solidFill>
                  <a:schemeClr val="tx1">
                    <a:lumMod val="50000"/>
                    <a:lumOff val="50000"/>
                  </a:schemeClr>
                </a:solidFill>
              </a:rPr>
              <a:t>Often in third person </a:t>
            </a:r>
            <a:r>
              <a:rPr lang="en-US" sz="2800" b="1" i="1" dirty="0">
                <a:solidFill>
                  <a:srgbClr val="00B0F0"/>
                </a:solidFill>
              </a:rPr>
              <a:t>(‘they’, ‘it’, ‘he/she’, subject name e.g. ‘whales’)</a:t>
            </a:r>
          </a:p>
          <a:p>
            <a:pPr marL="0" indent="0" algn="ctr">
              <a:buNone/>
            </a:pPr>
            <a:r>
              <a:rPr lang="en-US" sz="2800" b="1" dirty="0">
                <a:solidFill>
                  <a:srgbClr val="7030A0"/>
                </a:solidFill>
              </a:rPr>
              <a:t>Only use ‘you’ generally, in the sense of ‘one’: </a:t>
            </a:r>
            <a:r>
              <a:rPr lang="en-US" sz="2800" i="1" dirty="0">
                <a:solidFill>
                  <a:srgbClr val="7030A0"/>
                </a:solidFill>
              </a:rPr>
              <a:t>“The blood vessels are so large you could swim through them.”</a:t>
            </a:r>
            <a:r>
              <a:rPr lang="en-US" sz="2800" i="1" dirty="0">
                <a:solidFill>
                  <a:srgbClr val="C00000"/>
                </a:solidFill>
              </a:rPr>
              <a:t> </a:t>
            </a:r>
            <a:r>
              <a:rPr lang="en-US" sz="2800" i="1" dirty="0">
                <a:solidFill>
                  <a:schemeClr val="tx1">
                    <a:lumMod val="50000"/>
                    <a:lumOff val="50000"/>
                  </a:schemeClr>
                </a:solidFill>
              </a:rPr>
              <a:t>(That doesn’t mean </a:t>
            </a:r>
            <a:r>
              <a:rPr lang="en-US" sz="2800" dirty="0">
                <a:solidFill>
                  <a:schemeClr val="tx1">
                    <a:lumMod val="50000"/>
                    <a:lumOff val="50000"/>
                  </a:schemeClr>
                </a:solidFill>
              </a:rPr>
              <a:t>you,</a:t>
            </a:r>
            <a:r>
              <a:rPr lang="en-US" sz="2800" i="1" dirty="0">
                <a:solidFill>
                  <a:schemeClr val="tx1">
                    <a:lumMod val="50000"/>
                    <a:lumOff val="50000"/>
                  </a:schemeClr>
                </a:solidFill>
              </a:rPr>
              <a:t> personally!)</a:t>
            </a:r>
          </a:p>
          <a:p>
            <a:pPr marL="0" indent="0" algn="ctr">
              <a:buNone/>
            </a:pPr>
            <a:endParaRPr lang="en-US" sz="2800" dirty="0">
              <a:solidFill>
                <a:srgbClr val="7030A0"/>
              </a:solidFill>
            </a:endParaRPr>
          </a:p>
          <a:p>
            <a:pPr marL="0" indent="0" algn="ctr">
              <a:buNone/>
            </a:pPr>
            <a:r>
              <a:rPr lang="en-US" sz="2800" i="1" dirty="0">
                <a:solidFill>
                  <a:schemeClr val="tx1">
                    <a:lumMod val="50000"/>
                    <a:lumOff val="50000"/>
                  </a:schemeClr>
                </a:solidFill>
              </a:rPr>
              <a:t>e.g. scientific/ historical/ geographical reports and news</a:t>
            </a:r>
          </a:p>
        </p:txBody>
      </p:sp>
    </p:spTree>
    <p:extLst>
      <p:ext uri="{BB962C8B-B14F-4D97-AF65-F5344CB8AC3E}">
        <p14:creationId xmlns:p14="http://schemas.microsoft.com/office/powerpoint/2010/main" val="177756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B0E1D10B-0007-A241-A9C4-FDDB369AFF51}"/>
              </a:ext>
            </a:extLst>
          </p:cNvPr>
          <p:cNvSpPr>
            <a:spLocks noGrp="1"/>
          </p:cNvSpPr>
          <p:nvPr>
            <p:ph type="title"/>
          </p:nvPr>
        </p:nvSpPr>
        <p:spPr/>
        <p:txBody>
          <a:bodyPr/>
          <a:lstStyle/>
          <a:p>
            <a:r>
              <a:rPr lang="en-US" altLang="en-US" b="1" dirty="0">
                <a:latin typeface="+mn-lt"/>
                <a:ea typeface="ＭＳ Ｐゴシック" panose="020B0600070205080204" pitchFamily="34" charset="-128"/>
              </a:rPr>
              <a:t>Passive voice </a:t>
            </a:r>
            <a:br>
              <a:rPr lang="en-US" altLang="en-US" dirty="0">
                <a:latin typeface="+mn-lt"/>
                <a:ea typeface="ＭＳ Ｐゴシック" panose="020B0600070205080204" pitchFamily="34" charset="-128"/>
              </a:rPr>
            </a:br>
            <a:r>
              <a:rPr lang="en-US" altLang="en-US" sz="3600" i="1" dirty="0">
                <a:latin typeface="+mn-lt"/>
                <a:ea typeface="ＭＳ Ｐゴシック" panose="020B0600070205080204" pitchFamily="34" charset="-128"/>
              </a:rPr>
              <a:t>in formal, impersonal writing</a:t>
            </a:r>
          </a:p>
        </p:txBody>
      </p:sp>
      <p:sp>
        <p:nvSpPr>
          <p:cNvPr id="82946" name="Content Placeholder 2">
            <a:extLst>
              <a:ext uri="{FF2B5EF4-FFF2-40B4-BE49-F238E27FC236}">
                <a16:creationId xmlns:a16="http://schemas.microsoft.com/office/drawing/2014/main" id="{788C8DF8-BD6F-EA48-A2F0-35E4D4E9D48D}"/>
              </a:ext>
            </a:extLst>
          </p:cNvPr>
          <p:cNvSpPr>
            <a:spLocks noGrp="1"/>
          </p:cNvSpPr>
          <p:nvPr>
            <p:ph idx="1"/>
          </p:nvPr>
        </p:nvSpPr>
        <p:spPr>
          <a:xfrm>
            <a:off x="971600" y="1855365"/>
            <a:ext cx="7921575" cy="4525963"/>
          </a:xfrm>
        </p:spPr>
        <p:txBody>
          <a:bodyPr/>
          <a:lstStyle/>
          <a:p>
            <a:pPr marL="0" indent="0">
              <a:spcAft>
                <a:spcPts val="1200"/>
              </a:spcAft>
              <a:buFont typeface="Arial" panose="020B0604020202020204" pitchFamily="34" charset="0"/>
              <a:buNone/>
            </a:pPr>
            <a:r>
              <a:rPr lang="en-US" altLang="en-US" sz="2800" dirty="0">
                <a:solidFill>
                  <a:schemeClr val="tx1">
                    <a:lumMod val="50000"/>
                    <a:lumOff val="50000"/>
                  </a:schemeClr>
                </a:solidFill>
                <a:latin typeface="+mj-lt"/>
                <a:ea typeface="ＭＳ Ｐゴシック" panose="020B0600070205080204" pitchFamily="34" charset="-128"/>
              </a:rPr>
              <a:t>The seeds were placed in the soil</a:t>
            </a:r>
          </a:p>
          <a:p>
            <a:pPr marL="0" indent="0">
              <a:spcAft>
                <a:spcPts val="1200"/>
              </a:spcAft>
              <a:buFont typeface="Arial" panose="020B0604020202020204" pitchFamily="34" charset="0"/>
              <a:buNone/>
            </a:pPr>
            <a:r>
              <a:rPr lang="en-US" altLang="en-US" sz="2800" dirty="0">
                <a:solidFill>
                  <a:schemeClr val="tx1">
                    <a:lumMod val="50000"/>
                    <a:lumOff val="50000"/>
                  </a:schemeClr>
                </a:solidFill>
                <a:latin typeface="+mj-lt"/>
                <a:ea typeface="ＭＳ Ｐゴシック" panose="020B0600070205080204" pitchFamily="34" charset="-128"/>
              </a:rPr>
              <a:t>The light is controlled by the switch</a:t>
            </a:r>
          </a:p>
          <a:p>
            <a:pPr marL="0" indent="0">
              <a:spcAft>
                <a:spcPts val="1200"/>
              </a:spcAft>
              <a:buFont typeface="Arial" panose="020B0604020202020204" pitchFamily="34" charset="0"/>
              <a:buNone/>
            </a:pPr>
            <a:r>
              <a:rPr lang="en-US" altLang="en-US" sz="2800" dirty="0">
                <a:solidFill>
                  <a:schemeClr val="tx1">
                    <a:lumMod val="50000"/>
                    <a:lumOff val="50000"/>
                  </a:schemeClr>
                </a:solidFill>
                <a:latin typeface="+mj-lt"/>
                <a:ea typeface="ＭＳ Ｐゴシック" panose="020B0600070205080204" pitchFamily="34" charset="-128"/>
              </a:rPr>
              <a:t>The sides are covered in foil for insulation </a:t>
            </a:r>
          </a:p>
          <a:p>
            <a:pPr marL="0" indent="0">
              <a:spcAft>
                <a:spcPts val="1200"/>
              </a:spcAft>
              <a:buFont typeface="Arial" panose="020B0604020202020204" pitchFamily="34" charset="0"/>
              <a:buNone/>
            </a:pPr>
            <a:r>
              <a:rPr lang="en-US" altLang="en-US" sz="2800" dirty="0">
                <a:solidFill>
                  <a:schemeClr val="tx1">
                    <a:lumMod val="50000"/>
                    <a:lumOff val="50000"/>
                  </a:schemeClr>
                </a:solidFill>
                <a:latin typeface="+mj-lt"/>
                <a:ea typeface="ＭＳ Ｐゴシック" panose="020B0600070205080204" pitchFamily="34" charset="-128"/>
              </a:rPr>
              <a:t>The process is known as ‘photosynthesis’</a:t>
            </a:r>
          </a:p>
          <a:p>
            <a:pPr marL="0" indent="0">
              <a:spcAft>
                <a:spcPts val="1200"/>
              </a:spcAft>
              <a:buFont typeface="Arial" panose="020B0604020202020204" pitchFamily="34" charset="0"/>
              <a:buNone/>
            </a:pPr>
            <a:r>
              <a:rPr lang="en-US" altLang="en-US" sz="2800" dirty="0">
                <a:solidFill>
                  <a:schemeClr val="tx1">
                    <a:lumMod val="50000"/>
                    <a:lumOff val="50000"/>
                  </a:schemeClr>
                </a:solidFill>
                <a:latin typeface="+mj-lt"/>
                <a:ea typeface="ＭＳ Ｐゴシック" panose="020B0600070205080204" pitchFamily="34" charset="-128"/>
              </a:rPr>
              <a:t>Tutankhamun's tomb was discovered by Howard Carter</a:t>
            </a:r>
          </a:p>
        </p:txBody>
      </p:sp>
      <p:sp>
        <p:nvSpPr>
          <p:cNvPr id="6" name="Google Shape;479;p40">
            <a:extLst>
              <a:ext uri="{FF2B5EF4-FFF2-40B4-BE49-F238E27FC236}">
                <a16:creationId xmlns:a16="http://schemas.microsoft.com/office/drawing/2014/main" id="{1901CA14-551A-4741-8232-D1304B6BFCF8}"/>
              </a:ext>
            </a:extLst>
          </p:cNvPr>
          <p:cNvSpPr/>
          <p:nvPr/>
        </p:nvSpPr>
        <p:spPr>
          <a:xfrm>
            <a:off x="611560" y="1972521"/>
            <a:ext cx="214908" cy="288032"/>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 name="Google Shape;480;p40">
            <a:extLst>
              <a:ext uri="{FF2B5EF4-FFF2-40B4-BE49-F238E27FC236}">
                <a16:creationId xmlns:a16="http://schemas.microsoft.com/office/drawing/2014/main" id="{BBA54F78-F5D2-4244-A5CE-88085C1838BA}"/>
              </a:ext>
            </a:extLst>
          </p:cNvPr>
          <p:cNvSpPr/>
          <p:nvPr/>
        </p:nvSpPr>
        <p:spPr>
          <a:xfrm>
            <a:off x="611560" y="2636912"/>
            <a:ext cx="214908" cy="288032"/>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Arial"/>
              <a:ea typeface="Arial"/>
              <a:cs typeface="Arial"/>
              <a:sym typeface="Arial"/>
            </a:endParaRPr>
          </a:p>
        </p:txBody>
      </p:sp>
      <p:sp>
        <p:nvSpPr>
          <p:cNvPr id="8" name="Google Shape;481;p40">
            <a:extLst>
              <a:ext uri="{FF2B5EF4-FFF2-40B4-BE49-F238E27FC236}">
                <a16:creationId xmlns:a16="http://schemas.microsoft.com/office/drawing/2014/main" id="{2EFCD0EC-FE0F-6D46-9B07-435623845C9D}"/>
              </a:ext>
            </a:extLst>
          </p:cNvPr>
          <p:cNvSpPr/>
          <p:nvPr/>
        </p:nvSpPr>
        <p:spPr>
          <a:xfrm>
            <a:off x="615871" y="3284984"/>
            <a:ext cx="214908" cy="288032"/>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Google Shape;482;p40">
            <a:extLst>
              <a:ext uri="{FF2B5EF4-FFF2-40B4-BE49-F238E27FC236}">
                <a16:creationId xmlns:a16="http://schemas.microsoft.com/office/drawing/2014/main" id="{DEC1B72E-A112-CD4C-9AF2-F07890D25A9F}"/>
              </a:ext>
            </a:extLst>
          </p:cNvPr>
          <p:cNvSpPr/>
          <p:nvPr/>
        </p:nvSpPr>
        <p:spPr>
          <a:xfrm>
            <a:off x="611560" y="3959249"/>
            <a:ext cx="214908" cy="288032"/>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483;p40">
            <a:extLst>
              <a:ext uri="{FF2B5EF4-FFF2-40B4-BE49-F238E27FC236}">
                <a16:creationId xmlns:a16="http://schemas.microsoft.com/office/drawing/2014/main" id="{93D09EC4-1778-844D-8111-B89372138F4B}"/>
              </a:ext>
            </a:extLst>
          </p:cNvPr>
          <p:cNvSpPr/>
          <p:nvPr/>
        </p:nvSpPr>
        <p:spPr>
          <a:xfrm>
            <a:off x="611560" y="4636817"/>
            <a:ext cx="214908" cy="288032"/>
          </a:xfrm>
          <a:prstGeom prst="chevron">
            <a:avLst>
              <a:gd name="adj" fmla="val 50000"/>
            </a:avLst>
          </a:prstGeom>
          <a:solidFill>
            <a:srgbClr val="92CC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65173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E877CFB1-3511-6645-94E9-52F9992F6938}"/>
              </a:ext>
            </a:extLst>
          </p:cNvPr>
          <p:cNvSpPr>
            <a:spLocks noGrp="1"/>
          </p:cNvSpPr>
          <p:nvPr>
            <p:ph type="title"/>
          </p:nvPr>
        </p:nvSpPr>
        <p:spPr>
          <a:xfrm>
            <a:off x="450426" y="488156"/>
            <a:ext cx="8229600" cy="274638"/>
          </a:xfrm>
        </p:spPr>
        <p:txBody>
          <a:bodyPr/>
          <a:lstStyle/>
          <a:p>
            <a:r>
              <a:rPr lang="en-GB" altLang="en-US" sz="2800" b="1" dirty="0">
                <a:ea typeface="ＭＳ Ｐゴシック" panose="020B0600070205080204" pitchFamily="34" charset="-128"/>
              </a:rPr>
              <a:t>Why do people die if they stop breathing?</a:t>
            </a:r>
            <a:endParaRPr lang="en-US" altLang="en-US" sz="2800"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023081E0-5368-9149-98E6-C6D8485EFF9A}"/>
              </a:ext>
            </a:extLst>
          </p:cNvPr>
          <p:cNvSpPr>
            <a:spLocks noGrp="1"/>
          </p:cNvSpPr>
          <p:nvPr>
            <p:ph idx="1"/>
          </p:nvPr>
        </p:nvSpPr>
        <p:spPr>
          <a:xfrm>
            <a:off x="450426" y="1064518"/>
            <a:ext cx="8247062" cy="5256584"/>
          </a:xfrm>
        </p:spPr>
        <p:txBody>
          <a:bodyPr/>
          <a:lstStyle/>
          <a:p>
            <a:pPr marL="0" indent="0">
              <a:buFont typeface="Arial" panose="020B0604020202020204" pitchFamily="34" charset="0"/>
              <a:buNone/>
              <a:defRPr/>
            </a:pPr>
            <a:r>
              <a:rPr lang="en-GB" sz="1900" dirty="0">
                <a:solidFill>
                  <a:schemeClr val="tx1">
                    <a:lumMod val="75000"/>
                    <a:lumOff val="25000"/>
                  </a:schemeClr>
                </a:solidFill>
              </a:rPr>
              <a:t>In order to stay alive, human beings need a constant supply of </a:t>
            </a:r>
            <a:r>
              <a:rPr lang="en-GB" sz="1900" b="1" dirty="0">
                <a:solidFill>
                  <a:schemeClr val="tx1">
                    <a:lumMod val="75000"/>
                    <a:lumOff val="25000"/>
                  </a:schemeClr>
                </a:solidFill>
              </a:rPr>
              <a:t>oxygen </a:t>
            </a:r>
            <a:r>
              <a:rPr lang="en-GB" sz="1900" dirty="0">
                <a:solidFill>
                  <a:schemeClr val="tx1">
                    <a:lumMod val="75000"/>
                    <a:lumOff val="25000"/>
                  </a:schemeClr>
                </a:solidFill>
              </a:rPr>
              <a:t>(a gas found in the air) to all parts of the body. They also need to rid their bodies of a waste gas called </a:t>
            </a:r>
            <a:r>
              <a:rPr lang="en-GB" sz="1900" b="1" dirty="0">
                <a:solidFill>
                  <a:schemeClr val="tx1">
                    <a:lumMod val="75000"/>
                    <a:lumOff val="25000"/>
                  </a:schemeClr>
                </a:solidFill>
              </a:rPr>
              <a:t>carbon dioxide, </a:t>
            </a:r>
            <a:r>
              <a:rPr lang="en-GB" sz="1900" dirty="0">
                <a:solidFill>
                  <a:schemeClr val="tx1">
                    <a:lumMod val="75000"/>
                    <a:lumOff val="25000"/>
                  </a:schemeClr>
                </a:solidFill>
              </a:rPr>
              <a:t>which would otherwise poison them.</a:t>
            </a:r>
          </a:p>
          <a:p>
            <a:pPr marL="0" indent="0">
              <a:buFont typeface="Arial" panose="020B0604020202020204" pitchFamily="34" charset="0"/>
              <a:buNone/>
              <a:defRPr/>
            </a:pPr>
            <a:r>
              <a:rPr lang="en-GB" sz="1900" dirty="0">
                <a:solidFill>
                  <a:schemeClr val="tx1">
                    <a:lumMod val="75000"/>
                    <a:lumOff val="25000"/>
                  </a:schemeClr>
                </a:solidFill>
              </a:rPr>
              <a:t>These two gases </a:t>
            </a:r>
            <a:r>
              <a:rPr lang="en-GB" sz="1900" dirty="0">
                <a:solidFill>
                  <a:srgbClr val="FF2F92"/>
                </a:solidFill>
              </a:rPr>
              <a:t>are carried round the body </a:t>
            </a:r>
            <a:r>
              <a:rPr lang="en-GB" sz="1900" dirty="0">
                <a:solidFill>
                  <a:schemeClr val="tx1">
                    <a:lumMod val="75000"/>
                    <a:lumOff val="25000"/>
                  </a:schemeClr>
                </a:solidFill>
              </a:rPr>
              <a:t>in the blood. </a:t>
            </a:r>
            <a:r>
              <a:rPr lang="en-GB" sz="1900" b="1" dirty="0">
                <a:solidFill>
                  <a:schemeClr val="tx1">
                    <a:lumMod val="75000"/>
                    <a:lumOff val="25000"/>
                  </a:schemeClr>
                </a:solidFill>
              </a:rPr>
              <a:t>Veins </a:t>
            </a:r>
            <a:r>
              <a:rPr lang="en-GB" sz="1900" dirty="0">
                <a:solidFill>
                  <a:schemeClr val="tx1">
                    <a:lumMod val="75000"/>
                    <a:lumOff val="25000"/>
                  </a:schemeClr>
                </a:solidFill>
              </a:rPr>
              <a:t>carry the blood to the heart and </a:t>
            </a:r>
            <a:r>
              <a:rPr lang="en-GB" sz="1900" b="1" dirty="0">
                <a:solidFill>
                  <a:schemeClr val="tx1">
                    <a:lumMod val="75000"/>
                    <a:lumOff val="25000"/>
                  </a:schemeClr>
                </a:solidFill>
              </a:rPr>
              <a:t>arteries </a:t>
            </a:r>
            <a:r>
              <a:rPr lang="en-GB" sz="1900" dirty="0">
                <a:solidFill>
                  <a:schemeClr val="tx1">
                    <a:lumMod val="75000"/>
                    <a:lumOff val="25000"/>
                  </a:schemeClr>
                </a:solidFill>
              </a:rPr>
              <a:t>carry blood away from the heart. Both veins and arteries divide into millions of tiny </a:t>
            </a:r>
            <a:r>
              <a:rPr lang="en-GB" sz="1900" b="1" dirty="0">
                <a:solidFill>
                  <a:schemeClr val="tx1">
                    <a:lumMod val="75000"/>
                    <a:lumOff val="25000"/>
                  </a:schemeClr>
                </a:solidFill>
              </a:rPr>
              <a:t>capillary blood vessels. </a:t>
            </a:r>
            <a:r>
              <a:rPr lang="en-GB" sz="1900" dirty="0">
                <a:solidFill>
                  <a:schemeClr val="tx1">
                    <a:lumMod val="75000"/>
                    <a:lumOff val="25000"/>
                  </a:schemeClr>
                </a:solidFill>
              </a:rPr>
              <a:t>Gases can move between the blood in the capillaries and the tiny </a:t>
            </a:r>
            <a:r>
              <a:rPr lang="en-GB" sz="1900" b="1" dirty="0">
                <a:solidFill>
                  <a:schemeClr val="tx1">
                    <a:lumMod val="75000"/>
                    <a:lumOff val="25000"/>
                  </a:schemeClr>
                </a:solidFill>
              </a:rPr>
              <a:t>cells </a:t>
            </a:r>
            <a:r>
              <a:rPr lang="en-GB" sz="1900" dirty="0">
                <a:solidFill>
                  <a:schemeClr val="tx1">
                    <a:lumMod val="75000"/>
                    <a:lumOff val="25000"/>
                  </a:schemeClr>
                </a:solidFill>
              </a:rPr>
              <a:t>which make up the human body.</a:t>
            </a:r>
          </a:p>
          <a:p>
            <a:pPr marL="0" indent="0">
              <a:buFont typeface="Arial" panose="020B0604020202020204" pitchFamily="34" charset="0"/>
              <a:buNone/>
              <a:defRPr/>
            </a:pPr>
            <a:r>
              <a:rPr lang="en-GB" sz="1900" dirty="0">
                <a:solidFill>
                  <a:schemeClr val="tx1">
                    <a:lumMod val="75000"/>
                    <a:lumOff val="25000"/>
                  </a:schemeClr>
                </a:solidFill>
              </a:rPr>
              <a:t>When we have a puff of air, it goes into our spongy, air-</a:t>
            </a:r>
            <a:r>
              <a:rPr lang="en-GB" sz="1900" dirty="0" err="1">
                <a:solidFill>
                  <a:schemeClr val="tx1">
                    <a:lumMod val="75000"/>
                    <a:lumOff val="25000"/>
                  </a:schemeClr>
                </a:solidFill>
              </a:rPr>
              <a:t>saccy</a:t>
            </a:r>
            <a:r>
              <a:rPr lang="en-GB" sz="1900" dirty="0">
                <a:solidFill>
                  <a:schemeClr val="tx1">
                    <a:lumMod val="75000"/>
                    <a:lumOff val="25000"/>
                  </a:schemeClr>
                </a:solidFill>
              </a:rPr>
              <a:t> </a:t>
            </a:r>
            <a:r>
              <a:rPr lang="en-GB" sz="1900" b="1" dirty="0">
                <a:solidFill>
                  <a:schemeClr val="tx1">
                    <a:lumMod val="75000"/>
                    <a:lumOff val="25000"/>
                  </a:schemeClr>
                </a:solidFill>
              </a:rPr>
              <a:t>lungs</a:t>
            </a:r>
            <a:r>
              <a:rPr lang="en-GB" sz="1900" dirty="0">
                <a:solidFill>
                  <a:schemeClr val="tx1">
                    <a:lumMod val="75000"/>
                    <a:lumOff val="25000"/>
                  </a:schemeClr>
                </a:solidFill>
              </a:rPr>
              <a:t>. The oxygen bit of air ends up in the blood (which is gross when you think about it). Our clever blood gets the oxygen all the way to the </a:t>
            </a:r>
            <a:r>
              <a:rPr lang="en-GB" sz="1900" b="1" dirty="0">
                <a:solidFill>
                  <a:schemeClr val="tx1">
                    <a:lumMod val="75000"/>
                    <a:lumOff val="25000"/>
                  </a:schemeClr>
                </a:solidFill>
              </a:rPr>
              <a:t>heart. </a:t>
            </a:r>
            <a:endParaRPr lang="en-GB" sz="1900" dirty="0">
              <a:solidFill>
                <a:schemeClr val="tx1">
                  <a:lumMod val="75000"/>
                  <a:lumOff val="25000"/>
                </a:schemeClr>
              </a:solidFill>
            </a:endParaRPr>
          </a:p>
          <a:p>
            <a:pPr marL="0" indent="0">
              <a:buFont typeface="Arial" panose="020B0604020202020204" pitchFamily="34" charset="0"/>
              <a:buNone/>
              <a:defRPr/>
            </a:pPr>
            <a:r>
              <a:rPr lang="en-GB" sz="1900" dirty="0">
                <a:solidFill>
                  <a:schemeClr val="tx1">
                    <a:lumMod val="75000"/>
                    <a:lumOff val="25000"/>
                  </a:schemeClr>
                </a:solidFill>
              </a:rPr>
              <a:t>The heart pumps this oxygen-carrying blood around the whole body through arteries which divide into capillaries to reach the body cells. Oxygen passes from the blood to the cells, and carbon dioxide (the waste gas) passes from cells into the blood. Veins take this waste-carrying blood back to the heart, which pumps it back into the lungs. There the carbon dioxide passes into air sacs.</a:t>
            </a:r>
            <a:endParaRPr lang="en-US" sz="1900"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a:extLst>
              <a:ext uri="{FF2B5EF4-FFF2-40B4-BE49-F238E27FC236}">
                <a16:creationId xmlns:a16="http://schemas.microsoft.com/office/drawing/2014/main" id="{658DE66C-34A7-9A4C-84CA-A30737EAC927}"/>
              </a:ext>
            </a:extLst>
          </p:cNvPr>
          <p:cNvSpPr>
            <a:spLocks noGrp="1"/>
          </p:cNvSpPr>
          <p:nvPr>
            <p:ph type="ctrTitle"/>
          </p:nvPr>
        </p:nvSpPr>
        <p:spPr>
          <a:xfrm>
            <a:off x="685800" y="4031265"/>
            <a:ext cx="7772400" cy="1470025"/>
          </a:xfrm>
        </p:spPr>
        <p:txBody>
          <a:bodyPr/>
          <a:lstStyle/>
          <a:p>
            <a:r>
              <a:rPr lang="en-GB" altLang="en-US" i="1" dirty="0">
                <a:ea typeface="ＭＳ Ｐゴシック" panose="020B0600070205080204" pitchFamily="34" charset="-128"/>
              </a:rPr>
              <a:t>…choose the appropriate</a:t>
            </a:r>
            <a:br>
              <a:rPr lang="en-US" altLang="en-US" dirty="0">
                <a:ea typeface="ＭＳ Ｐゴシック" panose="020B0600070205080204" pitchFamily="34" charset="-128"/>
              </a:rPr>
            </a:br>
            <a:r>
              <a:rPr lang="en-US" altLang="en-US" sz="5400" b="1" dirty="0">
                <a:ea typeface="ＭＳ Ｐゴシック" panose="020B0600070205080204" pitchFamily="34" charset="-128"/>
              </a:rPr>
              <a:t>Register</a:t>
            </a:r>
          </a:p>
        </p:txBody>
      </p:sp>
      <p:pic>
        <p:nvPicPr>
          <p:cNvPr id="6" name="Google Shape;494;p41">
            <a:extLst>
              <a:ext uri="{FF2B5EF4-FFF2-40B4-BE49-F238E27FC236}">
                <a16:creationId xmlns:a16="http://schemas.microsoft.com/office/drawing/2014/main" id="{AFB60704-663B-8842-B0AD-40C4B61E59BA}"/>
              </a:ext>
            </a:extLst>
          </p:cNvPr>
          <p:cNvPicPr preferRelativeResize="0"/>
          <p:nvPr/>
        </p:nvPicPr>
        <p:blipFill rotWithShape="1">
          <a:blip r:embed="rId2">
            <a:alphaModFix/>
          </a:blip>
          <a:srcRect/>
          <a:stretch/>
        </p:blipFill>
        <p:spPr>
          <a:xfrm>
            <a:off x="3213767" y="260648"/>
            <a:ext cx="2716466" cy="37706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F151AD-693E-4745-B177-0AAA76FEFAAA}"/>
              </a:ext>
            </a:extLst>
          </p:cNvPr>
          <p:cNvSpPr txBox="1">
            <a:spLocks/>
          </p:cNvSpPr>
          <p:nvPr/>
        </p:nvSpPr>
        <p:spPr bwMode="auto">
          <a:xfrm>
            <a:off x="450426" y="488156"/>
            <a:ext cx="822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GB" altLang="en-US" sz="2800" b="1">
                <a:ea typeface="ＭＳ Ｐゴシック" panose="020B0600070205080204" pitchFamily="34" charset="-128"/>
              </a:rPr>
              <a:t>Why do people die if they stop breathing?</a:t>
            </a:r>
            <a:endParaRPr lang="en-US" altLang="en-US" sz="2800" dirty="0">
              <a:ea typeface="ＭＳ Ｐゴシック" panose="020B0600070205080204" pitchFamily="34" charset="-128"/>
            </a:endParaRPr>
          </a:p>
        </p:txBody>
      </p:sp>
      <p:sp>
        <p:nvSpPr>
          <p:cNvPr id="7" name="Content Placeholder 2">
            <a:extLst>
              <a:ext uri="{FF2B5EF4-FFF2-40B4-BE49-F238E27FC236}">
                <a16:creationId xmlns:a16="http://schemas.microsoft.com/office/drawing/2014/main" id="{5EC0C795-A9D2-2A41-95CD-2A2DE5B9E7BA}"/>
              </a:ext>
            </a:extLst>
          </p:cNvPr>
          <p:cNvSpPr txBox="1">
            <a:spLocks/>
          </p:cNvSpPr>
          <p:nvPr/>
        </p:nvSpPr>
        <p:spPr bwMode="auto">
          <a:xfrm>
            <a:off x="450426" y="1064518"/>
            <a:ext cx="8247062"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1900" dirty="0">
                <a:solidFill>
                  <a:schemeClr val="tx1">
                    <a:lumMod val="75000"/>
                    <a:lumOff val="25000"/>
                  </a:schemeClr>
                </a:solidFill>
              </a:rPr>
              <a:t>In order to stay alive, human beings need a constant supply of </a:t>
            </a:r>
            <a:r>
              <a:rPr lang="en-GB" sz="1900" b="1" dirty="0">
                <a:solidFill>
                  <a:schemeClr val="tx1">
                    <a:lumMod val="75000"/>
                    <a:lumOff val="25000"/>
                  </a:schemeClr>
                </a:solidFill>
              </a:rPr>
              <a:t>oxygen </a:t>
            </a:r>
            <a:r>
              <a:rPr lang="en-GB" sz="1900" dirty="0">
                <a:solidFill>
                  <a:schemeClr val="tx1">
                    <a:lumMod val="75000"/>
                    <a:lumOff val="25000"/>
                  </a:schemeClr>
                </a:solidFill>
              </a:rPr>
              <a:t>(a gas found in the air) to all parts of the body. They also need to rid their bodies of a waste gas called </a:t>
            </a:r>
            <a:r>
              <a:rPr lang="en-GB" sz="1900" b="1" dirty="0">
                <a:solidFill>
                  <a:schemeClr val="tx1">
                    <a:lumMod val="75000"/>
                    <a:lumOff val="25000"/>
                  </a:schemeClr>
                </a:solidFill>
              </a:rPr>
              <a:t>carbon dioxide, </a:t>
            </a:r>
            <a:r>
              <a:rPr lang="en-GB" sz="1900" dirty="0">
                <a:solidFill>
                  <a:schemeClr val="tx1">
                    <a:lumMod val="75000"/>
                    <a:lumOff val="25000"/>
                  </a:schemeClr>
                </a:solidFill>
              </a:rPr>
              <a:t>which would otherwise poison them.</a:t>
            </a:r>
          </a:p>
          <a:p>
            <a:pPr marL="0" indent="0">
              <a:buFont typeface="Arial" panose="020B0604020202020204" pitchFamily="34" charset="0"/>
              <a:buNone/>
              <a:defRPr/>
            </a:pPr>
            <a:r>
              <a:rPr lang="en-GB" sz="1900" dirty="0">
                <a:solidFill>
                  <a:schemeClr val="tx1">
                    <a:lumMod val="75000"/>
                    <a:lumOff val="25000"/>
                  </a:schemeClr>
                </a:solidFill>
              </a:rPr>
              <a:t>These two gases </a:t>
            </a:r>
            <a:r>
              <a:rPr lang="en-GB" sz="1900" dirty="0">
                <a:solidFill>
                  <a:srgbClr val="FF2F92"/>
                </a:solidFill>
              </a:rPr>
              <a:t>are carried round the body </a:t>
            </a:r>
            <a:r>
              <a:rPr lang="en-GB" sz="1900" dirty="0">
                <a:solidFill>
                  <a:schemeClr val="tx1">
                    <a:lumMod val="75000"/>
                    <a:lumOff val="25000"/>
                  </a:schemeClr>
                </a:solidFill>
              </a:rPr>
              <a:t>in the blood. </a:t>
            </a:r>
            <a:r>
              <a:rPr lang="en-GB" sz="1900" b="1" dirty="0">
                <a:solidFill>
                  <a:schemeClr val="tx1">
                    <a:lumMod val="75000"/>
                    <a:lumOff val="25000"/>
                  </a:schemeClr>
                </a:solidFill>
              </a:rPr>
              <a:t>Veins </a:t>
            </a:r>
            <a:r>
              <a:rPr lang="en-GB" sz="1900" dirty="0">
                <a:solidFill>
                  <a:schemeClr val="tx1">
                    <a:lumMod val="75000"/>
                    <a:lumOff val="25000"/>
                  </a:schemeClr>
                </a:solidFill>
              </a:rPr>
              <a:t>carry the blood to the heart and </a:t>
            </a:r>
            <a:r>
              <a:rPr lang="en-GB" sz="1900" b="1" dirty="0">
                <a:solidFill>
                  <a:schemeClr val="tx1">
                    <a:lumMod val="75000"/>
                    <a:lumOff val="25000"/>
                  </a:schemeClr>
                </a:solidFill>
              </a:rPr>
              <a:t>arteries </a:t>
            </a:r>
            <a:r>
              <a:rPr lang="en-GB" sz="1900" dirty="0">
                <a:solidFill>
                  <a:schemeClr val="tx1">
                    <a:lumMod val="75000"/>
                    <a:lumOff val="25000"/>
                  </a:schemeClr>
                </a:solidFill>
              </a:rPr>
              <a:t>carry blood away from the heart. Both veins and arteries divide into millions of tiny </a:t>
            </a:r>
            <a:r>
              <a:rPr lang="en-GB" sz="1900" b="1" dirty="0">
                <a:solidFill>
                  <a:schemeClr val="tx1">
                    <a:lumMod val="75000"/>
                    <a:lumOff val="25000"/>
                  </a:schemeClr>
                </a:solidFill>
              </a:rPr>
              <a:t>capillary blood vessels. </a:t>
            </a:r>
            <a:r>
              <a:rPr lang="en-GB" sz="1900" dirty="0">
                <a:solidFill>
                  <a:schemeClr val="tx1">
                    <a:lumMod val="75000"/>
                    <a:lumOff val="25000"/>
                  </a:schemeClr>
                </a:solidFill>
              </a:rPr>
              <a:t>Gases can move between the blood in the capillaries and the tiny </a:t>
            </a:r>
            <a:r>
              <a:rPr lang="en-GB" sz="1900" b="1" dirty="0">
                <a:solidFill>
                  <a:schemeClr val="tx1">
                    <a:lumMod val="75000"/>
                    <a:lumOff val="25000"/>
                  </a:schemeClr>
                </a:solidFill>
              </a:rPr>
              <a:t>cells </a:t>
            </a:r>
            <a:r>
              <a:rPr lang="en-GB" sz="1900" dirty="0">
                <a:solidFill>
                  <a:schemeClr val="tx1">
                    <a:lumMod val="75000"/>
                    <a:lumOff val="25000"/>
                  </a:schemeClr>
                </a:solidFill>
              </a:rPr>
              <a:t>which make up the human body</a:t>
            </a:r>
            <a:r>
              <a:rPr lang="en-GB" sz="1900" dirty="0">
                <a:solidFill>
                  <a:schemeClr val="tx1">
                    <a:lumMod val="50000"/>
                    <a:lumOff val="50000"/>
                  </a:schemeClr>
                </a:solidFill>
              </a:rPr>
              <a:t>.</a:t>
            </a:r>
          </a:p>
          <a:p>
            <a:pPr marL="0" indent="0">
              <a:buFont typeface="Arial" panose="020B0604020202020204" pitchFamily="34" charset="0"/>
              <a:buNone/>
              <a:defRPr/>
            </a:pPr>
            <a:r>
              <a:rPr lang="en-GB" sz="1900" dirty="0">
                <a:solidFill>
                  <a:srgbClr val="FF2F92"/>
                </a:solidFill>
              </a:rPr>
              <a:t>When we have a puff of air, it goes into our spongy, air-</a:t>
            </a:r>
            <a:r>
              <a:rPr lang="en-GB" sz="1900" dirty="0" err="1">
                <a:solidFill>
                  <a:srgbClr val="FF2F92"/>
                </a:solidFill>
              </a:rPr>
              <a:t>saccy</a:t>
            </a:r>
            <a:r>
              <a:rPr lang="en-GB" sz="1900" dirty="0">
                <a:solidFill>
                  <a:srgbClr val="FF2F92"/>
                </a:solidFill>
              </a:rPr>
              <a:t> </a:t>
            </a:r>
            <a:r>
              <a:rPr lang="en-GB" sz="1900" b="1" dirty="0">
                <a:solidFill>
                  <a:srgbClr val="FF2F92"/>
                </a:solidFill>
              </a:rPr>
              <a:t>lungs</a:t>
            </a:r>
            <a:r>
              <a:rPr lang="en-GB" sz="1900" dirty="0">
                <a:solidFill>
                  <a:srgbClr val="FF2F92"/>
                </a:solidFill>
              </a:rPr>
              <a:t>. The oxygen bit of air ends up in the blood (which is gross when you think about it). Our clever blood gets the oxygen all the way to the </a:t>
            </a:r>
            <a:r>
              <a:rPr lang="en-GB" sz="1900" b="1" dirty="0">
                <a:solidFill>
                  <a:srgbClr val="FF2F92"/>
                </a:solidFill>
              </a:rPr>
              <a:t>heart. </a:t>
            </a:r>
            <a:endParaRPr lang="en-GB" sz="1900" dirty="0">
              <a:solidFill>
                <a:srgbClr val="FF2F92"/>
              </a:solidFill>
            </a:endParaRPr>
          </a:p>
          <a:p>
            <a:pPr marL="0" indent="0">
              <a:buFont typeface="Arial" panose="020B0604020202020204" pitchFamily="34" charset="0"/>
              <a:buNone/>
              <a:defRPr/>
            </a:pPr>
            <a:r>
              <a:rPr lang="en-GB" sz="1900" dirty="0">
                <a:solidFill>
                  <a:schemeClr val="tx1">
                    <a:lumMod val="75000"/>
                    <a:lumOff val="25000"/>
                  </a:schemeClr>
                </a:solidFill>
              </a:rPr>
              <a:t>The heart pumps this oxygen-carrying blood around the whole body through arteries which divide into capillaries to reach the body cells. Oxygen passes from the blood to the cells, and carbon dioxide (the waste gas) passes from cells into the blood. Veins take this waste-carrying blood back to the heart, which pumps it back into the lungs. There the carbon dioxide passes into air sacs.</a:t>
            </a:r>
            <a:endParaRPr lang="en-US" sz="1900"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C4AF01-5C59-7549-B069-1AA4E7A91C61}"/>
              </a:ext>
            </a:extLst>
          </p:cNvPr>
          <p:cNvSpPr txBox="1">
            <a:spLocks/>
          </p:cNvSpPr>
          <p:nvPr/>
        </p:nvSpPr>
        <p:spPr bwMode="auto">
          <a:xfrm>
            <a:off x="450426" y="488156"/>
            <a:ext cx="822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GB" altLang="en-US" sz="2800" b="1">
                <a:ea typeface="ＭＳ Ｐゴシック" panose="020B0600070205080204" pitchFamily="34" charset="-128"/>
              </a:rPr>
              <a:t>Why do people die if they stop breathing?</a:t>
            </a:r>
            <a:endParaRPr lang="en-US" altLang="en-US" sz="2800" dirty="0">
              <a:ea typeface="ＭＳ Ｐゴシック" panose="020B0600070205080204" pitchFamily="34" charset="-128"/>
            </a:endParaRPr>
          </a:p>
        </p:txBody>
      </p:sp>
      <p:sp>
        <p:nvSpPr>
          <p:cNvPr id="7" name="Content Placeholder 2">
            <a:extLst>
              <a:ext uri="{FF2B5EF4-FFF2-40B4-BE49-F238E27FC236}">
                <a16:creationId xmlns:a16="http://schemas.microsoft.com/office/drawing/2014/main" id="{A9A2F5B1-4C0C-D448-9028-D4F3BA8FC34C}"/>
              </a:ext>
            </a:extLst>
          </p:cNvPr>
          <p:cNvSpPr txBox="1">
            <a:spLocks/>
          </p:cNvSpPr>
          <p:nvPr/>
        </p:nvSpPr>
        <p:spPr bwMode="auto">
          <a:xfrm>
            <a:off x="450426" y="1064518"/>
            <a:ext cx="8247062"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GB" sz="1800" dirty="0">
                <a:solidFill>
                  <a:schemeClr val="tx1">
                    <a:lumMod val="75000"/>
                    <a:lumOff val="25000"/>
                  </a:schemeClr>
                </a:solidFill>
              </a:rPr>
              <a:t>In order to stay alive, human beings need a constant supply of </a:t>
            </a:r>
            <a:r>
              <a:rPr lang="en-GB" sz="1800" b="1" dirty="0">
                <a:solidFill>
                  <a:schemeClr val="tx1">
                    <a:lumMod val="75000"/>
                    <a:lumOff val="25000"/>
                  </a:schemeClr>
                </a:solidFill>
              </a:rPr>
              <a:t>oxygen </a:t>
            </a:r>
            <a:r>
              <a:rPr lang="en-GB" sz="1800" dirty="0">
                <a:solidFill>
                  <a:schemeClr val="tx1">
                    <a:lumMod val="75000"/>
                    <a:lumOff val="25000"/>
                  </a:schemeClr>
                </a:solidFill>
              </a:rPr>
              <a:t>(a gas found in the air) to all parts of the body. They also need to rid their bodies of a waste gas called </a:t>
            </a:r>
            <a:r>
              <a:rPr lang="en-GB" sz="1800" b="1" dirty="0">
                <a:solidFill>
                  <a:schemeClr val="tx1">
                    <a:lumMod val="75000"/>
                    <a:lumOff val="25000"/>
                  </a:schemeClr>
                </a:solidFill>
              </a:rPr>
              <a:t>carbon dioxide, </a:t>
            </a:r>
            <a:r>
              <a:rPr lang="en-GB" sz="1800" dirty="0">
                <a:solidFill>
                  <a:schemeClr val="tx1">
                    <a:lumMod val="75000"/>
                    <a:lumOff val="25000"/>
                  </a:schemeClr>
                </a:solidFill>
              </a:rPr>
              <a:t>which would otherwise poison them.</a:t>
            </a:r>
          </a:p>
          <a:p>
            <a:pPr marL="0" indent="0">
              <a:buFont typeface="Arial" panose="020B0604020202020204" pitchFamily="34" charset="0"/>
              <a:buNone/>
              <a:defRPr/>
            </a:pPr>
            <a:r>
              <a:rPr lang="en-GB" sz="1800" dirty="0">
                <a:solidFill>
                  <a:schemeClr val="tx1">
                    <a:lumMod val="75000"/>
                    <a:lumOff val="25000"/>
                  </a:schemeClr>
                </a:solidFill>
              </a:rPr>
              <a:t>These two gases </a:t>
            </a:r>
            <a:r>
              <a:rPr lang="en-GB" sz="1800" dirty="0">
                <a:solidFill>
                  <a:srgbClr val="FF2F92"/>
                </a:solidFill>
              </a:rPr>
              <a:t>are carried round the body </a:t>
            </a:r>
            <a:r>
              <a:rPr lang="en-GB" sz="1800" dirty="0">
                <a:solidFill>
                  <a:schemeClr val="tx1">
                    <a:lumMod val="75000"/>
                    <a:lumOff val="25000"/>
                  </a:schemeClr>
                </a:solidFill>
              </a:rPr>
              <a:t>in the blood. </a:t>
            </a:r>
            <a:r>
              <a:rPr lang="en-GB" sz="1800" b="1" dirty="0">
                <a:solidFill>
                  <a:schemeClr val="tx1">
                    <a:lumMod val="75000"/>
                    <a:lumOff val="25000"/>
                  </a:schemeClr>
                </a:solidFill>
              </a:rPr>
              <a:t>Veins </a:t>
            </a:r>
            <a:r>
              <a:rPr lang="en-GB" sz="1800" dirty="0">
                <a:solidFill>
                  <a:schemeClr val="tx1">
                    <a:lumMod val="75000"/>
                    <a:lumOff val="25000"/>
                  </a:schemeClr>
                </a:solidFill>
              </a:rPr>
              <a:t>carry the blood to the heart and </a:t>
            </a:r>
            <a:r>
              <a:rPr lang="en-GB" sz="1800" b="1" dirty="0">
                <a:solidFill>
                  <a:schemeClr val="tx1">
                    <a:lumMod val="75000"/>
                    <a:lumOff val="25000"/>
                  </a:schemeClr>
                </a:solidFill>
              </a:rPr>
              <a:t>arteries </a:t>
            </a:r>
            <a:r>
              <a:rPr lang="en-GB" sz="1800" dirty="0">
                <a:solidFill>
                  <a:schemeClr val="tx1">
                    <a:lumMod val="75000"/>
                    <a:lumOff val="25000"/>
                  </a:schemeClr>
                </a:solidFill>
              </a:rPr>
              <a:t>carry blood away from the heart. Both veins and arteries divide into millions of tiny </a:t>
            </a:r>
            <a:r>
              <a:rPr lang="en-GB" sz="1800" b="1" dirty="0">
                <a:solidFill>
                  <a:schemeClr val="tx1">
                    <a:lumMod val="75000"/>
                    <a:lumOff val="25000"/>
                  </a:schemeClr>
                </a:solidFill>
              </a:rPr>
              <a:t>capillary blood vessels. </a:t>
            </a:r>
            <a:r>
              <a:rPr lang="en-GB" sz="1800" dirty="0">
                <a:solidFill>
                  <a:schemeClr val="tx1">
                    <a:lumMod val="75000"/>
                    <a:lumOff val="25000"/>
                  </a:schemeClr>
                </a:solidFill>
              </a:rPr>
              <a:t>Gases can move between the blood in the capillaries and the tiny </a:t>
            </a:r>
            <a:r>
              <a:rPr lang="en-GB" sz="1800" b="1" dirty="0">
                <a:solidFill>
                  <a:schemeClr val="tx1">
                    <a:lumMod val="75000"/>
                    <a:lumOff val="25000"/>
                  </a:schemeClr>
                </a:solidFill>
              </a:rPr>
              <a:t>cells </a:t>
            </a:r>
            <a:r>
              <a:rPr lang="en-GB" sz="1800" dirty="0">
                <a:solidFill>
                  <a:schemeClr val="tx1">
                    <a:lumMod val="75000"/>
                    <a:lumOff val="25000"/>
                  </a:schemeClr>
                </a:solidFill>
              </a:rPr>
              <a:t>which make up the human body</a:t>
            </a:r>
            <a:r>
              <a:rPr lang="en-GB" sz="1800" dirty="0">
                <a:solidFill>
                  <a:schemeClr val="tx1">
                    <a:lumMod val="50000"/>
                    <a:lumOff val="50000"/>
                  </a:schemeClr>
                </a:solidFill>
              </a:rPr>
              <a:t>.</a:t>
            </a:r>
          </a:p>
          <a:p>
            <a:pPr marL="0" indent="0">
              <a:buFont typeface="Arial" panose="020B0604020202020204" pitchFamily="34" charset="0"/>
              <a:buNone/>
              <a:defRPr/>
            </a:pPr>
            <a:r>
              <a:rPr lang="en-GB" sz="1800" dirty="0">
                <a:solidFill>
                  <a:schemeClr val="tx1">
                    <a:lumMod val="75000"/>
                    <a:lumOff val="25000"/>
                  </a:schemeClr>
                </a:solidFill>
              </a:rPr>
              <a:t>The heart pumps this oxygen-carrying blood around the whole body through arteries which divide into capillaries to reach the body cells. Oxygen passes from the blood to the cells, and carbon dioxide (the waste gas) passes from cells into the blood. Veins take this waste-carrying blood back to the heart, which pumps it back into the lungs. There the carbon dioxide passes into air sacs.</a:t>
            </a:r>
          </a:p>
          <a:p>
            <a:pPr marL="0" indent="0">
              <a:buNone/>
              <a:defRPr/>
            </a:pPr>
            <a:r>
              <a:rPr lang="en-GB" sz="1800" dirty="0">
                <a:solidFill>
                  <a:srgbClr val="FF2F92"/>
                </a:solidFill>
              </a:rPr>
              <a:t>When the human being breathes out, the carbon dioxide is pushed back out into the air. Breathing in and out is therefore essential because it ensures that life-giving oxygen is constantly replaced and poisonous carbon dioxide expelled.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56786444-F430-C44D-A3E0-5F3BA5A4A4D8}"/>
              </a:ext>
            </a:extLst>
          </p:cNvPr>
          <p:cNvSpPr>
            <a:spLocks noGrp="1"/>
          </p:cNvSpPr>
          <p:nvPr>
            <p:ph type="title"/>
          </p:nvPr>
        </p:nvSpPr>
        <p:spPr/>
        <p:txBody>
          <a:bodyPr/>
          <a:lstStyle/>
          <a:p>
            <a:r>
              <a:rPr lang="en-US" altLang="en-US" b="1" dirty="0">
                <a:latin typeface="+mn-lt"/>
                <a:ea typeface="ＭＳ Ｐゴシック" panose="020B0600070205080204" pitchFamily="34" charset="-128"/>
              </a:rPr>
              <a:t>Paragraph 3</a:t>
            </a:r>
          </a:p>
        </p:txBody>
      </p:sp>
      <p:sp>
        <p:nvSpPr>
          <p:cNvPr id="3" name="Content Placeholder 2">
            <a:extLst>
              <a:ext uri="{FF2B5EF4-FFF2-40B4-BE49-F238E27FC236}">
                <a16:creationId xmlns:a16="http://schemas.microsoft.com/office/drawing/2014/main" id="{D5556F6F-4A97-1A4D-92BC-396DF8A849FA}"/>
              </a:ext>
            </a:extLst>
          </p:cNvPr>
          <p:cNvSpPr>
            <a:spLocks noGrp="1"/>
          </p:cNvSpPr>
          <p:nvPr>
            <p:ph idx="1"/>
          </p:nvPr>
        </p:nvSpPr>
        <p:spPr/>
        <p:txBody>
          <a:bodyPr/>
          <a:lstStyle/>
          <a:p>
            <a:pPr marL="0" indent="0">
              <a:buFont typeface="Arial" panose="020B0604020202020204" pitchFamily="34" charset="0"/>
              <a:buNone/>
              <a:defRPr/>
            </a:pPr>
            <a:r>
              <a:rPr lang="en-GB" sz="3600" dirty="0">
                <a:solidFill>
                  <a:srgbClr val="FF2F92"/>
                </a:solidFill>
              </a:rPr>
              <a:t>When a human being breathes in, the air goes down into the </a:t>
            </a:r>
            <a:r>
              <a:rPr lang="en-GB" sz="3600" b="1" dirty="0">
                <a:solidFill>
                  <a:srgbClr val="FF2F92"/>
                </a:solidFill>
              </a:rPr>
              <a:t>lungs</a:t>
            </a:r>
            <a:r>
              <a:rPr lang="en-GB" sz="3600" dirty="0">
                <a:solidFill>
                  <a:srgbClr val="FF2F92"/>
                </a:solidFill>
              </a:rPr>
              <a:t>, which are like two spongy bags filled with millions of air sacs. Oxygen from the air passes through the sacs into the capillary blood vessels. The blood then carries the oxygen through a vein to the </a:t>
            </a:r>
            <a:r>
              <a:rPr lang="en-GB" sz="3600" b="1" dirty="0">
                <a:solidFill>
                  <a:srgbClr val="FF2F92"/>
                </a:solidFill>
              </a:rPr>
              <a:t>heart. </a:t>
            </a:r>
            <a:endParaRPr lang="en-GB" sz="3600" dirty="0">
              <a:solidFill>
                <a:srgbClr val="FF2F92"/>
              </a:solidFill>
            </a:endParaRP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539C7199-7DEC-CA46-B7C4-14C92E344BA1}"/>
              </a:ext>
            </a:extLst>
          </p:cNvPr>
          <p:cNvSpPr>
            <a:spLocks noGrp="1"/>
          </p:cNvSpPr>
          <p:nvPr>
            <p:ph idx="1"/>
          </p:nvPr>
        </p:nvSpPr>
        <p:spPr>
          <a:xfrm>
            <a:off x="533400" y="1628800"/>
            <a:ext cx="8229600" cy="4525963"/>
          </a:xfrm>
        </p:spPr>
        <p:txBody>
          <a:bodyPr/>
          <a:lstStyle/>
          <a:p>
            <a:pPr marL="0" indent="0" algn="ctr">
              <a:buFont typeface="Arial" panose="020B0604020202020204" pitchFamily="34" charset="0"/>
              <a:buNone/>
            </a:pPr>
            <a:r>
              <a:rPr lang="en-US" altLang="en-US" b="1" dirty="0">
                <a:solidFill>
                  <a:srgbClr val="FF2F92"/>
                </a:solidFill>
                <a:latin typeface="Calibri" panose="020F0502020204030204" pitchFamily="34" charset="0"/>
                <a:ea typeface="ＭＳ Ｐゴシック" panose="020B0600070205080204" pitchFamily="34" charset="-128"/>
                <a:cs typeface="Calibri" panose="020F0502020204030204" pitchFamily="34" charset="0"/>
              </a:rPr>
              <a:t>Breathe in</a:t>
            </a:r>
          </a:p>
          <a:p>
            <a:pPr marL="0" indent="0" algn="ctr">
              <a:buFont typeface="Arial" panose="020B0604020202020204" pitchFamily="34" charset="0"/>
              <a:buNone/>
            </a:pPr>
            <a:endParaRPr lang="en-US" altLang="en-US" b="1" dirty="0">
              <a:solidFill>
                <a:srgbClr val="FF2F92"/>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lgn="ctr">
              <a:buFont typeface="Arial" panose="020B0604020202020204" pitchFamily="34" charset="0"/>
              <a:buNone/>
            </a:pPr>
            <a:r>
              <a:rPr lang="en-US" altLang="en-US" b="1" dirty="0">
                <a:solidFill>
                  <a:srgbClr val="FF2F92"/>
                </a:solidFill>
                <a:latin typeface="Calibri" panose="020F0502020204030204" pitchFamily="34" charset="0"/>
                <a:ea typeface="ＭＳ Ｐゴシック" panose="020B0600070205080204" pitchFamily="34" charset="-128"/>
                <a:cs typeface="Calibri" panose="020F0502020204030204" pitchFamily="34" charset="0"/>
              </a:rPr>
              <a:t>Air into lungs (filled with air-sacs)</a:t>
            </a:r>
          </a:p>
          <a:p>
            <a:pPr marL="0" indent="0" algn="ctr">
              <a:buFont typeface="Arial" panose="020B0604020202020204" pitchFamily="34" charset="0"/>
              <a:buNone/>
            </a:pPr>
            <a:endParaRPr lang="en-US" altLang="en-US" b="1" dirty="0">
              <a:solidFill>
                <a:srgbClr val="FF2F92"/>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lgn="ctr">
              <a:buFont typeface="Arial" panose="020B0604020202020204" pitchFamily="34" charset="0"/>
              <a:buNone/>
            </a:pPr>
            <a:r>
              <a:rPr lang="en-US" altLang="en-US" b="1" dirty="0">
                <a:solidFill>
                  <a:srgbClr val="FF2F92"/>
                </a:solidFill>
                <a:latin typeface="Calibri" panose="020F0502020204030204" pitchFamily="34" charset="0"/>
                <a:ea typeface="ＭＳ Ｐゴシック" panose="020B0600070205080204" pitchFamily="34" charset="-128"/>
                <a:cs typeface="Calibri" panose="020F0502020204030204" pitchFamily="34" charset="0"/>
              </a:rPr>
              <a:t>Oxygen passes into capillaries</a:t>
            </a:r>
          </a:p>
          <a:p>
            <a:pPr marL="0" indent="0" algn="ctr">
              <a:buFont typeface="Arial" panose="020B0604020202020204" pitchFamily="34" charset="0"/>
              <a:buNone/>
            </a:pPr>
            <a:endParaRPr lang="en-US" altLang="en-US" b="1" dirty="0">
              <a:solidFill>
                <a:srgbClr val="FF2F92"/>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lgn="ctr">
              <a:buFont typeface="Arial" panose="020B0604020202020204" pitchFamily="34" charset="0"/>
              <a:buNone/>
            </a:pPr>
            <a:r>
              <a:rPr lang="en-US" altLang="en-US" b="1" dirty="0">
                <a:solidFill>
                  <a:srgbClr val="FF2F92"/>
                </a:solidFill>
                <a:latin typeface="Calibri" panose="020F0502020204030204" pitchFamily="34" charset="0"/>
                <a:ea typeface="ＭＳ Ｐゴシック" panose="020B0600070205080204" pitchFamily="34" charset="-128"/>
                <a:cs typeface="Calibri" panose="020F0502020204030204" pitchFamily="34" charset="0"/>
              </a:rPr>
              <a:t>Blood carries oxygen through vein to heart</a:t>
            </a:r>
          </a:p>
        </p:txBody>
      </p:sp>
      <p:sp>
        <p:nvSpPr>
          <p:cNvPr id="6" name="Down Arrow 5">
            <a:extLst>
              <a:ext uri="{FF2B5EF4-FFF2-40B4-BE49-F238E27FC236}">
                <a16:creationId xmlns:a16="http://schemas.microsoft.com/office/drawing/2014/main" id="{F49E451F-7F25-2C4A-97BA-E8E0900C7FBB}"/>
              </a:ext>
            </a:extLst>
          </p:cNvPr>
          <p:cNvSpPr/>
          <p:nvPr/>
        </p:nvSpPr>
        <p:spPr>
          <a:xfrm>
            <a:off x="4405313" y="2205236"/>
            <a:ext cx="485775" cy="647700"/>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a:extLst>
              <a:ext uri="{FF2B5EF4-FFF2-40B4-BE49-F238E27FC236}">
                <a16:creationId xmlns:a16="http://schemas.microsoft.com/office/drawing/2014/main" id="{AADD38A8-E4CB-EB4D-AB93-A5AFA30381F2}"/>
              </a:ext>
            </a:extLst>
          </p:cNvPr>
          <p:cNvSpPr/>
          <p:nvPr/>
        </p:nvSpPr>
        <p:spPr>
          <a:xfrm>
            <a:off x="4406106" y="3357364"/>
            <a:ext cx="484188" cy="647700"/>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a:extLst>
              <a:ext uri="{FF2B5EF4-FFF2-40B4-BE49-F238E27FC236}">
                <a16:creationId xmlns:a16="http://schemas.microsoft.com/office/drawing/2014/main" id="{79E65BBF-F606-7144-A3F3-473ED7424F66}"/>
              </a:ext>
            </a:extLst>
          </p:cNvPr>
          <p:cNvSpPr/>
          <p:nvPr/>
        </p:nvSpPr>
        <p:spPr>
          <a:xfrm>
            <a:off x="4406106" y="4507905"/>
            <a:ext cx="484188" cy="649287"/>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itle 1">
            <a:extLst>
              <a:ext uri="{FF2B5EF4-FFF2-40B4-BE49-F238E27FC236}">
                <a16:creationId xmlns:a16="http://schemas.microsoft.com/office/drawing/2014/main" id="{B860AEEE-5667-0E4F-BEFD-4E67C7CAA3E6}"/>
              </a:ext>
            </a:extLst>
          </p:cNvPr>
          <p:cNvSpPr txBox="1">
            <a:spLocks/>
          </p:cNvSpPr>
          <p:nvPr/>
        </p:nvSpPr>
        <p:spPr bwMode="auto">
          <a:xfrm>
            <a:off x="5334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altLang="en-US" b="1">
                <a:latin typeface="+mn-lt"/>
                <a:ea typeface="ＭＳ Ｐゴシック" panose="020B0600070205080204" pitchFamily="34" charset="-128"/>
              </a:rPr>
              <a:t>Paragraph 3</a:t>
            </a:r>
            <a:endParaRPr lang="en-US" altLang="en-US" b="1" dirty="0">
              <a:latin typeface="+mn-lt"/>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Vocabulary…">
            <a:extLst>
              <a:ext uri="{FF2B5EF4-FFF2-40B4-BE49-F238E27FC236}">
                <a16:creationId xmlns:a16="http://schemas.microsoft.com/office/drawing/2014/main" id="{174ADFF2-1285-3D43-BEC4-818D4AD2C903}"/>
              </a:ext>
            </a:extLst>
          </p:cNvPr>
          <p:cNvSpPr>
            <a:spLocks noGrp="1"/>
          </p:cNvSpPr>
          <p:nvPr>
            <p:ph type="title"/>
          </p:nvPr>
        </p:nvSpPr>
        <p:spPr>
          <a:xfrm>
            <a:off x="782638" y="415925"/>
            <a:ext cx="7772400" cy="1362075"/>
          </a:xfrm>
        </p:spPr>
        <p:txBody>
          <a:bodyPr/>
          <a:lstStyle/>
          <a:p>
            <a:pPr algn="ctr" defTabSz="214313"/>
            <a:r>
              <a:rPr lang="en-GB" altLang="en-US" sz="4400" cap="none" dirty="0">
                <a:latin typeface="+mn-lt"/>
                <a:ea typeface="ＭＳ Ｐゴシック" panose="020B0600070205080204" pitchFamily="34" charset="-128"/>
                <a:sym typeface="Arial Black" panose="020B0604020202020204" pitchFamily="34" charset="0"/>
              </a:rPr>
              <a:t>Vocabulary</a:t>
            </a:r>
            <a:br>
              <a:rPr lang="en-GB" altLang="en-US" sz="4400" cap="none" dirty="0">
                <a:latin typeface="+mn-lt"/>
                <a:ea typeface="ＭＳ Ｐゴシック" panose="020B0600070205080204" pitchFamily="34" charset="-128"/>
                <a:sym typeface="Arial Black" panose="020B0604020202020204" pitchFamily="34" charset="0"/>
              </a:rPr>
            </a:br>
            <a:r>
              <a:rPr lang="en-GB" altLang="en-US" sz="4400" b="0" i="1" cap="none" dirty="0">
                <a:latin typeface="+mn-lt"/>
                <a:ea typeface="ＭＳ Ｐゴシック" panose="020B0600070205080204" pitchFamily="34" charset="-128"/>
                <a:sym typeface="Arial Black" panose="020B0604020202020204" pitchFamily="34" charset="0"/>
              </a:rPr>
              <a:t>Three Tier Framework </a:t>
            </a:r>
          </a:p>
        </p:txBody>
      </p:sp>
      <p:sp>
        <p:nvSpPr>
          <p:cNvPr id="489" name="T1: Those learnt in everyday ‘common’ language…">
            <a:extLst>
              <a:ext uri="{FF2B5EF4-FFF2-40B4-BE49-F238E27FC236}">
                <a16:creationId xmlns:a16="http://schemas.microsoft.com/office/drawing/2014/main" id="{B0BA0843-CE1C-C247-AA9E-C8ADA5B5788C}"/>
              </a:ext>
            </a:extLst>
          </p:cNvPr>
          <p:cNvSpPr txBox="1">
            <a:spLocks noGrp="1"/>
          </p:cNvSpPr>
          <p:nvPr>
            <p:ph type="body" idx="1"/>
          </p:nvPr>
        </p:nvSpPr>
        <p:spPr>
          <a:xfrm>
            <a:off x="588962" y="1778000"/>
            <a:ext cx="7966076" cy="3806825"/>
          </a:xfrm>
        </p:spPr>
        <p:txBody>
          <a:bodyPr>
            <a:normAutofit lnSpcReduction="10000"/>
          </a:bodyPr>
          <a:lstStyle/>
          <a:p>
            <a:pPr>
              <a:spcBef>
                <a:spcPts val="900"/>
              </a:spcBef>
              <a:defRPr sz="4000" b="0">
                <a:solidFill>
                  <a:srgbClr val="0076BA"/>
                </a:solidFill>
                <a:latin typeface="Arial Rounded MT Bold"/>
                <a:ea typeface="Arial Rounded MT Bold"/>
                <a:cs typeface="Arial Rounded MT Bold"/>
                <a:sym typeface="Arial Rounded MT Bold"/>
              </a:defRPr>
            </a:pPr>
            <a:r>
              <a:rPr sz="4000" b="1" dirty="0">
                <a:solidFill>
                  <a:srgbClr val="0076BA"/>
                </a:solidFill>
                <a:latin typeface="Calibri" panose="020F0502020204030204" pitchFamily="34" charset="0"/>
                <a:ea typeface="Arial Rounded MT Bold"/>
                <a:cs typeface="Calibri" panose="020F0502020204030204" pitchFamily="34" charset="0"/>
                <a:sym typeface="Arial Rounded MT Bold"/>
              </a:rPr>
              <a:t>T1: </a:t>
            </a:r>
            <a:r>
              <a:rPr sz="40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Those learnt in everyday ‘common’ language</a:t>
            </a:r>
            <a:endParaRPr sz="44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endParaRPr>
          </a:p>
          <a:p>
            <a:pPr>
              <a:spcBef>
                <a:spcPts val="900"/>
              </a:spcBef>
              <a:defRPr sz="4000" b="0">
                <a:solidFill>
                  <a:srgbClr val="004D80"/>
                </a:solidFill>
                <a:latin typeface="Arial Rounded MT Bold"/>
                <a:ea typeface="Arial Rounded MT Bold"/>
                <a:cs typeface="Arial Rounded MT Bold"/>
                <a:sym typeface="Arial Rounded MT Bold"/>
              </a:defRPr>
            </a:pPr>
            <a:r>
              <a:rPr sz="4000" b="1" dirty="0">
                <a:solidFill>
                  <a:srgbClr val="FF2F92"/>
                </a:solidFill>
                <a:latin typeface="Calibri" panose="020F0502020204030204" pitchFamily="34" charset="0"/>
                <a:ea typeface="Arial Rounded MT Bold"/>
                <a:cs typeface="Calibri" panose="020F0502020204030204" pitchFamily="34" charset="0"/>
                <a:sym typeface="Arial Rounded MT Bold"/>
              </a:rPr>
              <a:t>T2: </a:t>
            </a:r>
            <a:r>
              <a:rPr sz="40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Those likely to occur frequently in a wide variety of written texts</a:t>
            </a:r>
            <a:endParaRPr sz="44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endParaRPr>
          </a:p>
          <a:p>
            <a:pPr>
              <a:spcBef>
                <a:spcPts val="900"/>
              </a:spcBef>
              <a:defRPr sz="4000" b="0">
                <a:solidFill>
                  <a:srgbClr val="0076BA"/>
                </a:solidFill>
                <a:latin typeface="Arial Rounded MT Bold"/>
                <a:ea typeface="Arial Rounded MT Bold"/>
                <a:cs typeface="Arial Rounded MT Bold"/>
                <a:sym typeface="Arial Rounded MT Bold"/>
              </a:defRPr>
            </a:pPr>
            <a:r>
              <a:rPr sz="4000" b="1" dirty="0">
                <a:solidFill>
                  <a:schemeClr val="accent6"/>
                </a:solidFill>
                <a:latin typeface="Calibri" panose="020F0502020204030204" pitchFamily="34" charset="0"/>
                <a:ea typeface="Arial Rounded MT Bold"/>
                <a:cs typeface="Calibri" panose="020F0502020204030204" pitchFamily="34" charset="0"/>
                <a:sym typeface="Arial Rounded MT Bold"/>
              </a:rPr>
              <a:t>T3: </a:t>
            </a:r>
            <a:r>
              <a:rPr sz="4000" dirty="0">
                <a:solidFill>
                  <a:schemeClr val="tx1">
                    <a:lumMod val="50000"/>
                    <a:lumOff val="50000"/>
                  </a:schemeClr>
                </a:solidFill>
                <a:latin typeface="Calibri" panose="020F0502020204030204" pitchFamily="34" charset="0"/>
                <a:ea typeface="Arial Rounded MT Bold"/>
                <a:cs typeface="Calibri" panose="020F0502020204030204" pitchFamily="34" charset="0"/>
                <a:sym typeface="Arial Rounded MT Bold"/>
              </a:rPr>
              <a:t>Those tightly associated with a content area</a:t>
            </a:r>
          </a:p>
        </p:txBody>
      </p:sp>
    </p:spTree>
    <p:extLst>
      <p:ext uri="{BB962C8B-B14F-4D97-AF65-F5344CB8AC3E}">
        <p14:creationId xmlns:p14="http://schemas.microsoft.com/office/powerpoint/2010/main" val="4778886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animEffect transition="in" filter="dissolve">
                                      <p:cBhvr>
                                        <p:cTn id="7" dur="500"/>
                                        <p:tgtEl>
                                          <p:spTgt spid="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9">
                                            <p:txEl>
                                              <p:pRg st="1" end="1"/>
                                            </p:txEl>
                                          </p:spTgt>
                                        </p:tgtEl>
                                        <p:attrNameLst>
                                          <p:attrName>style.visibility</p:attrName>
                                        </p:attrNameLst>
                                      </p:cBhvr>
                                      <p:to>
                                        <p:strVal val="visible"/>
                                      </p:to>
                                    </p:set>
                                    <p:animEffect transition="in" filter="dissolve">
                                      <p:cBhvr>
                                        <p:cTn id="12" dur="500"/>
                                        <p:tgtEl>
                                          <p:spTgt spid="4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9">
                                            <p:txEl>
                                              <p:pRg st="2" end="2"/>
                                            </p:txEl>
                                          </p:spTgt>
                                        </p:tgtEl>
                                        <p:attrNameLst>
                                          <p:attrName>style.visibility</p:attrName>
                                        </p:attrNameLst>
                                      </p:cBhvr>
                                      <p:to>
                                        <p:strVal val="visible"/>
                                      </p:to>
                                    </p:set>
                                    <p:animEffect transition="in" filter="dissolve">
                                      <p:cBhvr>
                                        <p:cTn id="17" dur="500"/>
                                        <p:tgtEl>
                                          <p:spTgt spid="4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 name="Table">
            <a:extLst>
              <a:ext uri="{FF2B5EF4-FFF2-40B4-BE49-F238E27FC236}">
                <a16:creationId xmlns:a16="http://schemas.microsoft.com/office/drawing/2014/main" id="{3D69FB6C-27B2-3148-B37C-06A237D233BC}"/>
              </a:ext>
            </a:extLst>
          </p:cNvPr>
          <p:cNvGraphicFramePr/>
          <p:nvPr>
            <p:extLst>
              <p:ext uri="{D42A27DB-BD31-4B8C-83A1-F6EECF244321}">
                <p14:modId xmlns:p14="http://schemas.microsoft.com/office/powerpoint/2010/main" val="747900162"/>
              </p:ext>
            </p:extLst>
          </p:nvPr>
        </p:nvGraphicFramePr>
        <p:xfrm>
          <a:off x="359469" y="260648"/>
          <a:ext cx="8425062" cy="5760366"/>
        </p:xfrm>
        <a:graphic>
          <a:graphicData uri="http://schemas.openxmlformats.org/drawingml/2006/table">
            <a:tbl>
              <a:tblPr firstRow="1">
                <a:tableStyleId>{2D5ABB26-0587-4C30-8999-92F81FD0307C}</a:tableStyleId>
              </a:tblPr>
              <a:tblGrid>
                <a:gridCol w="4104680">
                  <a:extLst>
                    <a:ext uri="{9D8B030D-6E8A-4147-A177-3AD203B41FA5}">
                      <a16:colId xmlns:a16="http://schemas.microsoft.com/office/drawing/2014/main" val="20000"/>
                    </a:ext>
                  </a:extLst>
                </a:gridCol>
                <a:gridCol w="4320382">
                  <a:extLst>
                    <a:ext uri="{9D8B030D-6E8A-4147-A177-3AD203B41FA5}">
                      <a16:colId xmlns:a16="http://schemas.microsoft.com/office/drawing/2014/main" val="20001"/>
                    </a:ext>
                  </a:extLst>
                </a:gridCol>
              </a:tblGrid>
              <a:tr h="960061">
                <a:tc>
                  <a:txBody>
                    <a:bodyPr/>
                    <a:lstStyle/>
                    <a:p>
                      <a:pPr algn="ctr">
                        <a:tabLst>
                          <a:tab pos="1181100" algn="l"/>
                        </a:tabLst>
                        <a:defRPr sz="1800" b="0">
                          <a:solidFill>
                            <a:srgbClr val="000000"/>
                          </a:solidFill>
                        </a:defRPr>
                      </a:pPr>
                      <a:r>
                        <a:rPr sz="2400" b="1" dirty="0">
                          <a:solidFill>
                            <a:schemeClr val="bg1"/>
                          </a:solidFill>
                          <a:sym typeface="Helvetica Neue Medium"/>
                        </a:rPr>
                        <a:t>Tier two words</a:t>
                      </a:r>
                      <a:endParaRPr sz="2400" b="1" dirty="0">
                        <a:solidFill>
                          <a:schemeClr val="bg1"/>
                        </a:solidFill>
                        <a:latin typeface="Helvetica Neue Medium"/>
                        <a:ea typeface="Helvetica Neue Medium"/>
                        <a:cs typeface="Helvetica Neue Medium"/>
                        <a:sym typeface="Helvetica Neue Medium"/>
                      </a:endParaRPr>
                    </a:p>
                  </a:txBody>
                  <a:tcPr marL="35721" marR="35721" marT="35716" marB="35716" anchor="ctr" horzOverflow="overflow">
                    <a:solidFill>
                      <a:schemeClr val="accent5"/>
                    </a:solidFill>
                  </a:tcPr>
                </a:tc>
                <a:tc>
                  <a:txBody>
                    <a:bodyPr/>
                    <a:lstStyle/>
                    <a:p>
                      <a:pPr algn="ctr">
                        <a:tabLst>
                          <a:tab pos="1181100" algn="l"/>
                        </a:tabLst>
                        <a:defRPr sz="1800" b="0">
                          <a:solidFill>
                            <a:srgbClr val="000000"/>
                          </a:solidFill>
                        </a:defRPr>
                      </a:pPr>
                      <a:r>
                        <a:rPr sz="2400" b="1" dirty="0">
                          <a:solidFill>
                            <a:schemeClr val="bg1"/>
                          </a:solidFill>
                          <a:sym typeface="Helvetica Neue Medium"/>
                        </a:rPr>
                        <a:t>Children’s likely expressions</a:t>
                      </a:r>
                      <a:endParaRPr sz="2400" b="1" dirty="0">
                        <a:solidFill>
                          <a:schemeClr val="bg1"/>
                        </a:solidFill>
                        <a:latin typeface="Helvetica Neue Medium"/>
                        <a:ea typeface="Helvetica Neue Medium"/>
                        <a:cs typeface="Helvetica Neue Medium"/>
                        <a:sym typeface="Helvetica Neue Medium"/>
                      </a:endParaRPr>
                    </a:p>
                  </a:txBody>
                  <a:tcPr marL="35721" marR="35721" marT="35716" marB="35716" anchor="ctr" horzOverflow="overflow">
                    <a:solidFill>
                      <a:srgbClr val="92D050"/>
                    </a:solidFill>
                  </a:tcPr>
                </a:tc>
                <a:extLst>
                  <a:ext uri="{0D108BD9-81ED-4DB2-BD59-A6C34878D82A}">
                    <a16:rowId xmlns:a16="http://schemas.microsoft.com/office/drawing/2014/main" val="10000"/>
                  </a:ext>
                </a:extLst>
              </a:tr>
              <a:tr h="960061">
                <a:tc>
                  <a:txBody>
                    <a:bodyPr/>
                    <a:lstStyle/>
                    <a:p>
                      <a:pPr algn="ctr">
                        <a:defRPr sz="1800"/>
                      </a:pPr>
                      <a:r>
                        <a:rPr sz="3200" dirty="0"/>
                        <a:t>emerging </a:t>
                      </a:r>
                    </a:p>
                  </a:txBody>
                  <a:tcPr marL="35721" marR="35721" marT="35716" marB="35716" anchor="ctr" horzOverflow="overflow"/>
                </a:tc>
                <a:tc>
                  <a:txBody>
                    <a:bodyPr/>
                    <a:lstStyle/>
                    <a:p>
                      <a:pPr algn="ctr">
                        <a:defRPr sz="1800"/>
                      </a:pPr>
                      <a:r>
                        <a:rPr sz="3200" dirty="0"/>
                        <a:t>coming out</a:t>
                      </a:r>
                    </a:p>
                  </a:txBody>
                  <a:tcPr marL="35721" marR="35721" marT="35716" marB="35716" anchor="ctr" horzOverflow="overflow"/>
                </a:tc>
                <a:extLst>
                  <a:ext uri="{0D108BD9-81ED-4DB2-BD59-A6C34878D82A}">
                    <a16:rowId xmlns:a16="http://schemas.microsoft.com/office/drawing/2014/main" val="10001"/>
                  </a:ext>
                </a:extLst>
              </a:tr>
              <a:tr h="960061">
                <a:tc>
                  <a:txBody>
                    <a:bodyPr/>
                    <a:lstStyle/>
                    <a:p>
                      <a:pPr algn="ctr">
                        <a:defRPr sz="1800"/>
                      </a:pPr>
                      <a:r>
                        <a:rPr sz="3200"/>
                        <a:t>fortunately</a:t>
                      </a:r>
                    </a:p>
                  </a:txBody>
                  <a:tcPr marL="35721" marR="35721" marT="35716" marB="35716" anchor="ctr" horzOverflow="overflow"/>
                </a:tc>
                <a:tc>
                  <a:txBody>
                    <a:bodyPr/>
                    <a:lstStyle/>
                    <a:p>
                      <a:pPr algn="ctr">
                        <a:defRPr sz="1800"/>
                      </a:pPr>
                      <a:r>
                        <a:rPr sz="3200" dirty="0"/>
                        <a:t>luckily</a:t>
                      </a:r>
                    </a:p>
                  </a:txBody>
                  <a:tcPr marL="35721" marR="35721" marT="35716" marB="35716" anchor="ctr" horzOverflow="overflow"/>
                </a:tc>
                <a:extLst>
                  <a:ext uri="{0D108BD9-81ED-4DB2-BD59-A6C34878D82A}">
                    <a16:rowId xmlns:a16="http://schemas.microsoft.com/office/drawing/2014/main" val="10002"/>
                  </a:ext>
                </a:extLst>
              </a:tr>
              <a:tr h="960061">
                <a:tc>
                  <a:txBody>
                    <a:bodyPr/>
                    <a:lstStyle/>
                    <a:p>
                      <a:pPr algn="ctr">
                        <a:defRPr sz="1800"/>
                      </a:pPr>
                      <a:r>
                        <a:rPr lang="en-GB" sz="3200" dirty="0"/>
                        <a:t>inform</a:t>
                      </a:r>
                      <a:endParaRPr sz="3200" dirty="0"/>
                    </a:p>
                  </a:txBody>
                  <a:tcPr marL="35721" marR="35721" marT="35716" marB="35716" anchor="ctr" horzOverflow="overflow"/>
                </a:tc>
                <a:tc>
                  <a:txBody>
                    <a:bodyPr/>
                    <a:lstStyle/>
                    <a:p>
                      <a:pPr algn="ctr">
                        <a:defRPr sz="1800"/>
                      </a:pPr>
                      <a:r>
                        <a:rPr sz="3200" dirty="0"/>
                        <a:t>tell</a:t>
                      </a:r>
                    </a:p>
                  </a:txBody>
                  <a:tcPr marL="35721" marR="35721" marT="35716" marB="35716" anchor="ctr" horzOverflow="overflow"/>
                </a:tc>
                <a:extLst>
                  <a:ext uri="{0D108BD9-81ED-4DB2-BD59-A6C34878D82A}">
                    <a16:rowId xmlns:a16="http://schemas.microsoft.com/office/drawing/2014/main" val="10003"/>
                  </a:ext>
                </a:extLst>
              </a:tr>
              <a:tr h="960061">
                <a:tc>
                  <a:txBody>
                    <a:bodyPr/>
                    <a:lstStyle/>
                    <a:p>
                      <a:pPr algn="ctr">
                        <a:defRPr sz="1800"/>
                      </a:pPr>
                      <a:r>
                        <a:rPr sz="3200"/>
                        <a:t>maintain</a:t>
                      </a:r>
                    </a:p>
                  </a:txBody>
                  <a:tcPr marL="35721" marR="35721" marT="35716" marB="35716" anchor="ctr" horzOverflow="overflow"/>
                </a:tc>
                <a:tc>
                  <a:txBody>
                    <a:bodyPr/>
                    <a:lstStyle/>
                    <a:p>
                      <a:pPr algn="ctr">
                        <a:defRPr sz="1800"/>
                      </a:pPr>
                      <a:r>
                        <a:rPr sz="3200" dirty="0"/>
                        <a:t>keep going</a:t>
                      </a:r>
                    </a:p>
                  </a:txBody>
                  <a:tcPr marL="35721" marR="35721" marT="35716" marB="35716" anchor="ctr" horzOverflow="overflow"/>
                </a:tc>
                <a:extLst>
                  <a:ext uri="{0D108BD9-81ED-4DB2-BD59-A6C34878D82A}">
                    <a16:rowId xmlns:a16="http://schemas.microsoft.com/office/drawing/2014/main" val="10004"/>
                  </a:ext>
                </a:extLst>
              </a:tr>
              <a:tr h="960061">
                <a:tc>
                  <a:txBody>
                    <a:bodyPr/>
                    <a:lstStyle/>
                    <a:p>
                      <a:pPr algn="ctr">
                        <a:defRPr sz="1800"/>
                      </a:pPr>
                      <a:r>
                        <a:rPr lang="en-GB" sz="3200" dirty="0"/>
                        <a:t>unfurl</a:t>
                      </a:r>
                      <a:endParaRPr sz="3200" dirty="0"/>
                    </a:p>
                  </a:txBody>
                  <a:tcPr marL="35721" marR="35721" marT="35716" marB="35716" anchor="ctr" horzOverflow="overflow"/>
                </a:tc>
                <a:tc>
                  <a:txBody>
                    <a:bodyPr/>
                    <a:lstStyle/>
                    <a:p>
                      <a:pPr algn="ctr">
                        <a:defRPr sz="1800"/>
                      </a:pPr>
                      <a:r>
                        <a:rPr lang="en-GB" sz="3200" dirty="0"/>
                        <a:t>unroll</a:t>
                      </a:r>
                      <a:endParaRPr sz="3200" dirty="0"/>
                    </a:p>
                  </a:txBody>
                  <a:tcPr marL="35721" marR="35721" marT="35716" marB="35716"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227459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90C1A4B-44D3-994C-853A-7EBD978EA067}"/>
              </a:ext>
            </a:extLst>
          </p:cNvPr>
          <p:cNvSpPr>
            <a:spLocks noGrp="1"/>
          </p:cNvSpPr>
          <p:nvPr>
            <p:ph type="title"/>
          </p:nvPr>
        </p:nvSpPr>
        <p:spPr>
          <a:xfrm>
            <a:off x="457200" y="321221"/>
            <a:ext cx="8229600" cy="685800"/>
          </a:xfrm>
        </p:spPr>
        <p:txBody>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KS2 Greater Depth</a:t>
            </a:r>
          </a:p>
        </p:txBody>
      </p:sp>
      <p:sp>
        <p:nvSpPr>
          <p:cNvPr id="3" name="Content Placeholder 2">
            <a:extLst>
              <a:ext uri="{FF2B5EF4-FFF2-40B4-BE49-F238E27FC236}">
                <a16:creationId xmlns:a16="http://schemas.microsoft.com/office/drawing/2014/main" id="{3219315C-964D-FE4F-B1B4-B8C35E560641}"/>
              </a:ext>
            </a:extLst>
          </p:cNvPr>
          <p:cNvSpPr>
            <a:spLocks noGrp="1"/>
          </p:cNvSpPr>
          <p:nvPr>
            <p:ph idx="1"/>
          </p:nvPr>
        </p:nvSpPr>
        <p:spPr>
          <a:xfrm>
            <a:off x="457200" y="1080046"/>
            <a:ext cx="8229600" cy="5184229"/>
          </a:xfrm>
        </p:spPr>
        <p:txBody>
          <a:bodyPr/>
          <a:lstStyle/>
          <a:p>
            <a:pPr marL="0" indent="0">
              <a:buFont typeface="Arial" panose="020B0604020202020204" pitchFamily="34" charset="0"/>
              <a:buNone/>
              <a:defRPr/>
            </a:pPr>
            <a:r>
              <a:rPr lang="en-GB" sz="2400" b="1" dirty="0">
                <a:latin typeface="Calibri" panose="020F0502020204030204" pitchFamily="34" charset="0"/>
                <a:cs typeface="Calibri" panose="020F0502020204030204" pitchFamily="34" charset="0"/>
              </a:rPr>
              <a:t>The pupil can: </a:t>
            </a:r>
          </a:p>
          <a:p>
            <a:pPr>
              <a:defRPr/>
            </a:pPr>
            <a:r>
              <a:rPr lang="en-GB" sz="2100" dirty="0">
                <a:solidFill>
                  <a:schemeClr val="tx1">
                    <a:lumMod val="50000"/>
                    <a:lumOff val="50000"/>
                  </a:schemeClr>
                </a:solidFill>
                <a:latin typeface="Calibri" panose="020F0502020204030204" pitchFamily="34" charset="0"/>
                <a:cs typeface="Calibri" panose="020F0502020204030204" pitchFamily="34" charset="0"/>
              </a:rPr>
              <a:t>write effectively for a range of purposes and audiences, selecting the appropriate form and drawing independently </a:t>
            </a:r>
            <a:r>
              <a:rPr lang="en-GB" sz="2100" b="1" i="1" u="sng" dirty="0">
                <a:solidFill>
                  <a:srgbClr val="7030A0"/>
                </a:solidFill>
                <a:latin typeface="Calibri" panose="020F0502020204030204" pitchFamily="34" charset="0"/>
                <a:cs typeface="Calibri" panose="020F0502020204030204" pitchFamily="34" charset="0"/>
              </a:rPr>
              <a:t>on what they have read as models</a:t>
            </a:r>
            <a:r>
              <a:rPr lang="en-GB" sz="2100" i="1" dirty="0">
                <a:solidFill>
                  <a:schemeClr val="tx1">
                    <a:lumMod val="50000"/>
                    <a:lumOff val="50000"/>
                  </a:schemeClr>
                </a:solidFill>
                <a:latin typeface="Calibri" panose="020F0502020204030204" pitchFamily="34" charset="0"/>
                <a:cs typeface="Calibri" panose="020F0502020204030204" pitchFamily="34" charset="0"/>
              </a:rPr>
              <a:t> </a:t>
            </a:r>
            <a:r>
              <a:rPr lang="en-GB" sz="2100" dirty="0">
                <a:solidFill>
                  <a:schemeClr val="tx1">
                    <a:lumMod val="50000"/>
                    <a:lumOff val="50000"/>
                  </a:schemeClr>
                </a:solidFill>
                <a:latin typeface="Calibri" panose="020F0502020204030204" pitchFamily="34" charset="0"/>
                <a:cs typeface="Calibri" panose="020F0502020204030204" pitchFamily="34" charset="0"/>
              </a:rPr>
              <a:t>for their own writing (e.g. literary language, characterisation, structure) </a:t>
            </a:r>
          </a:p>
          <a:p>
            <a:pPr>
              <a:defRPr/>
            </a:pPr>
            <a:r>
              <a:rPr lang="en-GB" sz="2100" dirty="0">
                <a:solidFill>
                  <a:schemeClr val="tx1">
                    <a:lumMod val="50000"/>
                    <a:lumOff val="50000"/>
                  </a:schemeClr>
                </a:solidFill>
                <a:latin typeface="Calibri" panose="020F0502020204030204" pitchFamily="34" charset="0"/>
                <a:cs typeface="Calibri" panose="020F0502020204030204" pitchFamily="34" charset="0"/>
              </a:rPr>
              <a:t>distinguish between the language of speech and writing and</a:t>
            </a:r>
            <a:r>
              <a:rPr lang="en-GB" sz="2100" b="1" dirty="0">
                <a:solidFill>
                  <a:schemeClr val="accent6"/>
                </a:solidFill>
                <a:latin typeface="Calibri" panose="020F0502020204030204" pitchFamily="34" charset="0"/>
                <a:cs typeface="Calibri" panose="020F0502020204030204" pitchFamily="34" charset="0"/>
              </a:rPr>
              <a:t> </a:t>
            </a:r>
            <a:r>
              <a:rPr lang="en-GB" sz="2100" b="1" i="1" u="sng" dirty="0">
                <a:solidFill>
                  <a:schemeClr val="accent6"/>
                </a:solidFill>
                <a:latin typeface="Calibri" panose="020F0502020204030204" pitchFamily="34" charset="0"/>
                <a:cs typeface="Calibri" panose="020F0502020204030204" pitchFamily="34" charset="0"/>
              </a:rPr>
              <a:t>choose the appropriate register </a:t>
            </a:r>
          </a:p>
          <a:p>
            <a:pPr>
              <a:defRPr/>
            </a:pPr>
            <a:r>
              <a:rPr lang="en-GB" sz="2100" dirty="0">
                <a:solidFill>
                  <a:schemeClr val="tx1">
                    <a:lumMod val="50000"/>
                    <a:lumOff val="50000"/>
                  </a:schemeClr>
                </a:solidFill>
                <a:latin typeface="Calibri" panose="020F0502020204030204" pitchFamily="34" charset="0"/>
                <a:cs typeface="Calibri" panose="020F0502020204030204" pitchFamily="34" charset="0"/>
              </a:rPr>
              <a:t>exercise an </a:t>
            </a:r>
            <a:r>
              <a:rPr lang="en-GB" sz="2100" b="1" i="1" u="sng" dirty="0">
                <a:solidFill>
                  <a:srgbClr val="00B0F0"/>
                </a:solidFill>
                <a:latin typeface="Calibri" panose="020F0502020204030204" pitchFamily="34" charset="0"/>
                <a:cs typeface="Calibri" panose="020F0502020204030204" pitchFamily="34" charset="0"/>
              </a:rPr>
              <a:t>assured and conscious control over levels of formality</a:t>
            </a:r>
            <a:r>
              <a:rPr lang="en-GB" sz="2100" i="1" dirty="0">
                <a:solidFill>
                  <a:schemeClr val="tx1">
                    <a:lumMod val="50000"/>
                    <a:lumOff val="50000"/>
                  </a:schemeClr>
                </a:solidFill>
                <a:latin typeface="Calibri" panose="020F0502020204030204" pitchFamily="34" charset="0"/>
                <a:cs typeface="Calibri" panose="020F0502020204030204" pitchFamily="34" charset="0"/>
              </a:rPr>
              <a:t>, </a:t>
            </a:r>
            <a:r>
              <a:rPr lang="en-GB" sz="2100" i="1" dirty="0">
                <a:solidFill>
                  <a:srgbClr val="00B0F0"/>
                </a:solidFill>
                <a:latin typeface="Calibri" panose="020F0502020204030204" pitchFamily="34" charset="0"/>
                <a:cs typeface="Calibri" panose="020F0502020204030204" pitchFamily="34" charset="0"/>
              </a:rPr>
              <a:t>particularly through manipulating grammar and vocabulary to achieve this </a:t>
            </a:r>
          </a:p>
          <a:p>
            <a:pPr>
              <a:defRPr/>
            </a:pPr>
            <a:r>
              <a:rPr lang="en-GB" sz="2100" dirty="0">
                <a:solidFill>
                  <a:schemeClr val="tx1">
                    <a:lumMod val="50000"/>
                    <a:lumOff val="50000"/>
                  </a:schemeClr>
                </a:solidFill>
                <a:latin typeface="Calibri" panose="020F0502020204030204" pitchFamily="34" charset="0"/>
                <a:cs typeface="Calibri" panose="020F0502020204030204" pitchFamily="34" charset="0"/>
              </a:rPr>
              <a:t>use the range of punctuation taught at key stage 2 correctly (e.g. semi-colons, dashes, colons, hyphens) and, when necessary, use such punctuation precisely to enhance meaning and avoid ambiguity. </a:t>
            </a:r>
          </a:p>
          <a:p>
            <a:pPr marL="0" indent="0">
              <a:buFont typeface="Arial" panose="020B0604020202020204" pitchFamily="34" charset="0"/>
              <a:buNone/>
              <a:defRPr/>
            </a:pP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13EDB4-3D07-954D-8B4F-96A805604EEC}"/>
              </a:ext>
            </a:extLst>
          </p:cNvPr>
          <p:cNvGraphicFramePr>
            <a:graphicFrameLocks noGrp="1"/>
          </p:cNvGraphicFramePr>
          <p:nvPr>
            <p:extLst>
              <p:ext uri="{D42A27DB-BD31-4B8C-83A1-F6EECF244321}">
                <p14:modId xmlns:p14="http://schemas.microsoft.com/office/powerpoint/2010/main" val="122473454"/>
              </p:ext>
            </p:extLst>
          </p:nvPr>
        </p:nvGraphicFramePr>
        <p:xfrm>
          <a:off x="468314" y="1183094"/>
          <a:ext cx="8218486" cy="4820993"/>
        </p:xfrm>
        <a:graphic>
          <a:graphicData uri="http://schemas.openxmlformats.org/drawingml/2006/table">
            <a:tbl>
              <a:tblPr/>
              <a:tblGrid>
                <a:gridCol w="1672202">
                  <a:extLst>
                    <a:ext uri="{9D8B030D-6E8A-4147-A177-3AD203B41FA5}">
                      <a16:colId xmlns:a16="http://schemas.microsoft.com/office/drawing/2014/main" val="20000"/>
                    </a:ext>
                  </a:extLst>
                </a:gridCol>
                <a:gridCol w="1991540">
                  <a:extLst>
                    <a:ext uri="{9D8B030D-6E8A-4147-A177-3AD203B41FA5}">
                      <a16:colId xmlns:a16="http://schemas.microsoft.com/office/drawing/2014/main" val="20001"/>
                    </a:ext>
                  </a:extLst>
                </a:gridCol>
                <a:gridCol w="2147649">
                  <a:extLst>
                    <a:ext uri="{9D8B030D-6E8A-4147-A177-3AD203B41FA5}">
                      <a16:colId xmlns:a16="http://schemas.microsoft.com/office/drawing/2014/main" val="20002"/>
                    </a:ext>
                  </a:extLst>
                </a:gridCol>
                <a:gridCol w="2407095">
                  <a:extLst>
                    <a:ext uri="{9D8B030D-6E8A-4147-A177-3AD203B41FA5}">
                      <a16:colId xmlns:a16="http://schemas.microsoft.com/office/drawing/2014/main" val="20003"/>
                    </a:ext>
                  </a:extLst>
                </a:gridCol>
              </a:tblGrid>
              <a:tr h="1091003">
                <a:tc>
                  <a:txBody>
                    <a:bodyPr/>
                    <a:lstStyle/>
                    <a:p>
                      <a:pPr algn="l">
                        <a:lnSpc>
                          <a:spcPct val="115000"/>
                        </a:lnSpc>
                        <a:spcAft>
                          <a:spcPts val="0"/>
                        </a:spcAft>
                      </a:pPr>
                      <a:endParaRPr lang="en-GB" sz="1400" dirty="0">
                        <a:latin typeface="Calibri"/>
                        <a:ea typeface="Calibri"/>
                        <a:cs typeface="Times New Roman"/>
                      </a:endParaRPr>
                    </a:p>
                  </a:txBody>
                  <a:tcPr marL="46104" marR="46104" marT="0" marB="0">
                    <a:lnL w="38100" cap="flat" cmpd="sng" algn="ctr">
                      <a:solidFill>
                        <a:schemeClr val="bg1"/>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SIMPLE</a:t>
                      </a:r>
                    </a:p>
                  </a:txBody>
                  <a:tcPr marL="46104" marR="46104" marT="0" marB="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PROGRESSIVE</a:t>
                      </a:r>
                    </a:p>
                    <a:p>
                      <a:pPr algn="ctr">
                        <a:lnSpc>
                          <a:spcPct val="115000"/>
                        </a:lnSpc>
                        <a:spcAft>
                          <a:spcPts val="0"/>
                        </a:spcAft>
                      </a:pPr>
                      <a:r>
                        <a:rPr lang="en-GB" sz="1800" b="1" dirty="0">
                          <a:latin typeface="Calibri"/>
                          <a:ea typeface="Calibri"/>
                          <a:cs typeface="Times New Roman"/>
                        </a:rPr>
                        <a:t>(CONTINUOUS)</a:t>
                      </a:r>
                    </a:p>
                  </a:txBody>
                  <a:tcPr marL="46104" marR="46104" marT="0" marB="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PERFECT</a:t>
                      </a:r>
                    </a:p>
                  </a:txBody>
                  <a:tcPr marL="46104" marR="46104" marT="0" marB="0">
                    <a:lnL w="19050" cap="flat" cmpd="sng" algn="ctr">
                      <a:solidFill>
                        <a:schemeClr val="bg1">
                          <a:lumMod val="8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91040">
                <a:tc>
                  <a:txBody>
                    <a:bodyPr/>
                    <a:lstStyle/>
                    <a:p>
                      <a:pPr algn="l">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PAST</a:t>
                      </a:r>
                    </a:p>
                  </a:txBody>
                  <a:tcPr marL="46104" marR="46104" marT="0" marB="0">
                    <a:lnL w="38100" cap="flat" cmpd="sng" algn="ctr">
                      <a:solidFill>
                        <a:schemeClr val="bg1"/>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searched for clues</a:t>
                      </a:r>
                    </a:p>
                  </a:txBody>
                  <a:tcPr marL="46104" marR="46104" marT="0" marB="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were searching for clues</a:t>
                      </a:r>
                    </a:p>
                  </a:txBody>
                  <a:tcPr marL="46104" marR="46104" marT="0" marB="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had searched for clues</a:t>
                      </a:r>
                    </a:p>
                    <a:p>
                      <a:pPr algn="ctr">
                        <a:lnSpc>
                          <a:spcPct val="115000"/>
                        </a:lnSpc>
                        <a:spcAft>
                          <a:spcPts val="0"/>
                        </a:spcAft>
                      </a:pPr>
                      <a:endParaRPr lang="en-GB" sz="1800" b="1" dirty="0">
                        <a:latin typeface="Calibri"/>
                        <a:ea typeface="Calibri"/>
                        <a:cs typeface="Times New Roman"/>
                      </a:endParaRPr>
                    </a:p>
                  </a:txBody>
                  <a:tcPr marL="46104" marR="46104" marT="0" marB="0">
                    <a:lnL w="19050" cap="flat" cmpd="sng" algn="ctr">
                      <a:solidFill>
                        <a:schemeClr val="bg1">
                          <a:lumMod val="8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1"/>
                  </a:ext>
                </a:extLst>
              </a:tr>
              <a:tr h="991040">
                <a:tc>
                  <a:txBody>
                    <a:bodyPr/>
                    <a:lstStyle/>
                    <a:p>
                      <a:pPr algn="l">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PRESENT</a:t>
                      </a:r>
                    </a:p>
                  </a:txBody>
                  <a:tcPr marL="46104" marR="46104" marT="0" marB="0">
                    <a:lnL w="38100" cap="flat" cmpd="sng" algn="ctr">
                      <a:solidFill>
                        <a:schemeClr val="bg1"/>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search for clues</a:t>
                      </a:r>
                    </a:p>
                  </a:txBody>
                  <a:tcPr marL="46104" marR="46104" marT="0" marB="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are searching for clues</a:t>
                      </a:r>
                    </a:p>
                    <a:p>
                      <a:pPr algn="ctr">
                        <a:lnSpc>
                          <a:spcPct val="115000"/>
                        </a:lnSpc>
                        <a:spcAft>
                          <a:spcPts val="0"/>
                        </a:spcAft>
                      </a:pPr>
                      <a:endParaRPr lang="en-GB" sz="1800" b="1" dirty="0">
                        <a:latin typeface="Calibri"/>
                        <a:ea typeface="Calibri"/>
                        <a:cs typeface="Times New Roman"/>
                      </a:endParaRPr>
                    </a:p>
                  </a:txBody>
                  <a:tcPr marL="46104" marR="46104" marT="0" marB="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have searched for clues</a:t>
                      </a:r>
                    </a:p>
                    <a:p>
                      <a:pPr algn="ctr">
                        <a:lnSpc>
                          <a:spcPct val="115000"/>
                        </a:lnSpc>
                        <a:spcAft>
                          <a:spcPts val="0"/>
                        </a:spcAft>
                      </a:pPr>
                      <a:endParaRPr lang="en-GB" sz="1800" b="1" dirty="0">
                        <a:latin typeface="Calibri"/>
                        <a:ea typeface="Calibri"/>
                        <a:cs typeface="Times New Roman"/>
                      </a:endParaRPr>
                    </a:p>
                  </a:txBody>
                  <a:tcPr marL="46104" marR="46104" marT="0" marB="0">
                    <a:lnL w="19050" cap="flat" cmpd="sng" algn="ctr">
                      <a:solidFill>
                        <a:schemeClr val="bg1">
                          <a:lumMod val="8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1087730">
                <a:tc>
                  <a:txBody>
                    <a:bodyPr/>
                    <a:lstStyle/>
                    <a:p>
                      <a:pPr algn="l">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FUTURE</a:t>
                      </a:r>
                    </a:p>
                  </a:txBody>
                  <a:tcPr marL="46104" marR="46104" marT="0" marB="0">
                    <a:lnL w="38100" cap="flat" cmpd="sng" algn="ctr">
                      <a:solidFill>
                        <a:schemeClr val="bg1"/>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will search for clues</a:t>
                      </a:r>
                    </a:p>
                  </a:txBody>
                  <a:tcPr marL="46104" marR="46104" marT="0" marB="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will be searching for clues</a:t>
                      </a:r>
                    </a:p>
                  </a:txBody>
                  <a:tcPr marL="46104" marR="46104" marT="0" marB="0">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endParaRPr lang="en-GB" sz="1800" b="1" dirty="0">
                        <a:latin typeface="Calibri"/>
                        <a:ea typeface="Calibri"/>
                        <a:cs typeface="Times New Roman"/>
                      </a:endParaRPr>
                    </a:p>
                    <a:p>
                      <a:pPr algn="ctr">
                        <a:lnSpc>
                          <a:spcPct val="115000"/>
                        </a:lnSpc>
                        <a:spcAft>
                          <a:spcPts val="0"/>
                        </a:spcAft>
                      </a:pPr>
                      <a:r>
                        <a:rPr lang="en-GB" sz="1800" b="1" dirty="0">
                          <a:latin typeface="Calibri"/>
                          <a:ea typeface="Calibri"/>
                          <a:cs typeface="Times New Roman"/>
                        </a:rPr>
                        <a:t>Police will have searched for clues</a:t>
                      </a:r>
                    </a:p>
                    <a:p>
                      <a:pPr algn="ctr">
                        <a:lnSpc>
                          <a:spcPct val="115000"/>
                        </a:lnSpc>
                        <a:spcAft>
                          <a:spcPts val="0"/>
                        </a:spcAft>
                      </a:pPr>
                      <a:endParaRPr lang="en-GB" sz="1800" b="1" dirty="0">
                        <a:latin typeface="Calibri"/>
                        <a:ea typeface="Calibri"/>
                        <a:cs typeface="Times New Roman"/>
                      </a:endParaRPr>
                    </a:p>
                  </a:txBody>
                  <a:tcPr marL="46104" marR="46104" marT="0" marB="0">
                    <a:lnL w="19050" cap="flat" cmpd="sng" algn="ctr">
                      <a:solidFill>
                        <a:schemeClr val="bg1">
                          <a:lumMod val="8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67614" name="TextBox 1">
            <a:extLst>
              <a:ext uri="{FF2B5EF4-FFF2-40B4-BE49-F238E27FC236}">
                <a16:creationId xmlns:a16="http://schemas.microsoft.com/office/drawing/2014/main" id="{E14DA8BD-B0E6-4343-8DDD-96545CD0903E}"/>
              </a:ext>
            </a:extLst>
          </p:cNvPr>
          <p:cNvSpPr txBox="1">
            <a:spLocks noChangeArrowheads="1"/>
          </p:cNvSpPr>
          <p:nvPr/>
        </p:nvSpPr>
        <p:spPr bwMode="auto">
          <a:xfrm>
            <a:off x="1079500" y="319727"/>
            <a:ext cx="698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800" b="1" dirty="0">
                <a:latin typeface="+mn-lt"/>
              </a:rPr>
              <a:t>News Flash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A9498FFF-C941-434E-90DE-129F13D76D01}"/>
              </a:ext>
            </a:extLst>
          </p:cNvPr>
          <p:cNvSpPr>
            <a:spLocks noGrp="1"/>
          </p:cNvSpPr>
          <p:nvPr>
            <p:ph type="title"/>
          </p:nvPr>
        </p:nvSpPr>
        <p:spPr>
          <a:xfrm>
            <a:off x="722312" y="188913"/>
            <a:ext cx="7772400" cy="1143000"/>
          </a:xfrm>
        </p:spPr>
        <p:txBody>
          <a:bodyPr/>
          <a:lstStyle/>
          <a:p>
            <a:r>
              <a:rPr lang="en-US" altLang="en-US" b="1" dirty="0">
                <a:ea typeface="ＭＳ Ｐゴシック" panose="020B0600070205080204" pitchFamily="34" charset="-128"/>
                <a:cs typeface="Arial" panose="020B0604020202020204" pitchFamily="34" charset="0"/>
              </a:rPr>
              <a:t>Present Perfect</a:t>
            </a:r>
          </a:p>
        </p:txBody>
      </p:sp>
      <p:sp>
        <p:nvSpPr>
          <p:cNvPr id="70658" name="Content Placeholder 2">
            <a:extLst>
              <a:ext uri="{FF2B5EF4-FFF2-40B4-BE49-F238E27FC236}">
                <a16:creationId xmlns:a16="http://schemas.microsoft.com/office/drawing/2014/main" id="{203FB9BF-284F-274B-8A48-77EF7D3B46C9}"/>
              </a:ext>
            </a:extLst>
          </p:cNvPr>
          <p:cNvSpPr>
            <a:spLocks noGrp="1"/>
          </p:cNvSpPr>
          <p:nvPr>
            <p:ph idx="1"/>
          </p:nvPr>
        </p:nvSpPr>
        <p:spPr>
          <a:xfrm>
            <a:off x="323850" y="1341438"/>
            <a:ext cx="8569325" cy="4754562"/>
          </a:xfrm>
        </p:spPr>
        <p:txBody>
          <a:bodyPr/>
          <a:lstStyle/>
          <a:p>
            <a:pPr marL="0" indent="0" algn="ctr">
              <a:lnSpc>
                <a:spcPct val="80000"/>
              </a:lnSpc>
              <a:buFontTx/>
              <a:buNone/>
            </a:pPr>
            <a:r>
              <a:rPr lang="en-US" altLang="en-US" sz="3000" b="1" dirty="0">
                <a:solidFill>
                  <a:srgbClr val="0070C0"/>
                </a:solidFill>
                <a:latin typeface="+mj-lt"/>
                <a:ea typeface="ＭＳ Ｐゴシック" panose="020B0600070205080204" pitchFamily="34" charset="-128"/>
                <a:cs typeface="Arial" panose="020B0604020202020204" pitchFamily="34" charset="0"/>
              </a:rPr>
              <a:t>Where?</a:t>
            </a:r>
          </a:p>
          <a:p>
            <a:pPr marL="0" indent="0" algn="ctr">
              <a:lnSpc>
                <a:spcPct val="80000"/>
              </a:lnSpc>
              <a:buFontTx/>
              <a:buNone/>
            </a:pPr>
            <a:endParaRPr lang="en-US" altLang="en-US" sz="1600" b="1" dirty="0">
              <a:solidFill>
                <a:srgbClr val="FF0000"/>
              </a:solidFill>
              <a:latin typeface="+mj-lt"/>
              <a:ea typeface="ＭＳ Ｐゴシック" panose="020B0600070205080204" pitchFamily="34" charset="-128"/>
              <a:cs typeface="Arial" panose="020B0604020202020204" pitchFamily="34" charset="0"/>
            </a:endParaRPr>
          </a:p>
          <a:p>
            <a:pPr marL="0" indent="0" algn="ctr">
              <a:lnSpc>
                <a:spcPct val="80000"/>
              </a:lnSpc>
              <a:buNone/>
            </a:pPr>
            <a:r>
              <a:rPr lang="en-US" altLang="en-US" sz="3000" dirty="0">
                <a:latin typeface="+mj-lt"/>
                <a:ea typeface="ＭＳ Ｐゴシック" panose="020B0600070205080204" pitchFamily="34" charset="-128"/>
                <a:cs typeface="Arial" panose="020B0604020202020204" pitchFamily="34" charset="0"/>
              </a:rPr>
              <a:t> </a:t>
            </a:r>
            <a:r>
              <a:rPr lang="en-US" altLang="en-US" sz="3000" b="1" dirty="0">
                <a:solidFill>
                  <a:srgbClr val="00B0F0"/>
                </a:solidFill>
                <a:latin typeface="+mj-lt"/>
                <a:ea typeface="ＭＳ Ｐゴシック" panose="020B0600070205080204" pitchFamily="34" charset="-128"/>
                <a:cs typeface="Arial" panose="020B0604020202020204" pitchFamily="34" charset="0"/>
              </a:rPr>
              <a:t>newspaper reports and bulletins; </a:t>
            </a:r>
          </a:p>
          <a:p>
            <a:pPr marL="0" indent="0" algn="ctr">
              <a:lnSpc>
                <a:spcPct val="80000"/>
              </a:lnSpc>
              <a:buNone/>
            </a:pPr>
            <a:r>
              <a:rPr lang="en-US" altLang="en-US" sz="3000" dirty="0">
                <a:solidFill>
                  <a:schemeClr val="tx1">
                    <a:lumMod val="50000"/>
                    <a:lumOff val="50000"/>
                  </a:schemeClr>
                </a:solidFill>
                <a:latin typeface="+mj-lt"/>
                <a:ea typeface="ＭＳ Ｐゴシック" panose="020B0600070205080204" pitchFamily="34" charset="-128"/>
                <a:cs typeface="Arial" panose="020B0604020202020204" pitchFamily="34" charset="0"/>
              </a:rPr>
              <a:t>    </a:t>
            </a:r>
            <a:r>
              <a:rPr lang="en-US" altLang="en-US" sz="3000" i="1" dirty="0">
                <a:solidFill>
                  <a:schemeClr val="tx1">
                    <a:lumMod val="50000"/>
                    <a:lumOff val="50000"/>
                  </a:schemeClr>
                </a:solidFill>
                <a:latin typeface="+mj-lt"/>
                <a:ea typeface="ＭＳ Ｐゴシック" panose="020B0600070205080204" pitchFamily="34" charset="-128"/>
                <a:cs typeface="Arial" panose="020B0604020202020204" pitchFamily="34" charset="0"/>
              </a:rPr>
              <a:t>A bomb has exploded.</a:t>
            </a:r>
          </a:p>
          <a:p>
            <a:pPr marL="0" indent="0" algn="ctr">
              <a:lnSpc>
                <a:spcPct val="80000"/>
              </a:lnSpc>
              <a:buNone/>
            </a:pPr>
            <a:endParaRPr lang="en-US" altLang="en-US" sz="800" i="1" dirty="0">
              <a:solidFill>
                <a:srgbClr val="FF0000"/>
              </a:solidFill>
              <a:latin typeface="+mj-lt"/>
              <a:ea typeface="ＭＳ Ｐゴシック" panose="020B0600070205080204" pitchFamily="34" charset="-128"/>
              <a:cs typeface="Arial" panose="020B0604020202020204" pitchFamily="34" charset="0"/>
            </a:endParaRPr>
          </a:p>
          <a:p>
            <a:pPr marL="0" indent="0" algn="ctr">
              <a:lnSpc>
                <a:spcPct val="80000"/>
              </a:lnSpc>
              <a:buNone/>
            </a:pPr>
            <a:r>
              <a:rPr lang="en-US" altLang="en-US" sz="3000" dirty="0">
                <a:solidFill>
                  <a:srgbClr val="0000FF"/>
                </a:solidFill>
                <a:latin typeface="+mj-lt"/>
                <a:ea typeface="ＭＳ Ｐゴシック" panose="020B0600070205080204" pitchFamily="34" charset="-128"/>
                <a:cs typeface="Arial" panose="020B0604020202020204" pitchFamily="34" charset="0"/>
              </a:rPr>
              <a:t> </a:t>
            </a:r>
            <a:r>
              <a:rPr lang="en-US" altLang="en-US" sz="3000" b="1" dirty="0">
                <a:solidFill>
                  <a:srgbClr val="00B0F0"/>
                </a:solidFill>
                <a:latin typeface="+mj-lt"/>
                <a:ea typeface="ＭＳ Ｐゴシック" panose="020B0600070205080204" pitchFamily="34" charset="-128"/>
                <a:cs typeface="Arial" panose="020B0604020202020204" pitchFamily="34" charset="0"/>
              </a:rPr>
              <a:t>diaries, postcards and letters recounting personal experiences; </a:t>
            </a:r>
          </a:p>
          <a:p>
            <a:pPr marL="0" indent="0" algn="ctr">
              <a:lnSpc>
                <a:spcPct val="80000"/>
              </a:lnSpc>
              <a:buNone/>
            </a:pPr>
            <a:r>
              <a:rPr lang="en-US" altLang="en-US" sz="3000" i="1" dirty="0">
                <a:solidFill>
                  <a:schemeClr val="tx1">
                    <a:lumMod val="50000"/>
                    <a:lumOff val="50000"/>
                  </a:schemeClr>
                </a:solidFill>
                <a:latin typeface="+mj-lt"/>
                <a:ea typeface="ＭＳ Ｐゴシック" panose="020B0600070205080204" pitchFamily="34" charset="-128"/>
                <a:cs typeface="Arial" panose="020B0604020202020204" pitchFamily="34" charset="0"/>
              </a:rPr>
              <a:t>   I have spent the whole day shopping.</a:t>
            </a:r>
          </a:p>
          <a:p>
            <a:pPr marL="0" indent="0" algn="ctr">
              <a:lnSpc>
                <a:spcPct val="80000"/>
              </a:lnSpc>
              <a:buNone/>
            </a:pPr>
            <a:endParaRPr lang="en-US" altLang="en-US" sz="800" i="1" dirty="0">
              <a:solidFill>
                <a:srgbClr val="FF0000"/>
              </a:solidFill>
              <a:latin typeface="+mj-lt"/>
              <a:ea typeface="ＭＳ Ｐゴシック" panose="020B0600070205080204" pitchFamily="34" charset="-128"/>
              <a:cs typeface="Arial" panose="020B0604020202020204" pitchFamily="34" charset="0"/>
            </a:endParaRPr>
          </a:p>
          <a:p>
            <a:pPr marL="0" indent="0" algn="ctr">
              <a:lnSpc>
                <a:spcPct val="80000"/>
              </a:lnSpc>
              <a:buNone/>
            </a:pPr>
            <a:r>
              <a:rPr lang="en-US" altLang="en-US" sz="3000" b="1" dirty="0">
                <a:solidFill>
                  <a:srgbClr val="00B0F0"/>
                </a:solidFill>
                <a:latin typeface="+mj-lt"/>
                <a:ea typeface="ＭＳ Ｐゴシック" panose="020B0600070205080204" pitchFamily="34" charset="-128"/>
                <a:cs typeface="Arial" panose="020B0604020202020204" pitchFamily="34" charset="0"/>
              </a:rPr>
              <a:t> biographies and autobiographies</a:t>
            </a:r>
          </a:p>
          <a:p>
            <a:pPr marL="0" indent="0" algn="ctr">
              <a:lnSpc>
                <a:spcPct val="80000"/>
              </a:lnSpc>
              <a:buNone/>
            </a:pPr>
            <a:r>
              <a:rPr lang="en-US" altLang="en-US" sz="3000" dirty="0">
                <a:solidFill>
                  <a:schemeClr val="tx1">
                    <a:lumMod val="50000"/>
                    <a:lumOff val="50000"/>
                  </a:schemeClr>
                </a:solidFill>
                <a:latin typeface="+mj-lt"/>
                <a:ea typeface="ＭＳ Ｐゴシック" panose="020B0600070205080204" pitchFamily="34" charset="-128"/>
                <a:cs typeface="Arial" panose="020B0604020202020204" pitchFamily="34" charset="0"/>
              </a:rPr>
              <a:t>    </a:t>
            </a:r>
            <a:r>
              <a:rPr lang="en-US" altLang="en-US" sz="3000" i="1" dirty="0">
                <a:solidFill>
                  <a:schemeClr val="tx1">
                    <a:lumMod val="50000"/>
                    <a:lumOff val="50000"/>
                  </a:schemeClr>
                </a:solidFill>
                <a:latin typeface="+mj-lt"/>
                <a:ea typeface="ＭＳ Ｐゴシック" panose="020B0600070205080204" pitchFamily="34" charset="-128"/>
                <a:cs typeface="Arial" panose="020B0604020202020204" pitchFamily="34" charset="0"/>
              </a:rPr>
              <a:t>She has changed women’s lives forever.  </a:t>
            </a:r>
          </a:p>
          <a:p>
            <a:pPr marL="0" indent="0" algn="ctr">
              <a:lnSpc>
                <a:spcPct val="80000"/>
              </a:lnSpc>
              <a:buFontTx/>
              <a:buNone/>
            </a:pPr>
            <a:endParaRPr lang="en-US" altLang="en-US" sz="3000" dirty="0">
              <a:latin typeface="+mj-lt"/>
              <a:ea typeface="ＭＳ Ｐゴシック" panose="020B0600070205080204" pitchFamily="34" charset="-128"/>
            </a:endParaRPr>
          </a:p>
        </p:txBody>
      </p:sp>
    </p:spTree>
    <p:extLst>
      <p:ext uri="{BB962C8B-B14F-4D97-AF65-F5344CB8AC3E}">
        <p14:creationId xmlns:p14="http://schemas.microsoft.com/office/powerpoint/2010/main" val="214438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1DB8D311-1346-D744-9FC6-5DDA3571316A}"/>
              </a:ext>
            </a:extLst>
          </p:cNvPr>
          <p:cNvSpPr>
            <a:spLocks noGrp="1"/>
          </p:cNvSpPr>
          <p:nvPr>
            <p:ph type="title"/>
          </p:nvPr>
        </p:nvSpPr>
        <p:spPr/>
        <p:txBody>
          <a:bodyPr/>
          <a:lstStyle/>
          <a:p>
            <a:r>
              <a:rPr lang="en-US" altLang="en-US" b="1">
                <a:latin typeface="Calibri" panose="020F0502020204030204" pitchFamily="34" charset="0"/>
                <a:ea typeface="ＭＳ Ｐゴシック" panose="020B0600070205080204" pitchFamily="34" charset="-128"/>
                <a:cs typeface="Calibri" panose="020F0502020204030204" pitchFamily="34" charset="0"/>
              </a:rPr>
              <a:t>Present Perfect </a:t>
            </a:r>
          </a:p>
        </p:txBody>
      </p:sp>
      <p:sp>
        <p:nvSpPr>
          <p:cNvPr id="68610" name="Content Placeholder 2">
            <a:extLst>
              <a:ext uri="{FF2B5EF4-FFF2-40B4-BE49-F238E27FC236}">
                <a16:creationId xmlns:a16="http://schemas.microsoft.com/office/drawing/2014/main" id="{282C7A8B-7149-2D40-9C13-AEF35E56E018}"/>
              </a:ext>
            </a:extLst>
          </p:cNvPr>
          <p:cNvSpPr>
            <a:spLocks noGrp="1"/>
          </p:cNvSpPr>
          <p:nvPr>
            <p:ph idx="1"/>
          </p:nvPr>
        </p:nvSpPr>
        <p:spPr/>
        <p:txBody>
          <a:bodyPr/>
          <a:lstStyle/>
          <a:p>
            <a:pPr marL="0" indent="0" algn="ctr">
              <a:lnSpc>
                <a:spcPct val="80000"/>
              </a:lnSpc>
              <a:buFontTx/>
              <a:buNone/>
            </a:pPr>
            <a:r>
              <a:rPr lang="en-US" altLang="en-US" sz="2400" dirty="0">
                <a:solidFill>
                  <a:schemeClr val="tx1">
                    <a:lumMod val="50000"/>
                    <a:lumOff val="50000"/>
                  </a:schemeClr>
                </a:solidFill>
                <a:latin typeface="+mj-lt"/>
                <a:ea typeface="ＭＳ Ｐゴシック" panose="020B0600070205080204" pitchFamily="34" charset="-128"/>
                <a:cs typeface="Arial" panose="020B0604020202020204" pitchFamily="34" charset="0"/>
              </a:rPr>
              <a:t>A verb tense that uses the present form of the verb </a:t>
            </a:r>
          </a:p>
          <a:p>
            <a:pPr marL="0" indent="0" algn="ctr">
              <a:lnSpc>
                <a:spcPct val="80000"/>
              </a:lnSpc>
              <a:buFontTx/>
              <a:buNone/>
            </a:pPr>
            <a:r>
              <a:rPr lang="en-US" altLang="en-US" sz="2400" b="1" i="1" dirty="0">
                <a:solidFill>
                  <a:schemeClr val="accent6"/>
                </a:solidFill>
                <a:latin typeface="+mj-lt"/>
                <a:ea typeface="ＭＳ Ｐゴシック" panose="020B0600070205080204" pitchFamily="34" charset="-128"/>
                <a:cs typeface="Arial" panose="020B0604020202020204" pitchFamily="34" charset="0"/>
              </a:rPr>
              <a:t>‘</a:t>
            </a:r>
            <a:r>
              <a:rPr lang="en-US" altLang="ja-JP" sz="2400" b="1" i="1" dirty="0">
                <a:solidFill>
                  <a:schemeClr val="accent6"/>
                </a:solidFill>
                <a:latin typeface="+mj-lt"/>
                <a:ea typeface="ＭＳ Ｐゴシック" panose="020B0600070205080204" pitchFamily="34" charset="-128"/>
                <a:cs typeface="Arial" panose="020B0604020202020204" pitchFamily="34" charset="0"/>
              </a:rPr>
              <a:t>to have</a:t>
            </a:r>
            <a:r>
              <a:rPr lang="en-US" altLang="en-US" sz="2400" b="1" i="1" dirty="0">
                <a:solidFill>
                  <a:schemeClr val="accent6"/>
                </a:solidFill>
                <a:latin typeface="+mj-lt"/>
                <a:ea typeface="ＭＳ Ｐゴシック" panose="020B0600070205080204" pitchFamily="34" charset="-128"/>
                <a:cs typeface="Arial" panose="020B0604020202020204" pitchFamily="34" charset="0"/>
              </a:rPr>
              <a:t>’</a:t>
            </a:r>
            <a:r>
              <a:rPr lang="en-US" altLang="ja-JP" sz="2400" b="1" i="1" dirty="0">
                <a:solidFill>
                  <a:schemeClr val="accent6"/>
                </a:solidFill>
                <a:latin typeface="+mj-lt"/>
                <a:ea typeface="ＭＳ Ｐゴシック" panose="020B0600070205080204" pitchFamily="34" charset="-128"/>
                <a:cs typeface="Arial" panose="020B0604020202020204" pitchFamily="34" charset="0"/>
              </a:rPr>
              <a:t> </a:t>
            </a:r>
            <a:r>
              <a:rPr lang="en-US" altLang="ja-JP" sz="2400" dirty="0">
                <a:solidFill>
                  <a:schemeClr val="tx1">
                    <a:lumMod val="50000"/>
                    <a:lumOff val="50000"/>
                  </a:schemeClr>
                </a:solidFill>
                <a:latin typeface="+mj-lt"/>
                <a:ea typeface="ＭＳ Ｐゴシック" panose="020B0600070205080204" pitchFamily="34" charset="-128"/>
                <a:cs typeface="Arial" panose="020B0604020202020204" pitchFamily="34" charset="0"/>
              </a:rPr>
              <a:t>before the past participle of the main verb.</a:t>
            </a:r>
          </a:p>
          <a:p>
            <a:pPr marL="0" indent="0" algn="ctr">
              <a:lnSpc>
                <a:spcPct val="80000"/>
              </a:lnSpc>
              <a:buFontTx/>
              <a:buNone/>
            </a:pPr>
            <a:endParaRPr lang="en-US" altLang="en-US" sz="2400" b="1" dirty="0">
              <a:latin typeface="+mj-lt"/>
              <a:ea typeface="ＭＳ Ｐゴシック" panose="020B0600070205080204" pitchFamily="34" charset="-128"/>
              <a:cs typeface="Arial" panose="020B0604020202020204" pitchFamily="34" charset="0"/>
            </a:endParaRPr>
          </a:p>
          <a:p>
            <a:pPr marL="0" indent="0" algn="ctr">
              <a:lnSpc>
                <a:spcPct val="80000"/>
              </a:lnSpc>
              <a:buFontTx/>
              <a:buNone/>
            </a:pPr>
            <a:r>
              <a:rPr lang="en-US" altLang="en-US" sz="2400" b="1" dirty="0">
                <a:latin typeface="+mj-lt"/>
                <a:ea typeface="ＭＳ Ｐゴシック" panose="020B0600070205080204" pitchFamily="34" charset="-128"/>
                <a:cs typeface="Arial" panose="020B0604020202020204" pitchFamily="34" charset="0"/>
              </a:rPr>
              <a:t>I </a:t>
            </a:r>
            <a:r>
              <a:rPr lang="en-US" altLang="en-US" sz="2400" b="1" dirty="0">
                <a:solidFill>
                  <a:schemeClr val="accent6"/>
                </a:solidFill>
                <a:latin typeface="+mj-lt"/>
                <a:ea typeface="ＭＳ Ｐゴシック" panose="020B0600070205080204" pitchFamily="34" charset="-128"/>
                <a:cs typeface="Arial" panose="020B0604020202020204" pitchFamily="34" charset="0"/>
              </a:rPr>
              <a:t>have broken </a:t>
            </a:r>
            <a:r>
              <a:rPr lang="en-US" altLang="en-US" sz="2400" b="1" dirty="0">
                <a:latin typeface="+mj-lt"/>
                <a:ea typeface="ＭＳ Ｐゴシック" panose="020B0600070205080204" pitchFamily="34" charset="-128"/>
                <a:cs typeface="Arial" panose="020B0604020202020204" pitchFamily="34" charset="0"/>
              </a:rPr>
              <a:t>my leg.</a:t>
            </a:r>
          </a:p>
          <a:p>
            <a:pPr marL="0" indent="0" algn="ctr">
              <a:lnSpc>
                <a:spcPct val="80000"/>
              </a:lnSpc>
              <a:buFontTx/>
              <a:buNone/>
            </a:pPr>
            <a:r>
              <a:rPr lang="en-US" altLang="en-US" sz="2400" b="1" dirty="0">
                <a:latin typeface="+mj-lt"/>
                <a:ea typeface="ＭＳ Ｐゴシック" panose="020B0600070205080204" pitchFamily="34" charset="-128"/>
                <a:cs typeface="Arial" panose="020B0604020202020204" pitchFamily="34" charset="0"/>
              </a:rPr>
              <a:t>I </a:t>
            </a:r>
            <a:r>
              <a:rPr lang="en-US" altLang="en-US" sz="2400" b="1" dirty="0">
                <a:solidFill>
                  <a:schemeClr val="accent6"/>
                </a:solidFill>
                <a:latin typeface="+mj-lt"/>
                <a:ea typeface="ＭＳ Ｐゴシック" panose="020B0600070205080204" pitchFamily="34" charset="-128"/>
                <a:cs typeface="Arial" panose="020B0604020202020204" pitchFamily="34" charset="0"/>
              </a:rPr>
              <a:t>have ridden </a:t>
            </a:r>
            <a:r>
              <a:rPr lang="en-US" altLang="en-US" sz="2400" b="1" dirty="0">
                <a:latin typeface="+mj-lt"/>
                <a:ea typeface="ＭＳ Ｐゴシック" panose="020B0600070205080204" pitchFamily="34" charset="-128"/>
                <a:cs typeface="Arial" panose="020B0604020202020204" pitchFamily="34" charset="0"/>
              </a:rPr>
              <a:t>a bike before.</a:t>
            </a:r>
          </a:p>
          <a:p>
            <a:pPr marL="0" indent="0" algn="ctr">
              <a:lnSpc>
                <a:spcPct val="80000"/>
              </a:lnSpc>
              <a:buFontTx/>
              <a:buNone/>
            </a:pPr>
            <a:r>
              <a:rPr lang="en-US" altLang="en-US" sz="2400" b="1" dirty="0">
                <a:latin typeface="+mj-lt"/>
                <a:ea typeface="ＭＳ Ｐゴシック" panose="020B0600070205080204" pitchFamily="34" charset="-128"/>
                <a:cs typeface="Arial" panose="020B0604020202020204" pitchFamily="34" charset="0"/>
              </a:rPr>
              <a:t>They </a:t>
            </a:r>
            <a:r>
              <a:rPr lang="en-US" altLang="en-US" sz="2400" b="1" dirty="0">
                <a:solidFill>
                  <a:schemeClr val="accent6"/>
                </a:solidFill>
                <a:latin typeface="+mj-lt"/>
                <a:ea typeface="ＭＳ Ｐゴシック" panose="020B0600070205080204" pitchFamily="34" charset="-128"/>
                <a:cs typeface="Arial" panose="020B0604020202020204" pitchFamily="34" charset="0"/>
              </a:rPr>
              <a:t>have bought </a:t>
            </a:r>
            <a:r>
              <a:rPr lang="en-US" altLang="en-US" sz="2400" b="1" dirty="0">
                <a:latin typeface="+mj-lt"/>
                <a:ea typeface="ＭＳ Ｐゴシック" panose="020B0600070205080204" pitchFamily="34" charset="-128"/>
                <a:cs typeface="Arial" panose="020B0604020202020204" pitchFamily="34" charset="0"/>
              </a:rPr>
              <a:t>a new house.</a:t>
            </a:r>
          </a:p>
          <a:p>
            <a:pPr marL="0" indent="0" algn="ctr">
              <a:lnSpc>
                <a:spcPct val="80000"/>
              </a:lnSpc>
              <a:buFontTx/>
              <a:buNone/>
            </a:pPr>
            <a:r>
              <a:rPr lang="en-US" altLang="en-US" sz="2400" b="1" dirty="0">
                <a:latin typeface="+mj-lt"/>
                <a:ea typeface="ＭＳ Ｐゴシック" panose="020B0600070205080204" pitchFamily="34" charset="-128"/>
                <a:cs typeface="Arial" panose="020B0604020202020204" pitchFamily="34" charset="0"/>
              </a:rPr>
              <a:t>He </a:t>
            </a:r>
            <a:r>
              <a:rPr lang="en-US" altLang="en-US" sz="2400" b="1" dirty="0">
                <a:solidFill>
                  <a:schemeClr val="accent6"/>
                </a:solidFill>
                <a:latin typeface="+mj-lt"/>
                <a:ea typeface="ＭＳ Ｐゴシック" panose="020B0600070205080204" pitchFamily="34" charset="-128"/>
                <a:cs typeface="Arial" panose="020B0604020202020204" pitchFamily="34" charset="0"/>
              </a:rPr>
              <a:t>has walked </a:t>
            </a:r>
            <a:r>
              <a:rPr lang="en-US" altLang="en-US" sz="2400" b="1" dirty="0">
                <a:latin typeface="+mj-lt"/>
                <a:ea typeface="ＭＳ Ｐゴシック" panose="020B0600070205080204" pitchFamily="34" charset="-128"/>
                <a:cs typeface="Arial" panose="020B0604020202020204" pitchFamily="34" charset="0"/>
              </a:rPr>
              <a:t>on the moon.</a:t>
            </a:r>
          </a:p>
          <a:p>
            <a:pPr marL="0" indent="0" algn="ctr">
              <a:lnSpc>
                <a:spcPct val="80000"/>
              </a:lnSpc>
              <a:buFontTx/>
              <a:buNone/>
            </a:pPr>
            <a:endParaRPr lang="en-US" altLang="en-US" sz="2400" dirty="0">
              <a:latin typeface="+mj-lt"/>
              <a:ea typeface="ＭＳ Ｐゴシック" panose="020B0600070205080204" pitchFamily="34" charset="-128"/>
              <a:cs typeface="Arial" panose="020B0604020202020204" pitchFamily="34" charset="0"/>
            </a:endParaRPr>
          </a:p>
          <a:p>
            <a:pPr marL="0" indent="0" algn="ctr">
              <a:lnSpc>
                <a:spcPct val="80000"/>
              </a:lnSpc>
              <a:buFontTx/>
              <a:buNone/>
            </a:pPr>
            <a:r>
              <a:rPr lang="en-US" altLang="en-US" sz="2400" dirty="0">
                <a:solidFill>
                  <a:schemeClr val="tx1">
                    <a:lumMod val="50000"/>
                    <a:lumOff val="50000"/>
                  </a:schemeClr>
                </a:solidFill>
                <a:latin typeface="+mj-lt"/>
                <a:ea typeface="ＭＳ Ｐゴシック" panose="020B0600070205080204" pitchFamily="34" charset="-128"/>
                <a:cs typeface="Arial" panose="020B0604020202020204" pitchFamily="34" charset="0"/>
              </a:rPr>
              <a:t>It is used to refer to a completed action (or series of actions) </a:t>
            </a:r>
            <a:r>
              <a:rPr lang="en-US" altLang="en-US" sz="2400" b="1" i="1" u="sng" dirty="0">
                <a:solidFill>
                  <a:schemeClr val="tx1">
                    <a:lumMod val="50000"/>
                    <a:lumOff val="50000"/>
                  </a:schemeClr>
                </a:solidFill>
                <a:latin typeface="+mj-lt"/>
                <a:ea typeface="ＭＳ Ｐゴシック" panose="020B0600070205080204" pitchFamily="34" charset="-128"/>
                <a:cs typeface="Arial" panose="020B0604020202020204" pitchFamily="34" charset="0"/>
              </a:rPr>
              <a:t>with results lasting into the present.</a:t>
            </a:r>
          </a:p>
          <a:p>
            <a:pPr marL="0" indent="0">
              <a:lnSpc>
                <a:spcPct val="80000"/>
              </a:lnSpc>
              <a:buFontTx/>
              <a:buNone/>
            </a:pPr>
            <a:endParaRPr lang="en-US" altLang="en-US" sz="1300" dirty="0">
              <a:ea typeface="ＭＳ Ｐゴシック" panose="020B0600070205080204" pitchFamily="34" charset="-128"/>
            </a:endParaRPr>
          </a:p>
          <a:p>
            <a:pPr marL="0" indent="0">
              <a:lnSpc>
                <a:spcPct val="80000"/>
              </a:lnSpc>
              <a:buFontTx/>
              <a:buNone/>
            </a:pPr>
            <a:r>
              <a:rPr lang="en-US" altLang="en-US" sz="1300" dirty="0">
                <a:ea typeface="ＭＳ Ｐゴシック" panose="020B0600070205080204" pitchFamily="34" charset="-128"/>
              </a:rPr>
              <a:t>  </a:t>
            </a:r>
          </a:p>
          <a:p>
            <a:pPr marL="0" indent="0">
              <a:lnSpc>
                <a:spcPct val="80000"/>
              </a:lnSpc>
            </a:pPr>
            <a:endParaRPr lang="en-US" altLang="en-US" sz="1500" dirty="0">
              <a:ea typeface="ＭＳ Ｐゴシック" panose="020B0600070205080204" pitchFamily="34" charset="-128"/>
            </a:endParaRPr>
          </a:p>
        </p:txBody>
      </p:sp>
    </p:spTree>
    <p:extLst>
      <p:ext uri="{BB962C8B-B14F-4D97-AF65-F5344CB8AC3E}">
        <p14:creationId xmlns:p14="http://schemas.microsoft.com/office/powerpoint/2010/main" val="136065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9B814F9F-B006-744D-8FF9-F03A4854137C}"/>
              </a:ext>
            </a:extLst>
          </p:cNvPr>
          <p:cNvSpPr>
            <a:spLocks noGrp="1"/>
          </p:cNvSpPr>
          <p:nvPr>
            <p:ph type="title"/>
          </p:nvPr>
        </p:nvSpPr>
        <p:spPr>
          <a:xfrm>
            <a:off x="457200" y="549275"/>
            <a:ext cx="8229600" cy="1143000"/>
          </a:xfrm>
        </p:spPr>
        <p:txBody>
          <a:bodyPr/>
          <a:lstStyle/>
          <a:p>
            <a:r>
              <a:rPr lang="en-US" altLang="en-US" sz="3200" b="1" dirty="0">
                <a:ea typeface="ＭＳ Ｐゴシック" panose="020B0600070205080204" pitchFamily="34" charset="-128"/>
                <a:cs typeface="Arial" panose="020B0604020202020204" pitchFamily="34" charset="0"/>
              </a:rPr>
              <a:t>Past</a:t>
            </a:r>
            <a:r>
              <a:rPr lang="en-US" altLang="en-US" sz="3200" dirty="0">
                <a:ea typeface="ＭＳ Ｐゴシック" panose="020B0600070205080204" pitchFamily="34" charset="-128"/>
                <a:cs typeface="Arial" panose="020B0604020202020204" pitchFamily="34" charset="0"/>
              </a:rPr>
              <a:t> perfect:</a:t>
            </a:r>
            <a:br>
              <a:rPr lang="en-US" altLang="en-US" sz="3200" dirty="0">
                <a:ea typeface="ＭＳ Ｐゴシック" panose="020B0600070205080204" pitchFamily="34" charset="-128"/>
                <a:cs typeface="Arial" panose="020B0604020202020204" pitchFamily="34" charset="0"/>
              </a:rPr>
            </a:br>
            <a:r>
              <a:rPr lang="en-US" altLang="en-US" sz="3200" i="1" dirty="0">
                <a:solidFill>
                  <a:schemeClr val="tx1">
                    <a:lumMod val="50000"/>
                    <a:lumOff val="50000"/>
                  </a:schemeClr>
                </a:solidFill>
                <a:ea typeface="ＭＳ Ｐゴシック" panose="020B0600070205080204" pitchFamily="34" charset="-128"/>
                <a:cs typeface="Arial" panose="020B0604020202020204" pitchFamily="34" charset="0"/>
              </a:rPr>
              <a:t>Going back further…</a:t>
            </a:r>
            <a:br>
              <a:rPr lang="en-US" altLang="en-US" sz="3200" dirty="0">
                <a:solidFill>
                  <a:srgbClr val="0000FF"/>
                </a:solidFill>
                <a:ea typeface="ＭＳ Ｐゴシック" panose="020B0600070205080204" pitchFamily="34" charset="-128"/>
                <a:cs typeface="Arial" panose="020B0604020202020204" pitchFamily="34" charset="0"/>
              </a:rPr>
            </a:br>
            <a:endParaRPr lang="en-US" altLang="en-US" sz="3200" dirty="0">
              <a:solidFill>
                <a:srgbClr val="0000FF"/>
              </a:solidFill>
              <a:ea typeface="ＭＳ Ｐゴシック" panose="020B0600070205080204" pitchFamily="34" charset="-128"/>
              <a:cs typeface="Arial" panose="020B0604020202020204" pitchFamily="34" charset="0"/>
            </a:endParaRPr>
          </a:p>
        </p:txBody>
      </p:sp>
      <p:sp>
        <p:nvSpPr>
          <p:cNvPr id="72706" name="Content Placeholder 2">
            <a:extLst>
              <a:ext uri="{FF2B5EF4-FFF2-40B4-BE49-F238E27FC236}">
                <a16:creationId xmlns:a16="http://schemas.microsoft.com/office/drawing/2014/main" id="{84DFE524-D06F-A848-9B8D-9B85FC65BFFA}"/>
              </a:ext>
            </a:extLst>
          </p:cNvPr>
          <p:cNvSpPr>
            <a:spLocks noGrp="1"/>
          </p:cNvSpPr>
          <p:nvPr>
            <p:ph idx="1"/>
          </p:nvPr>
        </p:nvSpPr>
        <p:spPr>
          <a:xfrm>
            <a:off x="0" y="1600200"/>
            <a:ext cx="9144000" cy="4525963"/>
          </a:xfrm>
        </p:spPr>
        <p:txBody>
          <a:bodyPr/>
          <a:lstStyle/>
          <a:p>
            <a:pPr marL="0" indent="0" algn="ctr">
              <a:lnSpc>
                <a:spcPct val="90000"/>
              </a:lnSpc>
              <a:buFontTx/>
              <a:buNone/>
            </a:pPr>
            <a:endParaRPr lang="en-US" altLang="en-US" dirty="0">
              <a:latin typeface="+mj-lt"/>
              <a:ea typeface="ＭＳ Ｐゴシック" panose="020B0600070205080204" pitchFamily="34" charset="-128"/>
              <a:cs typeface="Arial" panose="020B0604020202020204" pitchFamily="34" charset="0"/>
            </a:endParaRPr>
          </a:p>
          <a:p>
            <a:pPr marL="0" indent="0" algn="ctr">
              <a:lnSpc>
                <a:spcPct val="90000"/>
              </a:lnSpc>
              <a:buFontTx/>
              <a:buNone/>
            </a:pPr>
            <a:r>
              <a:rPr lang="en-US" altLang="en-US" dirty="0">
                <a:latin typeface="+mj-lt"/>
                <a:ea typeface="ＭＳ Ｐゴシック" panose="020B0600070205080204" pitchFamily="34" charset="-128"/>
                <a:cs typeface="Arial" panose="020B0604020202020204" pitchFamily="34" charset="0"/>
              </a:rPr>
              <a:t>He </a:t>
            </a:r>
            <a:r>
              <a:rPr lang="en-US" altLang="en-US" b="1" dirty="0">
                <a:solidFill>
                  <a:schemeClr val="accent6"/>
                </a:solidFill>
                <a:latin typeface="+mj-lt"/>
                <a:ea typeface="ＭＳ Ｐゴシック" panose="020B0600070205080204" pitchFamily="34" charset="-128"/>
                <a:cs typeface="Arial" panose="020B0604020202020204" pitchFamily="34" charset="0"/>
              </a:rPr>
              <a:t>hadn’t seen </a:t>
            </a:r>
            <a:r>
              <a:rPr lang="en-US" altLang="en-US" dirty="0">
                <a:latin typeface="+mj-lt"/>
                <a:ea typeface="ＭＳ Ｐゴシック" panose="020B0600070205080204" pitchFamily="34" charset="-128"/>
                <a:cs typeface="Arial" panose="020B0604020202020204" pitchFamily="34" charset="0"/>
              </a:rPr>
              <a:t>her for over 10 years.</a:t>
            </a:r>
          </a:p>
          <a:p>
            <a:pPr marL="0" indent="0" algn="ctr">
              <a:lnSpc>
                <a:spcPct val="90000"/>
              </a:lnSpc>
              <a:buFontTx/>
              <a:buNone/>
            </a:pPr>
            <a:r>
              <a:rPr lang="en-US" altLang="en-US" dirty="0">
                <a:latin typeface="+mj-lt"/>
                <a:ea typeface="ＭＳ Ｐゴシック" panose="020B0600070205080204" pitchFamily="34" charset="-128"/>
                <a:cs typeface="Arial" panose="020B0604020202020204" pitchFamily="34" charset="0"/>
              </a:rPr>
              <a:t>We </a:t>
            </a:r>
            <a:r>
              <a:rPr lang="en-US" altLang="en-US" b="1" dirty="0">
                <a:solidFill>
                  <a:schemeClr val="accent6"/>
                </a:solidFill>
                <a:latin typeface="+mj-lt"/>
                <a:ea typeface="ＭＳ Ｐゴシック" panose="020B0600070205080204" pitchFamily="34" charset="-128"/>
                <a:cs typeface="Arial" panose="020B0604020202020204" pitchFamily="34" charset="0"/>
              </a:rPr>
              <a:t>had</a:t>
            </a:r>
            <a:r>
              <a:rPr lang="en-US" altLang="en-US" dirty="0">
                <a:latin typeface="+mj-lt"/>
                <a:ea typeface="ＭＳ Ｐゴシック" panose="020B0600070205080204" pitchFamily="34" charset="-128"/>
                <a:cs typeface="Arial" panose="020B0604020202020204" pitchFamily="34" charset="0"/>
              </a:rPr>
              <a:t> already </a:t>
            </a:r>
            <a:r>
              <a:rPr lang="en-US" altLang="en-US" b="1" dirty="0">
                <a:solidFill>
                  <a:schemeClr val="accent6"/>
                </a:solidFill>
                <a:latin typeface="+mj-lt"/>
                <a:ea typeface="ＭＳ Ｐゴシック" panose="020B0600070205080204" pitchFamily="34" charset="-128"/>
                <a:cs typeface="Arial" panose="020B0604020202020204" pitchFamily="34" charset="0"/>
              </a:rPr>
              <a:t>set</a:t>
            </a:r>
            <a:r>
              <a:rPr lang="en-US" altLang="en-US" dirty="0">
                <a:latin typeface="+mj-lt"/>
                <a:ea typeface="ＭＳ Ｐゴシック" panose="020B0600070205080204" pitchFamily="34" charset="-128"/>
                <a:cs typeface="Arial" panose="020B0604020202020204" pitchFamily="34" charset="0"/>
              </a:rPr>
              <a:t> sail when the storm began.</a:t>
            </a:r>
          </a:p>
          <a:p>
            <a:pPr marL="0" indent="0">
              <a:lnSpc>
                <a:spcPct val="90000"/>
              </a:lnSpc>
              <a:buFontTx/>
              <a:buNone/>
            </a:pPr>
            <a:endParaRPr lang="en-US" altLang="en-US" sz="2700" dirty="0">
              <a:latin typeface="+mj-lt"/>
              <a:ea typeface="ＭＳ Ｐゴシック" panose="020B0600070205080204" pitchFamily="34" charset="-128"/>
              <a:cs typeface="Arial" panose="020B0604020202020204" pitchFamily="34" charset="0"/>
            </a:endParaRPr>
          </a:p>
          <a:p>
            <a:pPr marL="0" indent="0">
              <a:lnSpc>
                <a:spcPct val="90000"/>
              </a:lnSpc>
              <a:buFontTx/>
              <a:buNone/>
            </a:pPr>
            <a:endParaRPr lang="en-US" altLang="en-US" sz="2700" dirty="0">
              <a:latin typeface="+mj-lt"/>
              <a:ea typeface="ＭＳ Ｐゴシック" panose="020B0600070205080204" pitchFamily="34" charset="-128"/>
              <a:cs typeface="Arial" panose="020B0604020202020204" pitchFamily="34" charset="0"/>
            </a:endParaRPr>
          </a:p>
          <a:p>
            <a:pPr marL="0" indent="0">
              <a:lnSpc>
                <a:spcPct val="90000"/>
              </a:lnSpc>
              <a:buFontTx/>
              <a:buNone/>
            </a:pPr>
            <a:endParaRPr lang="en-US" altLang="en-US" sz="2700" dirty="0">
              <a:latin typeface="+mj-lt"/>
              <a:ea typeface="ＭＳ Ｐゴシック" panose="020B0600070205080204" pitchFamily="34" charset="-128"/>
              <a:cs typeface="Arial" panose="020B0604020202020204" pitchFamily="34" charset="0"/>
            </a:endParaRPr>
          </a:p>
          <a:p>
            <a:pPr marL="0" indent="0" algn="ctr">
              <a:lnSpc>
                <a:spcPct val="90000"/>
              </a:lnSpc>
              <a:buFontTx/>
              <a:buNone/>
            </a:pPr>
            <a:r>
              <a:rPr lang="en-US" altLang="en-US" sz="3600" b="1" i="1" dirty="0">
                <a:solidFill>
                  <a:schemeClr val="accent6"/>
                </a:solidFill>
                <a:latin typeface="+mj-lt"/>
                <a:ea typeface="ＭＳ Ｐゴシック" panose="020B0600070205080204" pitchFamily="34" charset="-128"/>
                <a:cs typeface="Arial" panose="020B0604020202020204" pitchFamily="34" charset="0"/>
              </a:rPr>
              <a:t>Flashback…</a:t>
            </a:r>
          </a:p>
          <a:p>
            <a:pPr marL="0" indent="0" algn="ctr">
              <a:lnSpc>
                <a:spcPct val="90000"/>
              </a:lnSpc>
              <a:buFontTx/>
              <a:buNone/>
            </a:pPr>
            <a:endParaRPr lang="en-US" altLang="en-US" sz="2700" dirty="0">
              <a:latin typeface="+mj-lt"/>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04815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5930D44D-8C61-CA41-80A3-EA851495A872}"/>
              </a:ext>
            </a:extLst>
          </p:cNvPr>
          <p:cNvSpPr>
            <a:spLocks noGrp="1"/>
          </p:cNvSpPr>
          <p:nvPr>
            <p:ph type="title"/>
          </p:nvPr>
        </p:nvSpPr>
        <p:spPr>
          <a:xfrm>
            <a:off x="457200" y="548680"/>
            <a:ext cx="8229600" cy="1143000"/>
          </a:xfrm>
        </p:spPr>
        <p:txBody>
          <a:bodyPr/>
          <a:lstStyle/>
          <a:p>
            <a:r>
              <a:rPr lang="en-US" altLang="en-US" b="1" dirty="0">
                <a:ea typeface="ＭＳ Ｐゴシック" panose="020B0600070205080204" pitchFamily="34" charset="-128"/>
              </a:rPr>
              <a:t>Diary: Day 8 </a:t>
            </a:r>
            <a:br>
              <a:rPr lang="en-US" altLang="en-US" b="1" dirty="0">
                <a:ea typeface="ＭＳ Ｐゴシック" panose="020B0600070205080204" pitchFamily="34" charset="-128"/>
              </a:rPr>
            </a:br>
            <a:r>
              <a:rPr lang="en-US" altLang="en-US" i="1" dirty="0">
                <a:ea typeface="ＭＳ Ｐゴシック" panose="020B0600070205080204" pitchFamily="34" charset="-128"/>
              </a:rPr>
              <a:t>(example use of past perfect)</a:t>
            </a:r>
          </a:p>
        </p:txBody>
      </p:sp>
      <p:sp>
        <p:nvSpPr>
          <p:cNvPr id="3" name="Text Placeholder 2">
            <a:extLst>
              <a:ext uri="{FF2B5EF4-FFF2-40B4-BE49-F238E27FC236}">
                <a16:creationId xmlns:a16="http://schemas.microsoft.com/office/drawing/2014/main" id="{226866EC-7581-FE40-9DB0-3F75ADF60B9B}"/>
              </a:ext>
            </a:extLst>
          </p:cNvPr>
          <p:cNvSpPr>
            <a:spLocks noGrp="1"/>
          </p:cNvSpPr>
          <p:nvPr>
            <p:ph type="body" idx="1"/>
          </p:nvPr>
        </p:nvSpPr>
        <p:spPr/>
        <p:txBody>
          <a:bodyPr>
            <a:normAutofit lnSpcReduction="10000"/>
          </a:bodyPr>
          <a:lstStyle/>
          <a:p>
            <a:pPr marL="0" indent="0">
              <a:buFont typeface="Arial" panose="020B0604020202020204" pitchFamily="34" charset="0"/>
              <a:buNone/>
              <a:defRPr/>
            </a:pPr>
            <a:endParaRPr lang="en-US" dirty="0">
              <a:latin typeface="+mj-lt"/>
            </a:endParaRPr>
          </a:p>
          <a:p>
            <a:pPr marL="0" indent="0" algn="ctr">
              <a:buFont typeface="Arial" panose="020B0604020202020204" pitchFamily="34" charset="0"/>
              <a:buNone/>
              <a:defRPr/>
            </a:pPr>
            <a:r>
              <a:rPr lang="en-US" dirty="0">
                <a:solidFill>
                  <a:srgbClr val="00B0F0"/>
                </a:solidFill>
                <a:latin typeface="+mj-lt"/>
              </a:rPr>
              <a:t>Yesterday I brought back from the ship a quantity of tools, a drill, a dozen hatchets, a grind-stone for sharpening, iron crow bars….a hammock, a mattress, blankets, clothes and great coats. </a:t>
            </a:r>
            <a:r>
              <a:rPr lang="en-US" dirty="0">
                <a:solidFill>
                  <a:srgbClr val="FF2F92"/>
                </a:solidFill>
                <a:latin typeface="+mj-lt"/>
              </a:rPr>
              <a:t>I thought that I </a:t>
            </a:r>
            <a:r>
              <a:rPr lang="en-US" u="sng" dirty="0">
                <a:solidFill>
                  <a:srgbClr val="FF2F92"/>
                </a:solidFill>
                <a:latin typeface="+mj-lt"/>
              </a:rPr>
              <a:t>had rescued</a:t>
            </a:r>
            <a:r>
              <a:rPr lang="en-US" dirty="0">
                <a:solidFill>
                  <a:srgbClr val="FF2F92"/>
                </a:solidFill>
                <a:latin typeface="+mj-lt"/>
              </a:rPr>
              <a:t> nearly everything that was on board. But I was wrong.</a:t>
            </a:r>
          </a:p>
          <a:p>
            <a:pPr marL="0" indent="0" algn="ctr">
              <a:buFont typeface="Arial" panose="020B0604020202020204" pitchFamily="34" charset="0"/>
              <a:buNone/>
              <a:defRPr/>
            </a:pPr>
            <a:endParaRPr lang="en-US" dirty="0">
              <a:latin typeface="+mj-lt"/>
            </a:endParaRPr>
          </a:p>
          <a:p>
            <a:pPr marL="0" indent="0" algn="r">
              <a:buFont typeface="Arial" panose="020B0604020202020204" pitchFamily="34" charset="0"/>
              <a:buNone/>
              <a:defRPr/>
            </a:pPr>
            <a:r>
              <a:rPr lang="en-US" b="1" dirty="0">
                <a:latin typeface="+mj-lt"/>
              </a:rPr>
              <a:t>Robinson Crusoe</a:t>
            </a:r>
            <a:r>
              <a:rPr lang="en-US" i="1" dirty="0">
                <a:latin typeface="+mj-lt"/>
              </a:rPr>
              <a:t>, Daniel Defoe </a:t>
            </a:r>
          </a:p>
        </p:txBody>
      </p:sp>
    </p:spTree>
    <p:extLst>
      <p:ext uri="{BB962C8B-B14F-4D97-AF65-F5344CB8AC3E}">
        <p14:creationId xmlns:p14="http://schemas.microsoft.com/office/powerpoint/2010/main" val="408497926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D2E95402-A80B-6649-B69C-AFFBB8953E30}"/>
              </a:ext>
            </a:extLst>
          </p:cNvPr>
          <p:cNvSpPr>
            <a:spLocks noGrp="1"/>
          </p:cNvSpPr>
          <p:nvPr>
            <p:ph type="title"/>
          </p:nvPr>
        </p:nvSpPr>
        <p:spPr>
          <a:xfrm>
            <a:off x="685800" y="457200"/>
            <a:ext cx="7772400" cy="1143000"/>
          </a:xfrm>
        </p:spPr>
        <p:txBody>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Future perfect</a:t>
            </a:r>
          </a:p>
        </p:txBody>
      </p:sp>
      <p:sp>
        <p:nvSpPr>
          <p:cNvPr id="3" name="Content Placeholder 2">
            <a:extLst>
              <a:ext uri="{FF2B5EF4-FFF2-40B4-BE49-F238E27FC236}">
                <a16:creationId xmlns:a16="http://schemas.microsoft.com/office/drawing/2014/main" id="{E27D2FCF-E262-454A-BDC3-C1AE90A3D565}"/>
              </a:ext>
            </a:extLst>
          </p:cNvPr>
          <p:cNvSpPr>
            <a:spLocks noGrp="1"/>
          </p:cNvSpPr>
          <p:nvPr>
            <p:ph idx="1"/>
          </p:nvPr>
        </p:nvSpPr>
        <p:spPr>
          <a:xfrm>
            <a:off x="457200" y="1412776"/>
            <a:ext cx="8229600" cy="4525963"/>
          </a:xfrm>
        </p:spPr>
        <p:txBody>
          <a:bodyPr>
            <a:normAutofit/>
          </a:bodyPr>
          <a:lstStyle/>
          <a:p>
            <a:pPr marL="0" indent="0">
              <a:buFontTx/>
              <a:buNone/>
              <a:defRPr/>
            </a:pPr>
            <a:endParaRPr lang="en-US" dirty="0">
              <a:latin typeface="+mj-lt"/>
            </a:endParaRPr>
          </a:p>
          <a:p>
            <a:pPr marL="0" indent="0">
              <a:buFontTx/>
              <a:buNone/>
              <a:defRPr/>
            </a:pPr>
            <a:r>
              <a:rPr lang="en-US" dirty="0">
                <a:latin typeface="+mj-lt"/>
                <a:cs typeface="Arial"/>
              </a:rPr>
              <a:t>I </a:t>
            </a:r>
            <a:r>
              <a:rPr lang="en-US" b="1" dirty="0">
                <a:solidFill>
                  <a:srgbClr val="FF2F92"/>
                </a:solidFill>
                <a:latin typeface="+mj-lt"/>
                <a:cs typeface="Arial"/>
              </a:rPr>
              <a:t>will have finished </a:t>
            </a:r>
            <a:r>
              <a:rPr lang="en-US" dirty="0">
                <a:latin typeface="+mj-lt"/>
                <a:cs typeface="Arial"/>
              </a:rPr>
              <a:t>my homework by midnight.</a:t>
            </a:r>
          </a:p>
          <a:p>
            <a:pPr marL="0" indent="0">
              <a:buFontTx/>
              <a:buNone/>
              <a:defRPr/>
            </a:pPr>
            <a:endParaRPr lang="en-US" dirty="0">
              <a:latin typeface="+mj-lt"/>
              <a:cs typeface="Arial"/>
            </a:endParaRPr>
          </a:p>
          <a:p>
            <a:pPr marL="0" indent="0">
              <a:buFontTx/>
              <a:buNone/>
              <a:defRPr/>
            </a:pPr>
            <a:r>
              <a:rPr lang="en-US" dirty="0">
                <a:latin typeface="+mj-lt"/>
                <a:cs typeface="Arial"/>
              </a:rPr>
              <a:t>I </a:t>
            </a:r>
            <a:r>
              <a:rPr lang="en-US" b="1" dirty="0">
                <a:solidFill>
                  <a:srgbClr val="FF2F92"/>
                </a:solidFill>
                <a:latin typeface="+mj-lt"/>
                <a:cs typeface="Arial"/>
              </a:rPr>
              <a:t>will have walked </a:t>
            </a:r>
            <a:r>
              <a:rPr lang="en-US" dirty="0">
                <a:latin typeface="+mj-lt"/>
                <a:cs typeface="Arial"/>
              </a:rPr>
              <a:t>10 miles by the time I finish.</a:t>
            </a:r>
          </a:p>
          <a:p>
            <a:pPr>
              <a:defRPr/>
            </a:pPr>
            <a:endParaRPr lang="en-US" dirty="0">
              <a:latin typeface="+mj-lt"/>
              <a:cs typeface="Arial"/>
            </a:endParaRPr>
          </a:p>
          <a:p>
            <a:pPr marL="0" indent="0">
              <a:buFontTx/>
              <a:buNone/>
              <a:defRPr/>
            </a:pPr>
            <a:r>
              <a:rPr lang="en-US" sz="2600" i="1" dirty="0">
                <a:solidFill>
                  <a:schemeClr val="tx1">
                    <a:lumMod val="50000"/>
                    <a:lumOff val="50000"/>
                  </a:schemeClr>
                </a:solidFill>
                <a:latin typeface="+mj-lt"/>
                <a:cs typeface="Arial"/>
              </a:rPr>
              <a:t>Dear Mum, </a:t>
            </a:r>
          </a:p>
          <a:p>
            <a:pPr marL="0" indent="0">
              <a:buFontTx/>
              <a:buNone/>
              <a:defRPr/>
            </a:pPr>
            <a:r>
              <a:rPr lang="en-US" sz="2600" i="1" dirty="0">
                <a:solidFill>
                  <a:schemeClr val="tx1">
                    <a:lumMod val="50000"/>
                    <a:lumOff val="50000"/>
                  </a:schemeClr>
                </a:solidFill>
                <a:latin typeface="+mj-lt"/>
                <a:cs typeface="Arial"/>
              </a:rPr>
              <a:t>By the time you read this, </a:t>
            </a:r>
            <a:r>
              <a:rPr lang="en-US" sz="2600" i="1" dirty="0">
                <a:solidFill>
                  <a:srgbClr val="FF2F92"/>
                </a:solidFill>
                <a:latin typeface="+mj-lt"/>
                <a:cs typeface="Arial"/>
              </a:rPr>
              <a:t>I will have arrived </a:t>
            </a:r>
            <a:r>
              <a:rPr lang="en-US" sz="2600" i="1" dirty="0">
                <a:solidFill>
                  <a:schemeClr val="tx1">
                    <a:lumMod val="50000"/>
                    <a:lumOff val="50000"/>
                  </a:schemeClr>
                </a:solidFill>
                <a:latin typeface="+mj-lt"/>
                <a:cs typeface="Arial"/>
              </a:rPr>
              <a:t>in California</a:t>
            </a:r>
          </a:p>
          <a:p>
            <a:pPr marL="0" indent="0">
              <a:buFontTx/>
              <a:buNone/>
              <a:defRPr/>
            </a:pPr>
            <a:endParaRPr lang="en-US" dirty="0">
              <a:latin typeface="+mj-lt"/>
            </a:endParaRPr>
          </a:p>
        </p:txBody>
      </p:sp>
    </p:spTree>
    <p:extLst>
      <p:ext uri="{BB962C8B-B14F-4D97-AF65-F5344CB8AC3E}">
        <p14:creationId xmlns:p14="http://schemas.microsoft.com/office/powerpoint/2010/main" val="73785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4">
            <a:extLst>
              <a:ext uri="{FF2B5EF4-FFF2-40B4-BE49-F238E27FC236}">
                <a16:creationId xmlns:a16="http://schemas.microsoft.com/office/drawing/2014/main" id="{693BEE33-ADCC-9743-A3C9-C8359BFF0E8D}"/>
              </a:ext>
            </a:extLst>
          </p:cNvPr>
          <p:cNvSpPr>
            <a:spLocks noGrp="1"/>
          </p:cNvSpPr>
          <p:nvPr>
            <p:ph type="title"/>
          </p:nvPr>
        </p:nvSpPr>
        <p:spPr>
          <a:xfrm>
            <a:off x="791369" y="404664"/>
            <a:ext cx="7561262" cy="1325562"/>
          </a:xfrm>
        </p:spPr>
        <p:txBody>
          <a:bodyPr/>
          <a:lstStyle/>
          <a:p>
            <a:r>
              <a:rPr lang="en-GB" altLang="en-US" b="1" dirty="0">
                <a:latin typeface="+mn-lt"/>
                <a:ea typeface="ＭＳ Ｐゴシック" panose="020B0600070205080204" pitchFamily="34" charset="-128"/>
              </a:rPr>
              <a:t>From Fact to Uncertainty…</a:t>
            </a:r>
          </a:p>
        </p:txBody>
      </p:sp>
      <p:sp>
        <p:nvSpPr>
          <p:cNvPr id="83970" name="Content Placeholder 15">
            <a:extLst>
              <a:ext uri="{FF2B5EF4-FFF2-40B4-BE49-F238E27FC236}">
                <a16:creationId xmlns:a16="http://schemas.microsoft.com/office/drawing/2014/main" id="{01D55ADA-788F-B84A-BC72-8BB37052FAE7}"/>
              </a:ext>
            </a:extLst>
          </p:cNvPr>
          <p:cNvSpPr>
            <a:spLocks noGrp="1"/>
          </p:cNvSpPr>
          <p:nvPr>
            <p:ph idx="1"/>
          </p:nvPr>
        </p:nvSpPr>
        <p:spPr>
          <a:xfrm>
            <a:off x="395288" y="1639888"/>
            <a:ext cx="8353425" cy="4351337"/>
          </a:xfrm>
        </p:spPr>
        <p:txBody>
          <a:bodyPr/>
          <a:lstStyle/>
          <a:p>
            <a:pPr marL="0" indent="0">
              <a:buFontTx/>
              <a:buNone/>
            </a:pPr>
            <a:r>
              <a:rPr lang="en-GB" altLang="en-US" dirty="0">
                <a:solidFill>
                  <a:schemeClr val="tx1">
                    <a:lumMod val="50000"/>
                    <a:lumOff val="50000"/>
                  </a:schemeClr>
                </a:solidFill>
                <a:ea typeface="ＭＳ Ｐゴシック" panose="020B0600070205080204" pitchFamily="34" charset="-128"/>
              </a:rPr>
              <a:t>I </a:t>
            </a:r>
            <a:r>
              <a:rPr lang="en-GB" altLang="en-US" b="1" dirty="0">
                <a:solidFill>
                  <a:schemeClr val="tx1">
                    <a:lumMod val="50000"/>
                    <a:lumOff val="50000"/>
                  </a:schemeClr>
                </a:solidFill>
                <a:ea typeface="ＭＳ Ｐゴシック" panose="020B0600070205080204" pitchFamily="34" charset="-128"/>
              </a:rPr>
              <a:t>am</a:t>
            </a:r>
            <a:r>
              <a:rPr lang="en-GB" altLang="en-US" dirty="0">
                <a:solidFill>
                  <a:schemeClr val="tx1">
                    <a:lumMod val="50000"/>
                    <a:lumOff val="50000"/>
                  </a:schemeClr>
                </a:solidFill>
                <a:ea typeface="ＭＳ Ｐゴシック" panose="020B0600070205080204" pitchFamily="34" charset="-128"/>
              </a:rPr>
              <a:t> lying.</a:t>
            </a:r>
          </a:p>
          <a:p>
            <a:pPr marL="0" indent="0">
              <a:buFontTx/>
              <a:buNone/>
            </a:pPr>
            <a:endParaRPr lang="en-GB" altLang="en-US" sz="1100" dirty="0">
              <a:solidFill>
                <a:schemeClr val="tx1">
                  <a:lumMod val="50000"/>
                  <a:lumOff val="50000"/>
                </a:schemeClr>
              </a:solidFill>
              <a:ea typeface="ＭＳ Ｐゴシック" panose="020B0600070205080204" pitchFamily="34" charset="-128"/>
            </a:endParaRPr>
          </a:p>
          <a:p>
            <a:pPr marL="0" indent="0">
              <a:buFontTx/>
              <a:buNone/>
            </a:pPr>
            <a:endParaRPr lang="en-GB" altLang="en-US" dirty="0">
              <a:solidFill>
                <a:schemeClr val="tx1">
                  <a:lumMod val="50000"/>
                  <a:lumOff val="50000"/>
                </a:schemeClr>
              </a:solidFill>
              <a:ea typeface="ＭＳ Ｐゴシック" panose="020B0600070205080204" pitchFamily="34" charset="-128"/>
            </a:endParaRPr>
          </a:p>
          <a:p>
            <a:pPr marL="0" indent="0">
              <a:buFontTx/>
              <a:buNone/>
            </a:pPr>
            <a:r>
              <a:rPr lang="en-GB" altLang="en-US" dirty="0">
                <a:solidFill>
                  <a:schemeClr val="tx1">
                    <a:lumMod val="50000"/>
                    <a:lumOff val="50000"/>
                  </a:schemeClr>
                </a:solidFill>
                <a:ea typeface="ＭＳ Ｐゴシック" panose="020B0600070205080204" pitchFamily="34" charset="-128"/>
              </a:rPr>
              <a:t>You </a:t>
            </a:r>
            <a:r>
              <a:rPr lang="en-GB" altLang="en-US" b="1" dirty="0">
                <a:solidFill>
                  <a:schemeClr val="tx1">
                    <a:lumMod val="50000"/>
                    <a:lumOff val="50000"/>
                  </a:schemeClr>
                </a:solidFill>
                <a:ea typeface="ＭＳ Ｐゴシック" panose="020B0600070205080204" pitchFamily="34" charset="-128"/>
              </a:rPr>
              <a:t>are</a:t>
            </a:r>
            <a:r>
              <a:rPr lang="en-GB" altLang="en-US" dirty="0">
                <a:solidFill>
                  <a:schemeClr val="tx1">
                    <a:lumMod val="50000"/>
                    <a:lumOff val="50000"/>
                  </a:schemeClr>
                </a:solidFill>
                <a:ea typeface="ＭＳ Ｐゴシック" panose="020B0600070205080204" pitchFamily="34" charset="-128"/>
              </a:rPr>
              <a:t> over 18.</a:t>
            </a:r>
          </a:p>
          <a:p>
            <a:pPr marL="0" indent="0">
              <a:buFontTx/>
              <a:buNone/>
            </a:pPr>
            <a:endParaRPr lang="en-GB" altLang="en-US" dirty="0">
              <a:solidFill>
                <a:schemeClr val="tx1">
                  <a:lumMod val="50000"/>
                  <a:lumOff val="50000"/>
                </a:schemeClr>
              </a:solidFill>
              <a:ea typeface="ＭＳ Ｐゴシック" panose="020B0600070205080204" pitchFamily="34" charset="-128"/>
            </a:endParaRPr>
          </a:p>
          <a:p>
            <a:pPr marL="0" indent="0">
              <a:buFontTx/>
              <a:buNone/>
            </a:pPr>
            <a:endParaRPr lang="en-GB" altLang="en-US" dirty="0">
              <a:solidFill>
                <a:schemeClr val="tx1">
                  <a:lumMod val="50000"/>
                  <a:lumOff val="50000"/>
                </a:schemeClr>
              </a:solidFill>
              <a:ea typeface="ＭＳ Ｐゴシック" panose="020B0600070205080204" pitchFamily="34" charset="-128"/>
            </a:endParaRPr>
          </a:p>
          <a:p>
            <a:pPr marL="0" indent="0">
              <a:buFontTx/>
              <a:buNone/>
            </a:pPr>
            <a:r>
              <a:rPr lang="en-GB" altLang="en-US" dirty="0">
                <a:solidFill>
                  <a:schemeClr val="tx1">
                    <a:lumMod val="50000"/>
                    <a:lumOff val="50000"/>
                  </a:schemeClr>
                </a:solidFill>
                <a:ea typeface="ＭＳ Ｐゴシック" panose="020B0600070205080204" pitchFamily="34" charset="-128"/>
              </a:rPr>
              <a:t>We </a:t>
            </a:r>
            <a:r>
              <a:rPr lang="en-GB" altLang="en-US" b="1" dirty="0">
                <a:solidFill>
                  <a:schemeClr val="tx1">
                    <a:lumMod val="50000"/>
                    <a:lumOff val="50000"/>
                  </a:schemeClr>
                </a:solidFill>
                <a:ea typeface="ＭＳ Ｐゴシック" panose="020B0600070205080204" pitchFamily="34" charset="-128"/>
              </a:rPr>
              <a:t>were </a:t>
            </a:r>
            <a:r>
              <a:rPr lang="en-GB" altLang="en-US" dirty="0">
                <a:solidFill>
                  <a:schemeClr val="tx1">
                    <a:lumMod val="50000"/>
                    <a:lumOff val="50000"/>
                  </a:schemeClr>
                </a:solidFill>
                <a:ea typeface="ＭＳ Ｐゴシック" panose="020B0600070205080204" pitchFamily="34" charset="-128"/>
              </a:rPr>
              <a:t>first!</a:t>
            </a:r>
          </a:p>
        </p:txBody>
      </p:sp>
    </p:spTree>
    <p:extLst>
      <p:ext uri="{BB962C8B-B14F-4D97-AF65-F5344CB8AC3E}">
        <p14:creationId xmlns:p14="http://schemas.microsoft.com/office/powerpoint/2010/main" val="2480758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4">
            <a:extLst>
              <a:ext uri="{FF2B5EF4-FFF2-40B4-BE49-F238E27FC236}">
                <a16:creationId xmlns:a16="http://schemas.microsoft.com/office/drawing/2014/main" id="{693BEE33-ADCC-9743-A3C9-C8359BFF0E8D}"/>
              </a:ext>
            </a:extLst>
          </p:cNvPr>
          <p:cNvSpPr>
            <a:spLocks noGrp="1"/>
          </p:cNvSpPr>
          <p:nvPr>
            <p:ph type="title"/>
          </p:nvPr>
        </p:nvSpPr>
        <p:spPr>
          <a:xfrm>
            <a:off x="791369" y="404664"/>
            <a:ext cx="7561262" cy="1325562"/>
          </a:xfrm>
        </p:spPr>
        <p:txBody>
          <a:bodyPr/>
          <a:lstStyle/>
          <a:p>
            <a:r>
              <a:rPr lang="en-GB" altLang="en-US" b="1" dirty="0">
                <a:latin typeface="+mn-lt"/>
                <a:ea typeface="ＭＳ Ｐゴシック" panose="020B0600070205080204" pitchFamily="34" charset="-128"/>
              </a:rPr>
              <a:t>From Fact to Uncertainty…</a:t>
            </a:r>
          </a:p>
        </p:txBody>
      </p:sp>
      <p:sp>
        <p:nvSpPr>
          <p:cNvPr id="83970" name="Content Placeholder 15">
            <a:extLst>
              <a:ext uri="{FF2B5EF4-FFF2-40B4-BE49-F238E27FC236}">
                <a16:creationId xmlns:a16="http://schemas.microsoft.com/office/drawing/2014/main" id="{01D55ADA-788F-B84A-BC72-8BB37052FAE7}"/>
              </a:ext>
            </a:extLst>
          </p:cNvPr>
          <p:cNvSpPr>
            <a:spLocks noGrp="1"/>
          </p:cNvSpPr>
          <p:nvPr>
            <p:ph idx="1"/>
          </p:nvPr>
        </p:nvSpPr>
        <p:spPr>
          <a:xfrm>
            <a:off x="395288" y="1639888"/>
            <a:ext cx="8353425" cy="4351337"/>
          </a:xfrm>
        </p:spPr>
        <p:txBody>
          <a:bodyPr/>
          <a:lstStyle/>
          <a:p>
            <a:pPr marL="0" indent="0">
              <a:buFontTx/>
              <a:buNone/>
            </a:pPr>
            <a:r>
              <a:rPr lang="en-GB" altLang="en-US" dirty="0">
                <a:solidFill>
                  <a:schemeClr val="tx1">
                    <a:lumMod val="50000"/>
                    <a:lumOff val="50000"/>
                  </a:schemeClr>
                </a:solidFill>
                <a:ea typeface="ＭＳ Ｐゴシック" panose="020B0600070205080204" pitchFamily="34" charset="-128"/>
              </a:rPr>
              <a:t>I </a:t>
            </a:r>
            <a:r>
              <a:rPr lang="en-GB" altLang="en-US" b="1" dirty="0">
                <a:solidFill>
                  <a:schemeClr val="tx1">
                    <a:lumMod val="50000"/>
                    <a:lumOff val="50000"/>
                  </a:schemeClr>
                </a:solidFill>
                <a:ea typeface="ＭＳ Ｐゴシック" panose="020B0600070205080204" pitchFamily="34" charset="-128"/>
              </a:rPr>
              <a:t>am</a:t>
            </a:r>
            <a:r>
              <a:rPr lang="en-GB" altLang="en-US" dirty="0">
                <a:solidFill>
                  <a:schemeClr val="tx1">
                    <a:lumMod val="50000"/>
                    <a:lumOff val="50000"/>
                  </a:schemeClr>
                </a:solidFill>
                <a:ea typeface="ＭＳ Ｐゴシック" panose="020B0600070205080204" pitchFamily="34" charset="-128"/>
              </a:rPr>
              <a:t> lying.</a:t>
            </a:r>
          </a:p>
          <a:p>
            <a:pPr marL="0" indent="0">
              <a:buFontTx/>
              <a:buNone/>
            </a:pPr>
            <a:endParaRPr lang="en-GB" altLang="en-US" sz="1100" dirty="0">
              <a:solidFill>
                <a:schemeClr val="tx1">
                  <a:lumMod val="50000"/>
                  <a:lumOff val="50000"/>
                </a:schemeClr>
              </a:solidFill>
              <a:ea typeface="ＭＳ Ｐゴシック" panose="020B0600070205080204" pitchFamily="34" charset="-128"/>
            </a:endParaRPr>
          </a:p>
          <a:p>
            <a:pPr marL="0" indent="0">
              <a:buFontTx/>
              <a:buNone/>
            </a:pPr>
            <a:endParaRPr lang="en-GB" altLang="en-US" dirty="0">
              <a:solidFill>
                <a:schemeClr val="tx1">
                  <a:lumMod val="50000"/>
                  <a:lumOff val="50000"/>
                </a:schemeClr>
              </a:solidFill>
              <a:ea typeface="ＭＳ Ｐゴシック" panose="020B0600070205080204" pitchFamily="34" charset="-128"/>
            </a:endParaRPr>
          </a:p>
          <a:p>
            <a:pPr marL="0" indent="0">
              <a:buFontTx/>
              <a:buNone/>
            </a:pPr>
            <a:r>
              <a:rPr lang="en-GB" altLang="en-US" dirty="0">
                <a:solidFill>
                  <a:schemeClr val="tx1">
                    <a:lumMod val="50000"/>
                    <a:lumOff val="50000"/>
                  </a:schemeClr>
                </a:solidFill>
                <a:ea typeface="ＭＳ Ｐゴシック" panose="020B0600070205080204" pitchFamily="34" charset="-128"/>
              </a:rPr>
              <a:t>You </a:t>
            </a:r>
            <a:r>
              <a:rPr lang="en-GB" altLang="en-US" b="1" dirty="0">
                <a:solidFill>
                  <a:schemeClr val="tx1">
                    <a:lumMod val="50000"/>
                    <a:lumOff val="50000"/>
                  </a:schemeClr>
                </a:solidFill>
                <a:ea typeface="ＭＳ Ｐゴシック" panose="020B0600070205080204" pitchFamily="34" charset="-128"/>
              </a:rPr>
              <a:t>are</a:t>
            </a:r>
            <a:r>
              <a:rPr lang="en-GB" altLang="en-US" dirty="0">
                <a:solidFill>
                  <a:schemeClr val="tx1">
                    <a:lumMod val="50000"/>
                    <a:lumOff val="50000"/>
                  </a:schemeClr>
                </a:solidFill>
                <a:ea typeface="ＭＳ Ｐゴシック" panose="020B0600070205080204" pitchFamily="34" charset="-128"/>
              </a:rPr>
              <a:t> over 18.</a:t>
            </a:r>
          </a:p>
          <a:p>
            <a:pPr marL="0" indent="0">
              <a:buFontTx/>
              <a:buNone/>
            </a:pPr>
            <a:endParaRPr lang="en-GB" altLang="en-US" dirty="0">
              <a:solidFill>
                <a:schemeClr val="tx1">
                  <a:lumMod val="50000"/>
                  <a:lumOff val="50000"/>
                </a:schemeClr>
              </a:solidFill>
              <a:ea typeface="ＭＳ Ｐゴシック" panose="020B0600070205080204" pitchFamily="34" charset="-128"/>
            </a:endParaRPr>
          </a:p>
          <a:p>
            <a:pPr marL="0" indent="0">
              <a:buFontTx/>
              <a:buNone/>
            </a:pPr>
            <a:endParaRPr lang="en-GB" altLang="en-US" dirty="0">
              <a:solidFill>
                <a:schemeClr val="tx1">
                  <a:lumMod val="50000"/>
                  <a:lumOff val="50000"/>
                </a:schemeClr>
              </a:solidFill>
              <a:ea typeface="ＭＳ Ｐゴシック" panose="020B0600070205080204" pitchFamily="34" charset="-128"/>
            </a:endParaRPr>
          </a:p>
          <a:p>
            <a:pPr marL="0" indent="0">
              <a:buFontTx/>
              <a:buNone/>
            </a:pPr>
            <a:r>
              <a:rPr lang="en-GB" altLang="en-US" dirty="0">
                <a:solidFill>
                  <a:schemeClr val="tx1">
                    <a:lumMod val="50000"/>
                    <a:lumOff val="50000"/>
                  </a:schemeClr>
                </a:solidFill>
                <a:ea typeface="ＭＳ Ｐゴシック" panose="020B0600070205080204" pitchFamily="34" charset="-128"/>
              </a:rPr>
              <a:t>We </a:t>
            </a:r>
            <a:r>
              <a:rPr lang="en-GB" altLang="en-US" b="1" dirty="0">
                <a:solidFill>
                  <a:schemeClr val="tx1">
                    <a:lumMod val="50000"/>
                    <a:lumOff val="50000"/>
                  </a:schemeClr>
                </a:solidFill>
                <a:ea typeface="ＭＳ Ｐゴシック" panose="020B0600070205080204" pitchFamily="34" charset="-128"/>
              </a:rPr>
              <a:t>were </a:t>
            </a:r>
            <a:r>
              <a:rPr lang="en-GB" altLang="en-US" dirty="0">
                <a:solidFill>
                  <a:schemeClr val="tx1">
                    <a:lumMod val="50000"/>
                    <a:lumOff val="50000"/>
                  </a:schemeClr>
                </a:solidFill>
                <a:ea typeface="ＭＳ Ｐゴシック" panose="020B0600070205080204" pitchFamily="34" charset="-128"/>
              </a:rPr>
              <a:t>first!</a:t>
            </a:r>
          </a:p>
        </p:txBody>
      </p:sp>
      <p:sp>
        <p:nvSpPr>
          <p:cNvPr id="5" name="TextBox 2">
            <a:extLst>
              <a:ext uri="{FF2B5EF4-FFF2-40B4-BE49-F238E27FC236}">
                <a16:creationId xmlns:a16="http://schemas.microsoft.com/office/drawing/2014/main" id="{E939CC73-B3F8-084B-A140-CCF16F383684}"/>
              </a:ext>
            </a:extLst>
          </p:cNvPr>
          <p:cNvSpPr txBox="1">
            <a:spLocks noChangeArrowheads="1"/>
          </p:cNvSpPr>
          <p:nvPr/>
        </p:nvSpPr>
        <p:spPr bwMode="auto">
          <a:xfrm>
            <a:off x="3924300" y="1773238"/>
            <a:ext cx="42481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dirty="0">
                <a:solidFill>
                  <a:srgbClr val="00B0F0"/>
                </a:solidFill>
                <a:latin typeface="+mn-lt"/>
              </a:rPr>
              <a:t>If I </a:t>
            </a:r>
            <a:r>
              <a:rPr lang="en-GB" altLang="en-US" b="1" u="sng" dirty="0">
                <a:solidFill>
                  <a:srgbClr val="00B0F0"/>
                </a:solidFill>
                <a:latin typeface="+mn-lt"/>
              </a:rPr>
              <a:t>be</a:t>
            </a:r>
            <a:r>
              <a:rPr lang="en-GB" altLang="en-US" dirty="0">
                <a:solidFill>
                  <a:srgbClr val="00B0F0"/>
                </a:solidFill>
                <a:latin typeface="+mn-lt"/>
              </a:rPr>
              <a:t> lying, sue me.</a:t>
            </a:r>
          </a:p>
          <a:p>
            <a:pPr eaLnBrk="1" hangingPunct="1">
              <a:spcBef>
                <a:spcPct val="0"/>
              </a:spcBef>
              <a:buFontTx/>
              <a:buNone/>
            </a:pPr>
            <a:endParaRPr lang="en-GB" altLang="en-US" sz="5400" dirty="0">
              <a:solidFill>
                <a:srgbClr val="00B0F0"/>
              </a:solidFill>
              <a:latin typeface="+mn-lt"/>
            </a:endParaRPr>
          </a:p>
          <a:p>
            <a:pPr eaLnBrk="1" hangingPunct="1">
              <a:spcBef>
                <a:spcPct val="0"/>
              </a:spcBef>
              <a:buFontTx/>
              <a:buNone/>
            </a:pPr>
            <a:r>
              <a:rPr lang="en-GB" altLang="en-US" dirty="0">
                <a:solidFill>
                  <a:srgbClr val="00B0F0"/>
                </a:solidFill>
                <a:latin typeface="+mn-lt"/>
              </a:rPr>
              <a:t>The law requires you </a:t>
            </a:r>
            <a:r>
              <a:rPr lang="en-GB" altLang="en-US" b="1" u="sng" dirty="0">
                <a:solidFill>
                  <a:srgbClr val="00B0F0"/>
                </a:solidFill>
                <a:latin typeface="+mn-lt"/>
              </a:rPr>
              <a:t>be</a:t>
            </a:r>
            <a:r>
              <a:rPr lang="en-GB" altLang="en-US" dirty="0">
                <a:solidFill>
                  <a:srgbClr val="00B0F0"/>
                </a:solidFill>
                <a:latin typeface="+mn-lt"/>
              </a:rPr>
              <a:t> over 18.</a:t>
            </a:r>
          </a:p>
          <a:p>
            <a:pPr eaLnBrk="1" hangingPunct="1">
              <a:spcBef>
                <a:spcPct val="0"/>
              </a:spcBef>
              <a:buFontTx/>
              <a:buNone/>
            </a:pPr>
            <a:endParaRPr lang="en-GB" altLang="en-US" dirty="0">
              <a:solidFill>
                <a:srgbClr val="00B0F0"/>
              </a:solidFill>
              <a:latin typeface="+mn-lt"/>
            </a:endParaRPr>
          </a:p>
          <a:p>
            <a:pPr eaLnBrk="1" hangingPunct="1">
              <a:spcBef>
                <a:spcPct val="0"/>
              </a:spcBef>
              <a:buFontTx/>
              <a:buNone/>
            </a:pPr>
            <a:endParaRPr lang="en-GB" altLang="en-US" sz="1100" dirty="0">
              <a:solidFill>
                <a:srgbClr val="00B0F0"/>
              </a:solidFill>
              <a:latin typeface="+mn-lt"/>
            </a:endParaRPr>
          </a:p>
          <a:p>
            <a:pPr eaLnBrk="1" hangingPunct="1">
              <a:spcBef>
                <a:spcPct val="0"/>
              </a:spcBef>
              <a:buFontTx/>
              <a:buNone/>
            </a:pPr>
            <a:r>
              <a:rPr lang="en-GB" altLang="en-US" dirty="0">
                <a:solidFill>
                  <a:srgbClr val="00B0F0"/>
                </a:solidFill>
                <a:latin typeface="+mn-lt"/>
              </a:rPr>
              <a:t>I insist we </a:t>
            </a:r>
            <a:r>
              <a:rPr lang="en-GB" altLang="en-US" b="1" u="sng" dirty="0">
                <a:solidFill>
                  <a:srgbClr val="00B0F0"/>
                </a:solidFill>
                <a:latin typeface="+mn-lt"/>
              </a:rPr>
              <a:t>be</a:t>
            </a:r>
            <a:r>
              <a:rPr lang="en-GB" altLang="en-US" dirty="0">
                <a:solidFill>
                  <a:srgbClr val="00B0F0"/>
                </a:solidFill>
                <a:latin typeface="+mn-lt"/>
              </a:rPr>
              <a:t> first! </a:t>
            </a:r>
          </a:p>
          <a:p>
            <a:pPr eaLnBrk="1" hangingPunct="1">
              <a:spcBef>
                <a:spcPct val="0"/>
              </a:spcBef>
              <a:buFontTx/>
              <a:buNone/>
            </a:pPr>
            <a:endParaRPr lang="en-GB" altLang="en-US" sz="2400" dirty="0">
              <a:solidFill>
                <a:srgbClr val="00B0F0"/>
              </a:solidFill>
              <a:latin typeface="+mn-lt"/>
            </a:endParaRPr>
          </a:p>
          <a:p>
            <a:pPr eaLnBrk="1" hangingPunct="1">
              <a:spcBef>
                <a:spcPct val="0"/>
              </a:spcBef>
              <a:buFontTx/>
              <a:buNone/>
            </a:pPr>
            <a:endParaRPr lang="en-GB" altLang="en-US" sz="2400" dirty="0">
              <a:solidFill>
                <a:srgbClr val="00B0F0"/>
              </a:solidFill>
              <a:latin typeface="+mn-lt"/>
            </a:endParaRPr>
          </a:p>
        </p:txBody>
      </p:sp>
    </p:spTree>
    <p:extLst>
      <p:ext uri="{BB962C8B-B14F-4D97-AF65-F5344CB8AC3E}">
        <p14:creationId xmlns:p14="http://schemas.microsoft.com/office/powerpoint/2010/main" val="239896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5">
            <a:extLst>
              <a:ext uri="{FF2B5EF4-FFF2-40B4-BE49-F238E27FC236}">
                <a16:creationId xmlns:a16="http://schemas.microsoft.com/office/drawing/2014/main" id="{A3EEB2E8-B556-9C4B-9FAE-66F0EECF299F}"/>
              </a:ext>
            </a:extLst>
          </p:cNvPr>
          <p:cNvSpPr>
            <a:spLocks noGrp="1"/>
          </p:cNvSpPr>
          <p:nvPr>
            <p:ph idx="1"/>
          </p:nvPr>
        </p:nvSpPr>
        <p:spPr>
          <a:xfrm>
            <a:off x="395288" y="1773238"/>
            <a:ext cx="8353425" cy="4351337"/>
          </a:xfrm>
        </p:spPr>
        <p:txBody>
          <a:bodyPr/>
          <a:lstStyle/>
          <a:p>
            <a:pPr marL="0" indent="0">
              <a:buFontTx/>
              <a:buNone/>
            </a:pPr>
            <a:r>
              <a:rPr lang="en-GB" altLang="en-US" dirty="0">
                <a:solidFill>
                  <a:schemeClr val="tx1">
                    <a:lumMod val="50000"/>
                    <a:lumOff val="50000"/>
                  </a:schemeClr>
                </a:solidFill>
                <a:latin typeface="+mj-lt"/>
                <a:ea typeface="ＭＳ Ｐゴシック" panose="020B0600070205080204" pitchFamily="34" charset="-128"/>
              </a:rPr>
              <a:t>Theresa May </a:t>
            </a:r>
            <a:r>
              <a:rPr lang="en-GB" altLang="en-US" b="1" dirty="0">
                <a:solidFill>
                  <a:schemeClr val="tx1">
                    <a:lumMod val="50000"/>
                    <a:lumOff val="50000"/>
                  </a:schemeClr>
                </a:solidFill>
                <a:latin typeface="+mj-lt"/>
                <a:ea typeface="ＭＳ Ｐゴシック" panose="020B0600070205080204" pitchFamily="34" charset="-128"/>
              </a:rPr>
              <a:t>write</a:t>
            </a:r>
            <a:r>
              <a:rPr lang="en-GB" altLang="en-US" b="1" u="sng" dirty="0">
                <a:solidFill>
                  <a:schemeClr val="tx1">
                    <a:lumMod val="50000"/>
                    <a:lumOff val="50000"/>
                  </a:schemeClr>
                </a:solidFill>
                <a:latin typeface="+mj-lt"/>
                <a:ea typeface="ＭＳ Ｐゴシック" panose="020B0600070205080204" pitchFamily="34" charset="-128"/>
              </a:rPr>
              <a:t>s</a:t>
            </a:r>
            <a:r>
              <a:rPr lang="en-GB" altLang="en-US" dirty="0">
                <a:solidFill>
                  <a:schemeClr val="tx1">
                    <a:lumMod val="50000"/>
                    <a:lumOff val="50000"/>
                  </a:schemeClr>
                </a:solidFill>
                <a:latin typeface="+mj-lt"/>
                <a:ea typeface="ＭＳ Ｐゴシック" panose="020B0600070205080204" pitchFamily="34" charset="-128"/>
              </a:rPr>
              <a:t> to me.</a:t>
            </a:r>
          </a:p>
          <a:p>
            <a:pPr marL="0" indent="0">
              <a:buFontTx/>
              <a:buNone/>
            </a:pPr>
            <a:endParaRPr lang="en-GB" altLang="en-US" sz="2000" dirty="0">
              <a:solidFill>
                <a:schemeClr val="tx1">
                  <a:lumMod val="50000"/>
                  <a:lumOff val="50000"/>
                </a:schemeClr>
              </a:solidFill>
              <a:latin typeface="+mj-lt"/>
              <a:ea typeface="ＭＳ Ｐゴシック" panose="020B0600070205080204" pitchFamily="34" charset="-128"/>
            </a:endParaRPr>
          </a:p>
          <a:p>
            <a:pPr marL="0" indent="0">
              <a:buFontTx/>
              <a:buNone/>
            </a:pPr>
            <a:endParaRPr lang="en-GB" altLang="en-US" sz="2000" dirty="0">
              <a:solidFill>
                <a:schemeClr val="tx1">
                  <a:lumMod val="50000"/>
                  <a:lumOff val="50000"/>
                </a:schemeClr>
              </a:solidFill>
              <a:latin typeface="+mj-lt"/>
              <a:ea typeface="ＭＳ Ｐゴシック" panose="020B0600070205080204" pitchFamily="34" charset="-128"/>
            </a:endParaRPr>
          </a:p>
          <a:p>
            <a:pPr marL="0" indent="0">
              <a:buFontTx/>
              <a:buNone/>
            </a:pPr>
            <a:r>
              <a:rPr lang="en-GB" altLang="en-US" dirty="0">
                <a:solidFill>
                  <a:schemeClr val="tx1">
                    <a:lumMod val="50000"/>
                    <a:lumOff val="50000"/>
                  </a:schemeClr>
                </a:solidFill>
                <a:latin typeface="+mj-lt"/>
                <a:ea typeface="ＭＳ Ｐゴシック" panose="020B0600070205080204" pitchFamily="34" charset="-128"/>
              </a:rPr>
              <a:t>God </a:t>
            </a:r>
            <a:r>
              <a:rPr lang="en-GB" altLang="en-US" b="1" dirty="0">
                <a:solidFill>
                  <a:schemeClr val="tx1">
                    <a:lumMod val="50000"/>
                    <a:lumOff val="50000"/>
                  </a:schemeClr>
                </a:solidFill>
                <a:latin typeface="+mj-lt"/>
                <a:ea typeface="ＭＳ Ｐゴシック" panose="020B0600070205080204" pitchFamily="34" charset="-128"/>
              </a:rPr>
              <a:t>help</a:t>
            </a:r>
            <a:r>
              <a:rPr lang="en-GB" altLang="en-US" b="1" u="sng" dirty="0">
                <a:solidFill>
                  <a:schemeClr val="tx1">
                    <a:lumMod val="50000"/>
                    <a:lumOff val="50000"/>
                  </a:schemeClr>
                </a:solidFill>
                <a:latin typeface="+mj-lt"/>
                <a:ea typeface="ＭＳ Ｐゴシック" panose="020B0600070205080204" pitchFamily="34" charset="-128"/>
              </a:rPr>
              <a:t>s</a:t>
            </a:r>
            <a:r>
              <a:rPr lang="en-GB" altLang="en-US" dirty="0">
                <a:solidFill>
                  <a:schemeClr val="tx1">
                    <a:lumMod val="50000"/>
                    <a:lumOff val="50000"/>
                  </a:schemeClr>
                </a:solidFill>
                <a:latin typeface="+mj-lt"/>
                <a:ea typeface="ＭＳ Ｐゴシック" panose="020B0600070205080204" pitchFamily="34" charset="-128"/>
              </a:rPr>
              <a:t> you.</a:t>
            </a:r>
          </a:p>
          <a:p>
            <a:pPr marL="0" indent="0">
              <a:buFontTx/>
              <a:buNone/>
            </a:pPr>
            <a:endParaRPr lang="en-GB" altLang="en-US" sz="2000" dirty="0">
              <a:solidFill>
                <a:schemeClr val="tx1">
                  <a:lumMod val="50000"/>
                  <a:lumOff val="50000"/>
                </a:schemeClr>
              </a:solidFill>
              <a:latin typeface="+mj-lt"/>
              <a:ea typeface="ＭＳ Ｐゴシック" panose="020B0600070205080204" pitchFamily="34" charset="-128"/>
            </a:endParaRPr>
          </a:p>
          <a:p>
            <a:pPr marL="0" indent="0">
              <a:buFontTx/>
              <a:buNone/>
            </a:pPr>
            <a:endParaRPr lang="en-GB" altLang="en-US" sz="2000" dirty="0">
              <a:solidFill>
                <a:schemeClr val="tx1">
                  <a:lumMod val="50000"/>
                  <a:lumOff val="50000"/>
                </a:schemeClr>
              </a:solidFill>
              <a:latin typeface="+mj-lt"/>
              <a:ea typeface="ＭＳ Ｐゴシック" panose="020B0600070205080204" pitchFamily="34" charset="-128"/>
            </a:endParaRPr>
          </a:p>
          <a:p>
            <a:pPr marL="0" indent="0">
              <a:buFontTx/>
              <a:buNone/>
            </a:pPr>
            <a:r>
              <a:rPr lang="en-GB" altLang="en-US" dirty="0">
                <a:solidFill>
                  <a:schemeClr val="tx1">
                    <a:lumMod val="50000"/>
                    <a:lumOff val="50000"/>
                  </a:schemeClr>
                </a:solidFill>
                <a:latin typeface="+mj-lt"/>
                <a:ea typeface="ＭＳ Ｐゴシック" panose="020B0600070205080204" pitchFamily="34" charset="-128"/>
              </a:rPr>
              <a:t>Your letter </a:t>
            </a:r>
            <a:r>
              <a:rPr lang="en-GB" altLang="en-US" b="1" dirty="0">
                <a:solidFill>
                  <a:schemeClr val="tx1">
                    <a:lumMod val="50000"/>
                    <a:lumOff val="50000"/>
                  </a:schemeClr>
                </a:solidFill>
                <a:latin typeface="+mj-lt"/>
                <a:ea typeface="ＭＳ Ｐゴシック" panose="020B0600070205080204" pitchFamily="34" charset="-128"/>
              </a:rPr>
              <a:t>arrive</a:t>
            </a:r>
            <a:r>
              <a:rPr lang="en-GB" altLang="en-US" b="1" u="sng" dirty="0">
                <a:solidFill>
                  <a:schemeClr val="tx1">
                    <a:lumMod val="50000"/>
                    <a:lumOff val="50000"/>
                  </a:schemeClr>
                </a:solidFill>
                <a:latin typeface="+mj-lt"/>
                <a:ea typeface="ＭＳ Ｐゴシック" panose="020B0600070205080204" pitchFamily="34" charset="-128"/>
              </a:rPr>
              <a:t>s</a:t>
            </a:r>
            <a:r>
              <a:rPr lang="en-GB" altLang="en-US" dirty="0">
                <a:solidFill>
                  <a:schemeClr val="tx1">
                    <a:lumMod val="50000"/>
                    <a:lumOff val="50000"/>
                  </a:schemeClr>
                </a:solidFill>
                <a:latin typeface="+mj-lt"/>
                <a:ea typeface="ＭＳ Ｐゴシック" panose="020B0600070205080204" pitchFamily="34" charset="-128"/>
              </a:rPr>
              <a:t> today.</a:t>
            </a:r>
          </a:p>
        </p:txBody>
      </p:sp>
      <p:sp>
        <p:nvSpPr>
          <p:cNvPr id="7" name="Title 14">
            <a:extLst>
              <a:ext uri="{FF2B5EF4-FFF2-40B4-BE49-F238E27FC236}">
                <a16:creationId xmlns:a16="http://schemas.microsoft.com/office/drawing/2014/main" id="{697C58F8-4CCE-CD40-A2CA-D4FA1DF928CC}"/>
              </a:ext>
            </a:extLst>
          </p:cNvPr>
          <p:cNvSpPr txBox="1">
            <a:spLocks/>
          </p:cNvSpPr>
          <p:nvPr/>
        </p:nvSpPr>
        <p:spPr bwMode="auto">
          <a:xfrm>
            <a:off x="791369" y="404664"/>
            <a:ext cx="75612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GB" altLang="en-US" b="1">
                <a:latin typeface="+mn-lt"/>
                <a:ea typeface="ＭＳ Ｐゴシック" panose="020B0600070205080204" pitchFamily="34" charset="-128"/>
              </a:rPr>
              <a:t>From Fact to Uncertainty…</a:t>
            </a:r>
            <a:endParaRPr lang="en-GB" altLang="en-US" b="1" dirty="0">
              <a:latin typeface="+mn-lt"/>
              <a:ea typeface="ＭＳ Ｐゴシック" panose="020B0600070205080204" pitchFamily="34" charset="-128"/>
            </a:endParaRPr>
          </a:p>
        </p:txBody>
      </p:sp>
    </p:spTree>
    <p:extLst>
      <p:ext uri="{BB962C8B-B14F-4D97-AF65-F5344CB8AC3E}">
        <p14:creationId xmlns:p14="http://schemas.microsoft.com/office/powerpoint/2010/main" val="3208383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5">
            <a:extLst>
              <a:ext uri="{FF2B5EF4-FFF2-40B4-BE49-F238E27FC236}">
                <a16:creationId xmlns:a16="http://schemas.microsoft.com/office/drawing/2014/main" id="{A3EEB2E8-B556-9C4B-9FAE-66F0EECF299F}"/>
              </a:ext>
            </a:extLst>
          </p:cNvPr>
          <p:cNvSpPr>
            <a:spLocks noGrp="1"/>
          </p:cNvSpPr>
          <p:nvPr>
            <p:ph idx="1"/>
          </p:nvPr>
        </p:nvSpPr>
        <p:spPr>
          <a:xfrm>
            <a:off x="395288" y="1773238"/>
            <a:ext cx="3529013" cy="4351337"/>
          </a:xfrm>
        </p:spPr>
        <p:txBody>
          <a:bodyPr/>
          <a:lstStyle/>
          <a:p>
            <a:pPr marL="0" indent="0">
              <a:buFontTx/>
              <a:buNone/>
            </a:pPr>
            <a:r>
              <a:rPr lang="en-GB" altLang="en-US" dirty="0">
                <a:solidFill>
                  <a:schemeClr val="tx1">
                    <a:lumMod val="50000"/>
                    <a:lumOff val="50000"/>
                  </a:schemeClr>
                </a:solidFill>
                <a:latin typeface="+mj-lt"/>
                <a:ea typeface="ＭＳ Ｐゴシック" panose="020B0600070205080204" pitchFamily="34" charset="-128"/>
              </a:rPr>
              <a:t>Theresa May </a:t>
            </a:r>
            <a:r>
              <a:rPr lang="en-GB" altLang="en-US" b="1" dirty="0">
                <a:solidFill>
                  <a:schemeClr val="tx1">
                    <a:lumMod val="50000"/>
                    <a:lumOff val="50000"/>
                  </a:schemeClr>
                </a:solidFill>
                <a:latin typeface="+mj-lt"/>
                <a:ea typeface="ＭＳ Ｐゴシック" panose="020B0600070205080204" pitchFamily="34" charset="-128"/>
              </a:rPr>
              <a:t>write</a:t>
            </a:r>
            <a:r>
              <a:rPr lang="en-GB" altLang="en-US" b="1" u="sng" dirty="0">
                <a:solidFill>
                  <a:schemeClr val="tx1">
                    <a:lumMod val="50000"/>
                    <a:lumOff val="50000"/>
                  </a:schemeClr>
                </a:solidFill>
                <a:latin typeface="+mj-lt"/>
                <a:ea typeface="ＭＳ Ｐゴシック" panose="020B0600070205080204" pitchFamily="34" charset="-128"/>
              </a:rPr>
              <a:t>s</a:t>
            </a:r>
            <a:r>
              <a:rPr lang="en-GB" altLang="en-US" dirty="0">
                <a:solidFill>
                  <a:schemeClr val="tx1">
                    <a:lumMod val="50000"/>
                    <a:lumOff val="50000"/>
                  </a:schemeClr>
                </a:solidFill>
                <a:latin typeface="+mj-lt"/>
                <a:ea typeface="ＭＳ Ｐゴシック" panose="020B0600070205080204" pitchFamily="34" charset="-128"/>
              </a:rPr>
              <a:t> to me.</a:t>
            </a:r>
          </a:p>
          <a:p>
            <a:pPr marL="0" indent="0">
              <a:buFontTx/>
              <a:buNone/>
            </a:pPr>
            <a:endParaRPr lang="en-GB" altLang="en-US" sz="2000" dirty="0">
              <a:solidFill>
                <a:schemeClr val="tx1">
                  <a:lumMod val="50000"/>
                  <a:lumOff val="50000"/>
                </a:schemeClr>
              </a:solidFill>
              <a:latin typeface="+mj-lt"/>
              <a:ea typeface="ＭＳ Ｐゴシック" panose="020B0600070205080204" pitchFamily="34" charset="-128"/>
            </a:endParaRPr>
          </a:p>
          <a:p>
            <a:pPr marL="0" indent="0">
              <a:buFontTx/>
              <a:buNone/>
            </a:pPr>
            <a:endParaRPr lang="en-GB" altLang="en-US" sz="2000" dirty="0">
              <a:solidFill>
                <a:schemeClr val="tx1">
                  <a:lumMod val="50000"/>
                  <a:lumOff val="50000"/>
                </a:schemeClr>
              </a:solidFill>
              <a:latin typeface="+mj-lt"/>
              <a:ea typeface="ＭＳ Ｐゴシック" panose="020B0600070205080204" pitchFamily="34" charset="-128"/>
            </a:endParaRPr>
          </a:p>
          <a:p>
            <a:pPr marL="0" indent="0">
              <a:buFontTx/>
              <a:buNone/>
            </a:pPr>
            <a:r>
              <a:rPr lang="en-GB" altLang="en-US" dirty="0">
                <a:solidFill>
                  <a:schemeClr val="tx1">
                    <a:lumMod val="50000"/>
                    <a:lumOff val="50000"/>
                  </a:schemeClr>
                </a:solidFill>
                <a:latin typeface="+mj-lt"/>
                <a:ea typeface="ＭＳ Ｐゴシック" panose="020B0600070205080204" pitchFamily="34" charset="-128"/>
              </a:rPr>
              <a:t>God </a:t>
            </a:r>
            <a:r>
              <a:rPr lang="en-GB" altLang="en-US" b="1" dirty="0">
                <a:solidFill>
                  <a:schemeClr val="tx1">
                    <a:lumMod val="50000"/>
                    <a:lumOff val="50000"/>
                  </a:schemeClr>
                </a:solidFill>
                <a:latin typeface="+mj-lt"/>
                <a:ea typeface="ＭＳ Ｐゴシック" panose="020B0600070205080204" pitchFamily="34" charset="-128"/>
              </a:rPr>
              <a:t>help</a:t>
            </a:r>
            <a:r>
              <a:rPr lang="en-GB" altLang="en-US" b="1" u="sng" dirty="0">
                <a:solidFill>
                  <a:schemeClr val="tx1">
                    <a:lumMod val="50000"/>
                    <a:lumOff val="50000"/>
                  </a:schemeClr>
                </a:solidFill>
                <a:latin typeface="+mj-lt"/>
                <a:ea typeface="ＭＳ Ｐゴシック" panose="020B0600070205080204" pitchFamily="34" charset="-128"/>
              </a:rPr>
              <a:t>s</a:t>
            </a:r>
            <a:r>
              <a:rPr lang="en-GB" altLang="en-US" dirty="0">
                <a:solidFill>
                  <a:schemeClr val="tx1">
                    <a:lumMod val="50000"/>
                    <a:lumOff val="50000"/>
                  </a:schemeClr>
                </a:solidFill>
                <a:latin typeface="+mj-lt"/>
                <a:ea typeface="ＭＳ Ｐゴシック" panose="020B0600070205080204" pitchFamily="34" charset="-128"/>
              </a:rPr>
              <a:t> you.</a:t>
            </a:r>
          </a:p>
          <a:p>
            <a:pPr marL="0" indent="0">
              <a:buFontTx/>
              <a:buNone/>
            </a:pPr>
            <a:endParaRPr lang="en-GB" altLang="en-US" sz="2000" dirty="0">
              <a:solidFill>
                <a:schemeClr val="tx1">
                  <a:lumMod val="50000"/>
                  <a:lumOff val="50000"/>
                </a:schemeClr>
              </a:solidFill>
              <a:latin typeface="+mj-lt"/>
              <a:ea typeface="ＭＳ Ｐゴシック" panose="020B0600070205080204" pitchFamily="34" charset="-128"/>
            </a:endParaRPr>
          </a:p>
          <a:p>
            <a:pPr marL="0" indent="0">
              <a:buFontTx/>
              <a:buNone/>
            </a:pPr>
            <a:endParaRPr lang="en-GB" altLang="en-US" sz="2000" dirty="0">
              <a:solidFill>
                <a:schemeClr val="tx1">
                  <a:lumMod val="50000"/>
                  <a:lumOff val="50000"/>
                </a:schemeClr>
              </a:solidFill>
              <a:latin typeface="+mj-lt"/>
              <a:ea typeface="ＭＳ Ｐゴシック" panose="020B0600070205080204" pitchFamily="34" charset="-128"/>
            </a:endParaRPr>
          </a:p>
          <a:p>
            <a:pPr marL="0" indent="0">
              <a:buFontTx/>
              <a:buNone/>
            </a:pPr>
            <a:r>
              <a:rPr lang="en-GB" altLang="en-US" dirty="0">
                <a:solidFill>
                  <a:schemeClr val="tx1">
                    <a:lumMod val="50000"/>
                    <a:lumOff val="50000"/>
                  </a:schemeClr>
                </a:solidFill>
                <a:latin typeface="+mj-lt"/>
                <a:ea typeface="ＭＳ Ｐゴシック" panose="020B0600070205080204" pitchFamily="34" charset="-128"/>
              </a:rPr>
              <a:t>Your letter </a:t>
            </a:r>
            <a:r>
              <a:rPr lang="en-GB" altLang="en-US" b="1" dirty="0">
                <a:solidFill>
                  <a:schemeClr val="tx1">
                    <a:lumMod val="50000"/>
                    <a:lumOff val="50000"/>
                  </a:schemeClr>
                </a:solidFill>
                <a:latin typeface="+mj-lt"/>
                <a:ea typeface="ＭＳ Ｐゴシック" panose="020B0600070205080204" pitchFamily="34" charset="-128"/>
              </a:rPr>
              <a:t>arrive</a:t>
            </a:r>
            <a:r>
              <a:rPr lang="en-GB" altLang="en-US" b="1" u="sng" dirty="0">
                <a:solidFill>
                  <a:schemeClr val="tx1">
                    <a:lumMod val="50000"/>
                    <a:lumOff val="50000"/>
                  </a:schemeClr>
                </a:solidFill>
                <a:latin typeface="+mj-lt"/>
                <a:ea typeface="ＭＳ Ｐゴシック" panose="020B0600070205080204" pitchFamily="34" charset="-128"/>
              </a:rPr>
              <a:t>s</a:t>
            </a:r>
            <a:r>
              <a:rPr lang="en-GB" altLang="en-US" dirty="0">
                <a:solidFill>
                  <a:schemeClr val="tx1">
                    <a:lumMod val="50000"/>
                    <a:lumOff val="50000"/>
                  </a:schemeClr>
                </a:solidFill>
                <a:latin typeface="+mj-lt"/>
                <a:ea typeface="ＭＳ Ｐゴシック" panose="020B0600070205080204" pitchFamily="34" charset="-128"/>
              </a:rPr>
              <a:t> today.</a:t>
            </a:r>
          </a:p>
        </p:txBody>
      </p:sp>
      <p:sp>
        <p:nvSpPr>
          <p:cNvPr id="7" name="Title 14">
            <a:extLst>
              <a:ext uri="{FF2B5EF4-FFF2-40B4-BE49-F238E27FC236}">
                <a16:creationId xmlns:a16="http://schemas.microsoft.com/office/drawing/2014/main" id="{697C58F8-4CCE-CD40-A2CA-D4FA1DF928CC}"/>
              </a:ext>
            </a:extLst>
          </p:cNvPr>
          <p:cNvSpPr txBox="1">
            <a:spLocks/>
          </p:cNvSpPr>
          <p:nvPr/>
        </p:nvSpPr>
        <p:spPr bwMode="auto">
          <a:xfrm>
            <a:off x="791369" y="404664"/>
            <a:ext cx="75612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GB" altLang="en-US" b="1">
                <a:latin typeface="+mn-lt"/>
                <a:ea typeface="ＭＳ Ｐゴシック" panose="020B0600070205080204" pitchFamily="34" charset="-128"/>
              </a:rPr>
              <a:t>From Fact to Uncertainty…</a:t>
            </a:r>
            <a:endParaRPr lang="en-GB" altLang="en-US" b="1" dirty="0">
              <a:latin typeface="+mn-lt"/>
              <a:ea typeface="ＭＳ Ｐゴシック" panose="020B0600070205080204" pitchFamily="34" charset="-128"/>
            </a:endParaRPr>
          </a:p>
        </p:txBody>
      </p:sp>
      <p:sp>
        <p:nvSpPr>
          <p:cNvPr id="5" name="TextBox 2">
            <a:extLst>
              <a:ext uri="{FF2B5EF4-FFF2-40B4-BE49-F238E27FC236}">
                <a16:creationId xmlns:a16="http://schemas.microsoft.com/office/drawing/2014/main" id="{7511B527-A123-E144-8A73-F08D3175E065}"/>
              </a:ext>
            </a:extLst>
          </p:cNvPr>
          <p:cNvSpPr txBox="1">
            <a:spLocks noChangeArrowheads="1"/>
          </p:cNvSpPr>
          <p:nvPr/>
        </p:nvSpPr>
        <p:spPr bwMode="auto">
          <a:xfrm>
            <a:off x="4067944" y="1799166"/>
            <a:ext cx="4888582"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GB" altLang="en-US" sz="2800" dirty="0">
                <a:solidFill>
                  <a:srgbClr val="00B0F0"/>
                </a:solidFill>
                <a:latin typeface="+mn-lt"/>
              </a:rPr>
              <a:t>I insist Theresa May </a:t>
            </a:r>
            <a:r>
              <a:rPr lang="en-GB" altLang="en-US" sz="2800" b="1" u="sng" dirty="0">
                <a:solidFill>
                  <a:srgbClr val="00B0F0"/>
                </a:solidFill>
                <a:latin typeface="+mn-lt"/>
              </a:rPr>
              <a:t>write</a:t>
            </a:r>
            <a:r>
              <a:rPr lang="en-GB" altLang="en-US" sz="2800" dirty="0">
                <a:solidFill>
                  <a:srgbClr val="00B0F0"/>
                </a:solidFill>
                <a:latin typeface="+mn-lt"/>
              </a:rPr>
              <a:t> to me.</a:t>
            </a:r>
          </a:p>
          <a:p>
            <a:pPr eaLnBrk="1" hangingPunct="1">
              <a:spcBef>
                <a:spcPct val="0"/>
              </a:spcBef>
              <a:buFontTx/>
              <a:buNone/>
            </a:pPr>
            <a:endParaRPr lang="en-GB" altLang="en-US" dirty="0">
              <a:solidFill>
                <a:srgbClr val="00B0F0"/>
              </a:solidFill>
              <a:latin typeface="+mn-lt"/>
            </a:endParaRPr>
          </a:p>
          <a:p>
            <a:pPr eaLnBrk="1" hangingPunct="1">
              <a:spcBef>
                <a:spcPct val="0"/>
              </a:spcBef>
              <a:buFontTx/>
              <a:buNone/>
            </a:pPr>
            <a:endParaRPr lang="en-GB" altLang="en-US" sz="2000" dirty="0">
              <a:solidFill>
                <a:srgbClr val="00B0F0"/>
              </a:solidFill>
              <a:latin typeface="+mn-lt"/>
            </a:endParaRPr>
          </a:p>
          <a:p>
            <a:pPr eaLnBrk="1" hangingPunct="1">
              <a:spcBef>
                <a:spcPct val="0"/>
              </a:spcBef>
              <a:buFontTx/>
              <a:buNone/>
            </a:pPr>
            <a:r>
              <a:rPr lang="en-GB" altLang="en-US" sz="2800" dirty="0">
                <a:solidFill>
                  <a:srgbClr val="00B0F0"/>
                </a:solidFill>
                <a:latin typeface="+mn-lt"/>
              </a:rPr>
              <a:t>God </a:t>
            </a:r>
            <a:r>
              <a:rPr lang="en-GB" altLang="en-US" sz="2800" b="1" u="sng" dirty="0">
                <a:solidFill>
                  <a:srgbClr val="00B0F0"/>
                </a:solidFill>
                <a:latin typeface="+mn-lt"/>
              </a:rPr>
              <a:t>help</a:t>
            </a:r>
            <a:r>
              <a:rPr lang="en-GB" altLang="en-US" sz="2800" dirty="0">
                <a:solidFill>
                  <a:srgbClr val="00B0F0"/>
                </a:solidFill>
                <a:latin typeface="+mn-lt"/>
              </a:rPr>
              <a:t> you.</a:t>
            </a:r>
          </a:p>
          <a:p>
            <a:pPr eaLnBrk="1" hangingPunct="1">
              <a:spcBef>
                <a:spcPct val="0"/>
              </a:spcBef>
              <a:buFontTx/>
              <a:buNone/>
            </a:pPr>
            <a:endParaRPr lang="en-GB" altLang="en-US" dirty="0">
              <a:solidFill>
                <a:srgbClr val="00B0F0"/>
              </a:solidFill>
              <a:latin typeface="+mn-lt"/>
            </a:endParaRPr>
          </a:p>
          <a:p>
            <a:pPr eaLnBrk="1" hangingPunct="1">
              <a:spcBef>
                <a:spcPct val="0"/>
              </a:spcBef>
              <a:buFontTx/>
              <a:buNone/>
            </a:pPr>
            <a:endParaRPr lang="en-GB" altLang="en-US" sz="4400" dirty="0">
              <a:solidFill>
                <a:srgbClr val="00B0F0"/>
              </a:solidFill>
              <a:latin typeface="+mn-lt"/>
            </a:endParaRPr>
          </a:p>
          <a:p>
            <a:pPr eaLnBrk="1" hangingPunct="1">
              <a:spcBef>
                <a:spcPct val="0"/>
              </a:spcBef>
              <a:buFontTx/>
              <a:buNone/>
            </a:pPr>
            <a:r>
              <a:rPr lang="en-GB" altLang="en-US" sz="2800" dirty="0">
                <a:solidFill>
                  <a:srgbClr val="00B0F0"/>
                </a:solidFill>
                <a:latin typeface="+mn-lt"/>
              </a:rPr>
              <a:t>I require that your letter </a:t>
            </a:r>
            <a:r>
              <a:rPr lang="en-GB" altLang="en-US" sz="2800" b="1" u="sng" dirty="0">
                <a:solidFill>
                  <a:srgbClr val="00B0F0"/>
                </a:solidFill>
                <a:latin typeface="+mn-lt"/>
              </a:rPr>
              <a:t>arrive</a:t>
            </a:r>
            <a:r>
              <a:rPr lang="en-GB" altLang="en-US" sz="2800" dirty="0">
                <a:solidFill>
                  <a:srgbClr val="00B0F0"/>
                </a:solidFill>
                <a:latin typeface="+mn-lt"/>
              </a:rPr>
              <a:t> today. </a:t>
            </a:r>
            <a:endParaRPr lang="en-GB" altLang="en-US" sz="2400" dirty="0">
              <a:solidFill>
                <a:srgbClr val="00B0F0"/>
              </a:solidFill>
              <a:latin typeface="+mn-lt"/>
            </a:endParaRPr>
          </a:p>
          <a:p>
            <a:pPr eaLnBrk="1" hangingPunct="1">
              <a:spcBef>
                <a:spcPct val="0"/>
              </a:spcBef>
              <a:buFontTx/>
              <a:buNone/>
            </a:pPr>
            <a:endParaRPr lang="en-GB" altLang="en-US" sz="2400" dirty="0">
              <a:solidFill>
                <a:srgbClr val="00B0F0"/>
              </a:solidFill>
              <a:latin typeface="+mn-lt"/>
            </a:endParaRPr>
          </a:p>
        </p:txBody>
      </p:sp>
    </p:spTree>
    <p:extLst>
      <p:ext uri="{BB962C8B-B14F-4D97-AF65-F5344CB8AC3E}">
        <p14:creationId xmlns:p14="http://schemas.microsoft.com/office/powerpoint/2010/main" val="82782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7" name="Slide Number Placeholder 16">
            <a:extLst>
              <a:ext uri="{FF2B5EF4-FFF2-40B4-BE49-F238E27FC236}">
                <a16:creationId xmlns:a16="http://schemas.microsoft.com/office/drawing/2014/main" id="{8CF2534D-48EE-E346-AE18-4E36F8E68B2E}"/>
              </a:ext>
            </a:extLst>
          </p:cNvPr>
          <p:cNvSpPr>
            <a:spLocks noGrp="1"/>
          </p:cNvSpPr>
          <p:nvPr>
            <p:ph type="sldNum" sz="quarter" idx="12"/>
          </p:nvPr>
        </p:nvSpPr>
        <p:spPr bwMode="auto">
          <a:xfrm>
            <a:off x="14818431" y="609600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E3A1628-24E3-624E-8A80-A55AE8B0F921}" type="slidenum">
              <a:rPr lang="en-GB" altLang="en-US" sz="1400" smtClean="0">
                <a:latin typeface="Arial" panose="020B0604020202020204" pitchFamily="34" charset="0"/>
              </a:rPr>
              <a:pPr>
                <a:spcBef>
                  <a:spcPct val="0"/>
                </a:spcBef>
                <a:buFontTx/>
                <a:buNone/>
              </a:pPr>
              <a:t>3</a:t>
            </a:fld>
            <a:endParaRPr lang="en-GB" altLang="en-US" sz="1400">
              <a:latin typeface="Arial" panose="020B0604020202020204" pitchFamily="34" charset="0"/>
            </a:endParaRPr>
          </a:p>
        </p:txBody>
      </p:sp>
      <p:sp>
        <p:nvSpPr>
          <p:cNvPr id="17" name="Google Shape;266;p26">
            <a:extLst>
              <a:ext uri="{FF2B5EF4-FFF2-40B4-BE49-F238E27FC236}">
                <a16:creationId xmlns:a16="http://schemas.microsoft.com/office/drawing/2014/main" id="{58C28689-FD05-E64F-9063-F2A6F2D2A93D}"/>
              </a:ext>
            </a:extLst>
          </p:cNvPr>
          <p:cNvSpPr txBox="1"/>
          <p:nvPr/>
        </p:nvSpPr>
        <p:spPr>
          <a:xfrm>
            <a:off x="6348818" y="822127"/>
            <a:ext cx="2801137" cy="6778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B0F0"/>
              </a:buClr>
              <a:buSzPts val="2400"/>
              <a:buFont typeface="Arial"/>
              <a:buNone/>
            </a:pPr>
            <a:r>
              <a:rPr lang="en-GB" sz="2000" b="1" dirty="0">
                <a:solidFill>
                  <a:srgbClr val="00B0F0"/>
                </a:solidFill>
                <a:latin typeface="Calibri"/>
                <a:ea typeface="Calibri"/>
                <a:cs typeface="Calibri"/>
                <a:sym typeface="Calibri"/>
              </a:rPr>
              <a:t>Capture &amp; organise:</a:t>
            </a:r>
            <a:endParaRPr sz="2000" dirty="0"/>
          </a:p>
          <a:p>
            <a:pPr marL="0" marR="0" lvl="0" indent="0" algn="l" rtl="0">
              <a:spcBef>
                <a:spcPts val="0"/>
              </a:spcBef>
              <a:spcAft>
                <a:spcPts val="0"/>
              </a:spcAft>
              <a:buClr>
                <a:srgbClr val="00B0F0"/>
              </a:buClr>
              <a:buSzPts val="2400"/>
              <a:buFont typeface="Arial"/>
              <a:buNone/>
            </a:pPr>
            <a:r>
              <a:rPr lang="en-GB" sz="2400" b="1" dirty="0" err="1">
                <a:solidFill>
                  <a:srgbClr val="00B0F0"/>
                </a:solidFill>
                <a:latin typeface="Calibri"/>
                <a:ea typeface="Calibri"/>
                <a:cs typeface="Calibri"/>
                <a:sym typeface="Calibri"/>
              </a:rPr>
              <a:t>Minotaurs</a:t>
            </a:r>
            <a:endParaRPr sz="2400" b="1" dirty="0">
              <a:solidFill>
                <a:srgbClr val="00B0F0"/>
              </a:solidFill>
              <a:latin typeface="Calibri"/>
              <a:ea typeface="Calibri"/>
              <a:cs typeface="Calibri"/>
              <a:sym typeface="Calibri"/>
            </a:endParaRPr>
          </a:p>
        </p:txBody>
      </p:sp>
      <p:sp>
        <p:nvSpPr>
          <p:cNvPr id="19" name="Google Shape;267;p26">
            <a:extLst>
              <a:ext uri="{FF2B5EF4-FFF2-40B4-BE49-F238E27FC236}">
                <a16:creationId xmlns:a16="http://schemas.microsoft.com/office/drawing/2014/main" id="{884EF590-1680-3147-90E8-400D6EDEFC0B}"/>
              </a:ext>
            </a:extLst>
          </p:cNvPr>
          <p:cNvSpPr txBox="1"/>
          <p:nvPr/>
        </p:nvSpPr>
        <p:spPr>
          <a:xfrm>
            <a:off x="325403" y="798433"/>
            <a:ext cx="2686174" cy="10458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6"/>
              </a:buClr>
              <a:buSzPts val="2400"/>
              <a:buFont typeface="Arial"/>
              <a:buNone/>
            </a:pPr>
            <a:r>
              <a:rPr lang="en-GB" sz="2000" b="1" dirty="0">
                <a:solidFill>
                  <a:schemeClr val="accent6"/>
                </a:solidFill>
                <a:latin typeface="Calibri"/>
                <a:ea typeface="Calibri"/>
                <a:cs typeface="Calibri"/>
                <a:sym typeface="Calibri"/>
              </a:rPr>
              <a:t>Enjoy &amp; immerse:</a:t>
            </a:r>
            <a:endParaRPr sz="2000" dirty="0"/>
          </a:p>
          <a:p>
            <a:pPr marL="0" marR="0" lvl="0" indent="0" algn="l" rtl="0">
              <a:spcBef>
                <a:spcPts val="0"/>
              </a:spcBef>
              <a:spcAft>
                <a:spcPts val="0"/>
              </a:spcAft>
              <a:buClr>
                <a:schemeClr val="accent6"/>
              </a:buClr>
              <a:buSzPts val="2400"/>
              <a:buFont typeface="Arial"/>
              <a:buNone/>
            </a:pPr>
            <a:r>
              <a:rPr lang="en-GB" sz="2400" b="1" dirty="0">
                <a:solidFill>
                  <a:schemeClr val="accent6"/>
                </a:solidFill>
                <a:latin typeface="Calibri"/>
                <a:ea typeface="Calibri"/>
                <a:cs typeface="Calibri"/>
                <a:sym typeface="Calibri"/>
              </a:rPr>
              <a:t>Butterflies report</a:t>
            </a:r>
            <a:endParaRPr dirty="0"/>
          </a:p>
        </p:txBody>
      </p:sp>
      <p:sp>
        <p:nvSpPr>
          <p:cNvPr id="20" name="Google Shape;268;p26">
            <a:extLst>
              <a:ext uri="{FF2B5EF4-FFF2-40B4-BE49-F238E27FC236}">
                <a16:creationId xmlns:a16="http://schemas.microsoft.com/office/drawing/2014/main" id="{F93F4B7F-7A19-8F49-970F-C04462D5689E}"/>
              </a:ext>
            </a:extLst>
          </p:cNvPr>
          <p:cNvSpPr/>
          <p:nvPr/>
        </p:nvSpPr>
        <p:spPr>
          <a:xfrm>
            <a:off x="3001004" y="333337"/>
            <a:ext cx="3284869" cy="577254"/>
          </a:xfrm>
          <a:prstGeom prst="roundRect">
            <a:avLst>
              <a:gd name="adj" fmla="val 16667"/>
            </a:avLst>
          </a:prstGeom>
          <a:solidFill>
            <a:schemeClr val="lt1"/>
          </a:solidFill>
          <a:ln w="222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21" name="Google Shape;269;p26">
            <a:extLst>
              <a:ext uri="{FF2B5EF4-FFF2-40B4-BE49-F238E27FC236}">
                <a16:creationId xmlns:a16="http://schemas.microsoft.com/office/drawing/2014/main" id="{D7C52786-B34E-BF4B-BF63-8F71CFE6B30E}"/>
              </a:ext>
            </a:extLst>
          </p:cNvPr>
          <p:cNvCxnSpPr>
            <a:cxnSpLocks/>
            <a:endCxn id="23" idx="0"/>
          </p:cNvCxnSpPr>
          <p:nvPr/>
        </p:nvCxnSpPr>
        <p:spPr>
          <a:xfrm>
            <a:off x="4643438" y="2361345"/>
            <a:ext cx="40954" cy="2909808"/>
          </a:xfrm>
          <a:prstGeom prst="straightConnector1">
            <a:avLst/>
          </a:prstGeom>
          <a:noFill/>
          <a:ln w="63500" cap="flat" cmpd="sng">
            <a:solidFill>
              <a:srgbClr val="A5A5A5"/>
            </a:solidFill>
            <a:prstDash val="solid"/>
            <a:round/>
            <a:headEnd type="none" w="sm" len="sm"/>
            <a:tailEnd type="stealth" w="med" len="med"/>
          </a:ln>
        </p:spPr>
      </p:cxnSp>
      <p:sp>
        <p:nvSpPr>
          <p:cNvPr id="22" name="Google Shape;270;p26">
            <a:extLst>
              <a:ext uri="{FF2B5EF4-FFF2-40B4-BE49-F238E27FC236}">
                <a16:creationId xmlns:a16="http://schemas.microsoft.com/office/drawing/2014/main" id="{1FF65001-7A73-534E-ADCD-E586C4F93BCF}"/>
              </a:ext>
            </a:extLst>
          </p:cNvPr>
          <p:cNvSpPr txBox="1"/>
          <p:nvPr/>
        </p:nvSpPr>
        <p:spPr>
          <a:xfrm>
            <a:off x="5289017" y="3424166"/>
            <a:ext cx="2493167" cy="8309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42D4"/>
              </a:buClr>
              <a:buSzPts val="2400"/>
              <a:buFont typeface="Arial"/>
              <a:buNone/>
            </a:pPr>
            <a:r>
              <a:rPr lang="en-GB" sz="2000" b="1" i="0" u="none" strike="noStrike" cap="none" dirty="0">
                <a:solidFill>
                  <a:srgbClr val="31859B"/>
                </a:solidFill>
                <a:latin typeface="Calibri"/>
                <a:ea typeface="Calibri"/>
                <a:cs typeface="Calibri"/>
                <a:sym typeface="Calibri"/>
              </a:rPr>
              <a:t>Collaborative composition</a:t>
            </a:r>
          </a:p>
          <a:p>
            <a:pPr marL="0" marR="0" lvl="0" indent="0" algn="ctr" rtl="0">
              <a:lnSpc>
                <a:spcPct val="100000"/>
              </a:lnSpc>
              <a:spcBef>
                <a:spcPts val="0"/>
              </a:spcBef>
              <a:spcAft>
                <a:spcPts val="0"/>
              </a:spcAft>
              <a:buClr>
                <a:srgbClr val="0042D4"/>
              </a:buClr>
              <a:buSzPts val="2400"/>
              <a:buFont typeface="Arial"/>
              <a:buNone/>
            </a:pPr>
            <a:r>
              <a:rPr lang="en-GB" sz="2400" b="1" dirty="0" err="1">
                <a:solidFill>
                  <a:srgbClr val="31859B"/>
                </a:solidFill>
                <a:latin typeface="Calibri"/>
                <a:ea typeface="Calibri"/>
                <a:cs typeface="Calibri"/>
                <a:sym typeface="Calibri"/>
              </a:rPr>
              <a:t>Minotaurs</a:t>
            </a:r>
            <a:endParaRPr sz="2400" b="1" i="0" u="none" strike="noStrike" cap="none" dirty="0">
              <a:solidFill>
                <a:srgbClr val="31859B"/>
              </a:solidFill>
              <a:latin typeface="Calibri"/>
              <a:ea typeface="Calibri"/>
              <a:cs typeface="Calibri"/>
              <a:sym typeface="Calibri"/>
            </a:endParaRPr>
          </a:p>
        </p:txBody>
      </p:sp>
      <p:sp>
        <p:nvSpPr>
          <p:cNvPr id="23" name="Google Shape;271;p26">
            <a:extLst>
              <a:ext uri="{FF2B5EF4-FFF2-40B4-BE49-F238E27FC236}">
                <a16:creationId xmlns:a16="http://schemas.microsoft.com/office/drawing/2014/main" id="{BB2237A6-FE25-FF44-B57B-02BB5A44C0F4}"/>
              </a:ext>
            </a:extLst>
          </p:cNvPr>
          <p:cNvSpPr txBox="1"/>
          <p:nvPr/>
        </p:nvSpPr>
        <p:spPr>
          <a:xfrm>
            <a:off x="1279100" y="5271153"/>
            <a:ext cx="6810584" cy="10760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dirty="0">
                <a:solidFill>
                  <a:schemeClr val="accent5"/>
                </a:solidFill>
                <a:latin typeface="Calibri"/>
                <a:ea typeface="Calibri"/>
                <a:cs typeface="Calibri"/>
                <a:sym typeface="Calibri"/>
              </a:rPr>
              <a:t>APPLY to another mythical creature</a:t>
            </a:r>
          </a:p>
        </p:txBody>
      </p:sp>
      <p:sp>
        <p:nvSpPr>
          <p:cNvPr id="24" name="Google Shape;272;p26">
            <a:extLst>
              <a:ext uri="{FF2B5EF4-FFF2-40B4-BE49-F238E27FC236}">
                <a16:creationId xmlns:a16="http://schemas.microsoft.com/office/drawing/2014/main" id="{516EFDD5-2355-3C42-B8CC-7946249DDE75}"/>
              </a:ext>
            </a:extLst>
          </p:cNvPr>
          <p:cNvSpPr txBox="1"/>
          <p:nvPr/>
        </p:nvSpPr>
        <p:spPr>
          <a:xfrm>
            <a:off x="1179513" y="390983"/>
            <a:ext cx="6927850" cy="4619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GB" sz="2400" b="1" i="0" u="none" strike="noStrike" cap="none">
                <a:solidFill>
                  <a:srgbClr val="7030A0"/>
                </a:solidFill>
                <a:latin typeface="Calibri"/>
                <a:ea typeface="Calibri"/>
                <a:cs typeface="Calibri"/>
                <a:sym typeface="Calibri"/>
              </a:rPr>
              <a:t>Formative Assessment </a:t>
            </a:r>
            <a:endParaRPr sz="1400" b="0" i="0" u="none" strike="noStrike" cap="none">
              <a:solidFill>
                <a:srgbClr val="000000"/>
              </a:solidFill>
              <a:latin typeface="Calibri"/>
              <a:ea typeface="Calibri"/>
              <a:cs typeface="Calibri"/>
              <a:sym typeface="Calibri"/>
            </a:endParaRPr>
          </a:p>
        </p:txBody>
      </p:sp>
      <p:sp>
        <p:nvSpPr>
          <p:cNvPr id="25" name="Google Shape;273;p26">
            <a:extLst>
              <a:ext uri="{FF2B5EF4-FFF2-40B4-BE49-F238E27FC236}">
                <a16:creationId xmlns:a16="http://schemas.microsoft.com/office/drawing/2014/main" id="{E2004568-3177-5441-A7E3-78BE9FFC648C}"/>
              </a:ext>
            </a:extLst>
          </p:cNvPr>
          <p:cNvSpPr txBox="1"/>
          <p:nvPr/>
        </p:nvSpPr>
        <p:spPr>
          <a:xfrm>
            <a:off x="4684392" y="2241368"/>
            <a:ext cx="431800" cy="27082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17000"/>
              <a:buFont typeface="Arial"/>
              <a:buNone/>
            </a:pPr>
            <a:r>
              <a:rPr lang="en-GB" sz="17000" b="0" i="0" u="none" strike="noStrike" cap="none">
                <a:solidFill>
                  <a:srgbClr val="31859B"/>
                </a:solidFill>
                <a:latin typeface="Arial"/>
                <a:ea typeface="Arial"/>
                <a:cs typeface="Arial"/>
                <a:sym typeface="Arial"/>
              </a:rPr>
              <a:t>}</a:t>
            </a:r>
            <a:endParaRPr sz="1400" b="0" i="0" u="none" strike="noStrike" cap="none">
              <a:solidFill>
                <a:srgbClr val="31859B"/>
              </a:solidFill>
              <a:latin typeface="Arial"/>
              <a:ea typeface="Arial"/>
              <a:cs typeface="Arial"/>
              <a:sym typeface="Arial"/>
            </a:endParaRPr>
          </a:p>
        </p:txBody>
      </p:sp>
      <p:cxnSp>
        <p:nvCxnSpPr>
          <p:cNvPr id="26" name="Google Shape;274;p26">
            <a:extLst>
              <a:ext uri="{FF2B5EF4-FFF2-40B4-BE49-F238E27FC236}">
                <a16:creationId xmlns:a16="http://schemas.microsoft.com/office/drawing/2014/main" id="{5C03A015-F707-E046-A920-C5F5AAA5DA3A}"/>
              </a:ext>
            </a:extLst>
          </p:cNvPr>
          <p:cNvCxnSpPr/>
          <p:nvPr/>
        </p:nvCxnSpPr>
        <p:spPr>
          <a:xfrm>
            <a:off x="2046536" y="1662221"/>
            <a:ext cx="2306727" cy="699124"/>
          </a:xfrm>
          <a:prstGeom prst="straightConnector1">
            <a:avLst/>
          </a:prstGeom>
          <a:noFill/>
          <a:ln w="63500" cap="flat" cmpd="sng">
            <a:solidFill>
              <a:srgbClr val="A5A5A5"/>
            </a:solidFill>
            <a:prstDash val="solid"/>
            <a:round/>
            <a:headEnd type="none" w="sm" len="sm"/>
            <a:tailEnd type="stealth" w="med" len="med"/>
          </a:ln>
        </p:spPr>
      </p:cxnSp>
      <p:cxnSp>
        <p:nvCxnSpPr>
          <p:cNvPr id="27" name="Google Shape;275;p26">
            <a:extLst>
              <a:ext uri="{FF2B5EF4-FFF2-40B4-BE49-F238E27FC236}">
                <a16:creationId xmlns:a16="http://schemas.microsoft.com/office/drawing/2014/main" id="{5B0294B8-A255-214B-B929-947AC2728B0E}"/>
              </a:ext>
            </a:extLst>
          </p:cNvPr>
          <p:cNvCxnSpPr/>
          <p:nvPr/>
        </p:nvCxnSpPr>
        <p:spPr>
          <a:xfrm flipH="1">
            <a:off x="4933614" y="1684318"/>
            <a:ext cx="2306727" cy="699124"/>
          </a:xfrm>
          <a:prstGeom prst="straightConnector1">
            <a:avLst/>
          </a:prstGeom>
          <a:noFill/>
          <a:ln w="63500" cap="flat" cmpd="sng">
            <a:solidFill>
              <a:srgbClr val="A5A5A5"/>
            </a:solidFill>
            <a:prstDash val="solid"/>
            <a:round/>
            <a:headEnd type="none" w="sm" len="sm"/>
            <a:tailEnd type="stealth"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4A86DBAB-C0F9-1A41-8DC7-BE68410C6E16}"/>
              </a:ext>
            </a:extLst>
          </p:cNvPr>
          <p:cNvSpPr>
            <a:spLocks noGrp="1"/>
          </p:cNvSpPr>
          <p:nvPr>
            <p:ph type="title"/>
          </p:nvPr>
        </p:nvSpPr>
        <p:spPr>
          <a:xfrm>
            <a:off x="685800" y="333375"/>
            <a:ext cx="7772400" cy="1150938"/>
          </a:xfrm>
        </p:spPr>
        <p:txBody>
          <a:bodyPr>
            <a:normAutofit fontScale="90000"/>
          </a:bodyPr>
          <a:lstStyle/>
          <a:p>
            <a:pPr>
              <a:defRPr/>
            </a:pPr>
            <a:r>
              <a:rPr lang="en-GB" b="1" dirty="0">
                <a:latin typeface="+mn-lt"/>
                <a:cs typeface="Arial" charset="0"/>
              </a:rPr>
              <a:t>Subjunctive verb form</a:t>
            </a:r>
            <a:r>
              <a:rPr lang="en-GB" b="1" dirty="0">
                <a:latin typeface="+mn-lt"/>
              </a:rPr>
              <a:t> </a:t>
            </a:r>
            <a:br>
              <a:rPr lang="en-GB" dirty="0">
                <a:latin typeface="+mn-lt"/>
              </a:rPr>
            </a:br>
            <a:r>
              <a:rPr lang="en-GB" sz="2800" i="1" dirty="0">
                <a:latin typeface="+mn-lt"/>
                <a:cs typeface="Arial" charset="0"/>
              </a:rPr>
              <a:t>Mood of verbs expressing what is</a:t>
            </a:r>
            <a:br>
              <a:rPr lang="en-GB" sz="2800" i="1" dirty="0">
                <a:latin typeface="+mn-lt"/>
                <a:cs typeface="Arial" charset="0"/>
              </a:rPr>
            </a:br>
            <a:r>
              <a:rPr lang="en-GB" sz="2800" i="1" dirty="0">
                <a:latin typeface="+mn-lt"/>
                <a:cs typeface="Arial" charset="0"/>
              </a:rPr>
              <a:t> imagined, wished or possible.</a:t>
            </a:r>
          </a:p>
        </p:txBody>
      </p:sp>
      <p:sp>
        <p:nvSpPr>
          <p:cNvPr id="88066" name="Content Placeholder 2">
            <a:extLst>
              <a:ext uri="{FF2B5EF4-FFF2-40B4-BE49-F238E27FC236}">
                <a16:creationId xmlns:a16="http://schemas.microsoft.com/office/drawing/2014/main" id="{EB1DCDA8-A30B-9549-91EC-99E96BB77F93}"/>
              </a:ext>
            </a:extLst>
          </p:cNvPr>
          <p:cNvSpPr>
            <a:spLocks noGrp="1"/>
          </p:cNvSpPr>
          <p:nvPr>
            <p:ph idx="1"/>
          </p:nvPr>
        </p:nvSpPr>
        <p:spPr>
          <a:xfrm>
            <a:off x="467544" y="1810693"/>
            <a:ext cx="9144000" cy="4251325"/>
          </a:xfrm>
        </p:spPr>
        <p:txBody>
          <a:bodyPr/>
          <a:lstStyle/>
          <a:p>
            <a:pPr>
              <a:lnSpc>
                <a:spcPct val="90000"/>
              </a:lnSpc>
              <a:buFontTx/>
              <a:buNone/>
            </a:pPr>
            <a:r>
              <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rPr>
              <a:t>If I </a:t>
            </a:r>
            <a:r>
              <a:rPr lang="en-GB" altLang="en-US" sz="3000" b="1" dirty="0">
                <a:solidFill>
                  <a:schemeClr val="accent6"/>
                </a:solidFill>
                <a:ea typeface="ＭＳ Ｐゴシック" panose="020B0600070205080204" pitchFamily="34" charset="-128"/>
                <a:cs typeface="Arial" panose="020B0604020202020204" pitchFamily="34" charset="0"/>
              </a:rPr>
              <a:t>were</a:t>
            </a:r>
            <a:r>
              <a:rPr lang="en-GB" altLang="en-US" sz="3000" dirty="0">
                <a:solidFill>
                  <a:srgbClr val="7030A0"/>
                </a:solidFill>
                <a:ea typeface="ＭＳ Ｐゴシック" panose="020B0600070205080204" pitchFamily="34" charset="-128"/>
                <a:cs typeface="Arial" panose="020B0604020202020204" pitchFamily="34" charset="0"/>
              </a:rPr>
              <a:t> </a:t>
            </a:r>
            <a:r>
              <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rPr>
              <a:t>you… (not “was”!)</a:t>
            </a:r>
          </a:p>
          <a:p>
            <a:pPr>
              <a:lnSpc>
                <a:spcPct val="90000"/>
              </a:lnSpc>
              <a:buFontTx/>
              <a:buNone/>
            </a:pPr>
            <a:endPar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endParaRPr>
          </a:p>
          <a:p>
            <a:pPr>
              <a:lnSpc>
                <a:spcPct val="90000"/>
              </a:lnSpc>
              <a:buFontTx/>
              <a:buNone/>
            </a:pPr>
            <a:r>
              <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rPr>
              <a:t>The law requires that you </a:t>
            </a:r>
            <a:r>
              <a:rPr lang="en-GB" altLang="en-US" sz="3000" b="1" dirty="0">
                <a:solidFill>
                  <a:schemeClr val="accent6"/>
                </a:solidFill>
                <a:ea typeface="ＭＳ Ｐゴシック" panose="020B0600070205080204" pitchFamily="34" charset="-128"/>
                <a:cs typeface="Arial" panose="020B0604020202020204" pitchFamily="34" charset="0"/>
              </a:rPr>
              <a:t>be</a:t>
            </a:r>
            <a:r>
              <a:rPr lang="en-GB" altLang="en-US" sz="3000" dirty="0">
                <a:solidFill>
                  <a:srgbClr val="7030A0"/>
                </a:solidFill>
                <a:ea typeface="ＭＳ Ｐゴシック" panose="020B0600070205080204" pitchFamily="34" charset="-128"/>
                <a:cs typeface="Arial" panose="020B0604020202020204" pitchFamily="34" charset="0"/>
              </a:rPr>
              <a:t> </a:t>
            </a:r>
            <a:r>
              <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rPr>
              <a:t>18 or over to vote.</a:t>
            </a:r>
          </a:p>
          <a:p>
            <a:pPr>
              <a:lnSpc>
                <a:spcPct val="90000"/>
              </a:lnSpc>
              <a:buFontTx/>
              <a:buNone/>
            </a:pPr>
            <a:r>
              <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rPr>
              <a:t>(to be)</a:t>
            </a:r>
          </a:p>
          <a:p>
            <a:pPr>
              <a:lnSpc>
                <a:spcPct val="90000"/>
              </a:lnSpc>
              <a:buFontTx/>
              <a:buNone/>
            </a:pPr>
            <a:r>
              <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rPr>
              <a:t>I insist your letter arriv</a:t>
            </a:r>
            <a:r>
              <a:rPr lang="en-GB" altLang="en-US" sz="3000" b="1" dirty="0">
                <a:solidFill>
                  <a:schemeClr val="accent6"/>
                </a:solidFill>
                <a:ea typeface="ＭＳ Ｐゴシック" panose="020B0600070205080204" pitchFamily="34" charset="-128"/>
                <a:cs typeface="Arial" panose="020B0604020202020204" pitchFamily="34" charset="0"/>
              </a:rPr>
              <a:t>e</a:t>
            </a:r>
            <a:r>
              <a:rPr lang="en-GB" altLang="en-US" sz="3000" dirty="0">
                <a:solidFill>
                  <a:srgbClr val="7030A0"/>
                </a:solidFill>
                <a:ea typeface="ＭＳ Ｐゴシック" panose="020B0600070205080204" pitchFamily="34" charset="-128"/>
                <a:cs typeface="Arial" panose="020B0604020202020204" pitchFamily="34" charset="0"/>
              </a:rPr>
              <a:t> </a:t>
            </a:r>
            <a:r>
              <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rPr>
              <a:t>before lunchtime. </a:t>
            </a:r>
          </a:p>
          <a:p>
            <a:pPr>
              <a:lnSpc>
                <a:spcPct val="90000"/>
              </a:lnSpc>
              <a:buFontTx/>
              <a:buNone/>
            </a:pPr>
            <a:r>
              <a:rPr lang="en-GB" altLang="en-US" sz="3000" dirty="0">
                <a:solidFill>
                  <a:schemeClr val="tx1">
                    <a:lumMod val="50000"/>
                    <a:lumOff val="50000"/>
                  </a:schemeClr>
                </a:solidFill>
                <a:ea typeface="ＭＳ Ｐゴシック" panose="020B0600070205080204" pitchFamily="34" charset="-128"/>
                <a:cs typeface="Arial" panose="020B0604020202020204" pitchFamily="34" charset="0"/>
              </a:rPr>
              <a:t>(to arrive)</a:t>
            </a:r>
          </a:p>
          <a:p>
            <a:pPr>
              <a:lnSpc>
                <a:spcPct val="90000"/>
              </a:lnSpc>
              <a:buFontTx/>
              <a:buNone/>
            </a:pPr>
            <a:r>
              <a:rPr lang="en-GB" altLang="en-US" sz="3000" dirty="0">
                <a:solidFill>
                  <a:schemeClr val="tx1">
                    <a:lumMod val="50000"/>
                    <a:lumOff val="50000"/>
                  </a:schemeClr>
                </a:solidFill>
                <a:ea typeface="ＭＳ Ｐゴシック" panose="020B0600070205080204" pitchFamily="34" charset="-128"/>
              </a:rPr>
              <a:t>He required that all the players</a:t>
            </a:r>
            <a:r>
              <a:rPr lang="en-GB" altLang="en-US" sz="3000" dirty="0">
                <a:solidFill>
                  <a:srgbClr val="7030A0"/>
                </a:solidFill>
                <a:ea typeface="ＭＳ Ｐゴシック" panose="020B0600070205080204" pitchFamily="34" charset="-128"/>
              </a:rPr>
              <a:t> </a:t>
            </a:r>
            <a:r>
              <a:rPr lang="en-GB" altLang="en-US" sz="3000" b="1" dirty="0">
                <a:solidFill>
                  <a:schemeClr val="accent6"/>
                </a:solidFill>
                <a:ea typeface="ＭＳ Ｐゴシック" panose="020B0600070205080204" pitchFamily="34" charset="-128"/>
              </a:rPr>
              <a:t>be</a:t>
            </a:r>
            <a:r>
              <a:rPr lang="en-GB" altLang="en-US" sz="3000" dirty="0">
                <a:solidFill>
                  <a:srgbClr val="7030A0"/>
                </a:solidFill>
                <a:ea typeface="ＭＳ Ｐゴシック" panose="020B0600070205080204" pitchFamily="34" charset="-128"/>
              </a:rPr>
              <a:t> </a:t>
            </a:r>
            <a:r>
              <a:rPr lang="en-GB" altLang="en-US" sz="3000" dirty="0">
                <a:solidFill>
                  <a:schemeClr val="tx1">
                    <a:lumMod val="50000"/>
                    <a:lumOff val="50000"/>
                  </a:schemeClr>
                </a:solidFill>
                <a:ea typeface="ＭＳ Ｐゴシック" panose="020B0600070205080204" pitchFamily="34" charset="-128"/>
              </a:rPr>
              <a:t>excellent.</a:t>
            </a:r>
          </a:p>
          <a:p>
            <a:pPr>
              <a:lnSpc>
                <a:spcPct val="90000"/>
              </a:lnSpc>
              <a:buFontTx/>
              <a:buNone/>
            </a:pPr>
            <a:r>
              <a:rPr lang="en-GB" altLang="en-US" sz="3000" dirty="0">
                <a:solidFill>
                  <a:schemeClr val="tx1">
                    <a:lumMod val="50000"/>
                    <a:lumOff val="50000"/>
                  </a:schemeClr>
                </a:solidFill>
                <a:ea typeface="ＭＳ Ｐゴシック" panose="020B0600070205080204" pitchFamily="34" charset="-128"/>
              </a:rPr>
              <a:t>(to be)</a:t>
            </a:r>
          </a:p>
          <a:p>
            <a:pPr>
              <a:lnSpc>
                <a:spcPct val="90000"/>
              </a:lnSpc>
              <a:buFontTx/>
              <a:buNone/>
            </a:pPr>
            <a:endParaRPr lang="en-GB" altLang="en-US" sz="3000" dirty="0">
              <a:solidFill>
                <a:srgbClr val="7030A0"/>
              </a:solidFill>
              <a:ea typeface="ＭＳ Ｐゴシック" panose="020B0600070205080204" pitchFamily="34" charset="-128"/>
              <a:cs typeface="Arial" panose="020B0604020202020204" pitchFamily="34" charset="0"/>
            </a:endParaRPr>
          </a:p>
          <a:p>
            <a:pPr>
              <a:lnSpc>
                <a:spcPct val="90000"/>
              </a:lnSpc>
              <a:buFont typeface="Wingdings" pitchFamily="2" charset="2"/>
              <a:buChar char="Ø"/>
            </a:pPr>
            <a:endParaRPr lang="en-GB" altLang="en-US" sz="3000" dirty="0">
              <a:solidFill>
                <a:srgbClr val="7030A0"/>
              </a:solidFill>
              <a:ea typeface="ＭＳ Ｐゴシック" panose="020B0600070205080204" pitchFamily="34" charset="-128"/>
              <a:cs typeface="Arial" panose="020B0604020202020204" pitchFamily="34" charset="0"/>
            </a:endParaRPr>
          </a:p>
          <a:p>
            <a:pPr>
              <a:lnSpc>
                <a:spcPct val="90000"/>
              </a:lnSpc>
              <a:buFont typeface="Wingdings" pitchFamily="2" charset="2"/>
              <a:buChar char="Ø"/>
            </a:pPr>
            <a:endParaRPr lang="en-GB" altLang="en-US" sz="3000" dirty="0">
              <a:solidFill>
                <a:srgbClr val="7030A0"/>
              </a:solidFill>
              <a:ea typeface="ＭＳ Ｐゴシック" panose="020B0600070205080204" pitchFamily="34" charset="-128"/>
              <a:cs typeface="Arial" panose="020B0604020202020204" pitchFamily="34" charset="0"/>
            </a:endParaRPr>
          </a:p>
          <a:p>
            <a:pPr>
              <a:lnSpc>
                <a:spcPct val="90000"/>
              </a:lnSpc>
              <a:buFontTx/>
              <a:buNone/>
            </a:pPr>
            <a:endParaRPr lang="en-GB" altLang="en-US" sz="3000" dirty="0">
              <a:ea typeface="ＭＳ Ｐゴシック" panose="020B0600070205080204" pitchFamily="34" charset="-128"/>
              <a:cs typeface="Arial" panose="020B0604020202020204" pitchFamily="34" charset="0"/>
            </a:endParaRPr>
          </a:p>
          <a:p>
            <a:pPr>
              <a:lnSpc>
                <a:spcPct val="90000"/>
              </a:lnSpc>
              <a:buFontTx/>
              <a:buNone/>
            </a:pPr>
            <a:endParaRPr lang="en-GB" altLang="en-US" sz="3000" dirty="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68426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87A826-B13E-FA4D-BF3B-7FDF34197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031"/>
            <a:ext cx="9144000" cy="6351938"/>
          </a:xfrm>
          <a:prstGeom prst="rect">
            <a:avLst/>
          </a:prstGeom>
        </p:spPr>
      </p:pic>
      <p:sp>
        <p:nvSpPr>
          <p:cNvPr id="12" name="Google Shape;636;p50">
            <a:extLst>
              <a:ext uri="{FF2B5EF4-FFF2-40B4-BE49-F238E27FC236}">
                <a16:creationId xmlns:a16="http://schemas.microsoft.com/office/drawing/2014/main" id="{611C35A3-E7BA-A241-94E0-D2327B96FB4F}"/>
              </a:ext>
            </a:extLst>
          </p:cNvPr>
          <p:cNvSpPr/>
          <p:nvPr/>
        </p:nvSpPr>
        <p:spPr>
          <a:xfrm>
            <a:off x="3883632" y="2239766"/>
            <a:ext cx="5024062" cy="11892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638;p50">
            <a:extLst>
              <a:ext uri="{FF2B5EF4-FFF2-40B4-BE49-F238E27FC236}">
                <a16:creationId xmlns:a16="http://schemas.microsoft.com/office/drawing/2014/main" id="{A852203A-F0B4-B74F-BF3C-C3FA9BD4A8CB}"/>
              </a:ext>
            </a:extLst>
          </p:cNvPr>
          <p:cNvPicPr preferRelativeResize="0"/>
          <p:nvPr/>
        </p:nvPicPr>
        <p:blipFill rotWithShape="1">
          <a:blip r:embed="rId4">
            <a:alphaModFix/>
          </a:blip>
          <a:srcRect/>
          <a:stretch/>
        </p:blipFill>
        <p:spPr>
          <a:xfrm>
            <a:off x="3995936" y="1412776"/>
            <a:ext cx="1797978" cy="821166"/>
          </a:xfrm>
          <a:prstGeom prst="rect">
            <a:avLst/>
          </a:prstGeom>
          <a:noFill/>
          <a:ln>
            <a:noFill/>
          </a:ln>
        </p:spPr>
      </p:pic>
      <p:sp>
        <p:nvSpPr>
          <p:cNvPr id="9" name="Google Shape;639;p50">
            <a:extLst>
              <a:ext uri="{FF2B5EF4-FFF2-40B4-BE49-F238E27FC236}">
                <a16:creationId xmlns:a16="http://schemas.microsoft.com/office/drawing/2014/main" id="{13187B07-6BBF-664F-95DC-8CA9D2F2877F}"/>
              </a:ext>
            </a:extLst>
          </p:cNvPr>
          <p:cNvSpPr/>
          <p:nvPr/>
        </p:nvSpPr>
        <p:spPr>
          <a:xfrm>
            <a:off x="3886200" y="5085184"/>
            <a:ext cx="457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263238"/>
                </a:solidFill>
                <a:latin typeface="Calibri"/>
                <a:ea typeface="Calibri"/>
                <a:cs typeface="Calibri"/>
                <a:sym typeface="Calibri"/>
              </a:rPr>
              <a:t>Course creators: Christine Chen </a:t>
            </a:r>
            <a:endParaRPr sz="1800">
              <a:solidFill>
                <a:srgbClr val="938953"/>
              </a:solidFill>
              <a:latin typeface="Calibri"/>
              <a:ea typeface="Calibri"/>
              <a:cs typeface="Calibri"/>
              <a:sym typeface="Calibri"/>
            </a:endParaRPr>
          </a:p>
          <a:p>
            <a:pPr marL="0" marR="0" lvl="0" indent="0" algn="l" rtl="0">
              <a:spcBef>
                <a:spcPts val="0"/>
              </a:spcBef>
              <a:spcAft>
                <a:spcPts val="0"/>
              </a:spcAft>
              <a:buNone/>
            </a:pPr>
            <a:r>
              <a:rPr lang="en-GB" sz="1800">
                <a:solidFill>
                  <a:srgbClr val="263238"/>
                </a:solidFill>
                <a:latin typeface="Calibri"/>
                <a:ea typeface="Calibri"/>
                <a:cs typeface="Calibri"/>
                <a:sym typeface="Calibri"/>
              </a:rPr>
              <a:t>and Lindsay Pickton:  </a:t>
            </a:r>
            <a:r>
              <a:rPr lang="en-GB" sz="1800" u="sng">
                <a:solidFill>
                  <a:schemeClr val="hlink"/>
                </a:solidFill>
                <a:latin typeface="Calibri"/>
                <a:ea typeface="Calibri"/>
                <a:cs typeface="Calibri"/>
                <a:sym typeface="Calibri"/>
                <a:hlinkClick r:id="rId5"/>
              </a:rPr>
              <a:t>www.primaryeducationadvisors.co.uk</a:t>
            </a:r>
            <a:r>
              <a:rPr lang="en-GB" sz="1800">
                <a:solidFill>
                  <a:srgbClr val="938953"/>
                </a:solidFill>
                <a:latin typeface="Calibri"/>
                <a:ea typeface="Calibri"/>
                <a:cs typeface="Calibri"/>
                <a:sym typeface="Calibri"/>
              </a:rPr>
              <a:t> </a:t>
            </a:r>
            <a:endParaRPr/>
          </a:p>
        </p:txBody>
      </p:sp>
      <p:sp>
        <p:nvSpPr>
          <p:cNvPr id="10" name="Google Shape;640;p50">
            <a:extLst>
              <a:ext uri="{FF2B5EF4-FFF2-40B4-BE49-F238E27FC236}">
                <a16:creationId xmlns:a16="http://schemas.microsoft.com/office/drawing/2014/main" id="{B7FEA57A-4CE8-574E-913B-49CC1EB824BB}"/>
              </a:ext>
            </a:extLst>
          </p:cNvPr>
          <p:cNvSpPr txBox="1"/>
          <p:nvPr/>
        </p:nvSpPr>
        <p:spPr>
          <a:xfrm>
            <a:off x="3909317" y="2180713"/>
            <a:ext cx="4142698" cy="10156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3200"/>
              <a:buFont typeface="Arial Rounded"/>
              <a:buNone/>
            </a:pPr>
            <a:r>
              <a:rPr lang="en-GB" sz="6000" b="1" i="0" u="none" strike="noStrike" cap="none" dirty="0">
                <a:solidFill>
                  <a:schemeClr val="dk1"/>
                </a:solidFill>
                <a:latin typeface="Calibri"/>
                <a:ea typeface="Calibri"/>
                <a:cs typeface="Calibri"/>
                <a:sym typeface="Calibri"/>
              </a:rPr>
              <a:t>Thank you!</a:t>
            </a:r>
            <a:endParaRPr sz="6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665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500;p42">
            <a:extLst>
              <a:ext uri="{FF2B5EF4-FFF2-40B4-BE49-F238E27FC236}">
                <a16:creationId xmlns:a16="http://schemas.microsoft.com/office/drawing/2014/main" id="{29FDADB6-3450-E94C-B2E0-6C4B82ADCE0B}"/>
              </a:ext>
            </a:extLst>
          </p:cNvPr>
          <p:cNvSpPr txBox="1"/>
          <p:nvPr/>
        </p:nvSpPr>
        <p:spPr>
          <a:xfrm>
            <a:off x="1718759" y="321632"/>
            <a:ext cx="5761037" cy="8302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C000"/>
              </a:buClr>
              <a:buSzPts val="4800"/>
              <a:buFont typeface="Arial"/>
              <a:buNone/>
            </a:pPr>
            <a:r>
              <a:rPr lang="en-GB" sz="4800" b="1">
                <a:solidFill>
                  <a:srgbClr val="FFC000"/>
                </a:solidFill>
                <a:latin typeface="Calibri"/>
                <a:ea typeface="Calibri"/>
                <a:cs typeface="Calibri"/>
                <a:sym typeface="Calibri"/>
              </a:rPr>
              <a:t>Golden Thread</a:t>
            </a:r>
            <a:endParaRPr/>
          </a:p>
        </p:txBody>
      </p:sp>
      <p:grpSp>
        <p:nvGrpSpPr>
          <p:cNvPr id="24" name="Google Shape;501;p42">
            <a:extLst>
              <a:ext uri="{FF2B5EF4-FFF2-40B4-BE49-F238E27FC236}">
                <a16:creationId xmlns:a16="http://schemas.microsoft.com/office/drawing/2014/main" id="{891CA0D4-EB6A-D346-AD10-8FCE90817A9C}"/>
              </a:ext>
            </a:extLst>
          </p:cNvPr>
          <p:cNvGrpSpPr/>
          <p:nvPr/>
        </p:nvGrpSpPr>
        <p:grpSpPr>
          <a:xfrm>
            <a:off x="467544" y="691480"/>
            <a:ext cx="8432800" cy="5257800"/>
            <a:chOff x="940" y="4060"/>
            <a:chExt cx="9960" cy="11000"/>
          </a:xfrm>
        </p:grpSpPr>
        <p:sp>
          <p:nvSpPr>
            <p:cNvPr id="25" name="Google Shape;502;p42">
              <a:extLst>
                <a:ext uri="{FF2B5EF4-FFF2-40B4-BE49-F238E27FC236}">
                  <a16:creationId xmlns:a16="http://schemas.microsoft.com/office/drawing/2014/main" id="{485794E5-5E96-1147-BBDE-2FABDF69485E}"/>
                </a:ext>
              </a:extLst>
            </p:cNvPr>
            <p:cNvSpPr/>
            <p:nvPr/>
          </p:nvSpPr>
          <p:spPr>
            <a:xfrm>
              <a:off x="2564" y="6376"/>
              <a:ext cx="6860" cy="4280"/>
            </a:xfrm>
            <a:prstGeom prst="ellipse">
              <a:avLst/>
            </a:prstGeo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cxnSp>
          <p:nvCxnSpPr>
            <p:cNvPr id="26" name="Google Shape;503;p42">
              <a:extLst>
                <a:ext uri="{FF2B5EF4-FFF2-40B4-BE49-F238E27FC236}">
                  <a16:creationId xmlns:a16="http://schemas.microsoft.com/office/drawing/2014/main" id="{E27476C1-A97D-D84D-9BD2-E081AE710F13}"/>
                </a:ext>
              </a:extLst>
            </p:cNvPr>
            <p:cNvCxnSpPr/>
            <p:nvPr/>
          </p:nvCxnSpPr>
          <p:spPr>
            <a:xfrm>
              <a:off x="2720" y="5700"/>
              <a:ext cx="1020" cy="1180"/>
            </a:xfrm>
            <a:prstGeom prst="straightConnector1">
              <a:avLst/>
            </a:prstGeom>
            <a:solidFill>
              <a:srgbClr val="F2F2F2"/>
            </a:solidFill>
            <a:ln w="9525" cap="flat" cmpd="sng">
              <a:solidFill>
                <a:srgbClr val="7F7F7F"/>
              </a:solidFill>
              <a:prstDash val="solid"/>
              <a:round/>
              <a:headEnd type="none" w="med" len="med"/>
              <a:tailEnd type="none" w="med" len="med"/>
            </a:ln>
          </p:spPr>
        </p:cxnSp>
        <p:cxnSp>
          <p:nvCxnSpPr>
            <p:cNvPr id="27" name="Google Shape;504;p42">
              <a:extLst>
                <a:ext uri="{FF2B5EF4-FFF2-40B4-BE49-F238E27FC236}">
                  <a16:creationId xmlns:a16="http://schemas.microsoft.com/office/drawing/2014/main" id="{2051AFE1-5766-7E45-B17B-AA01C9B89B1A}"/>
                </a:ext>
              </a:extLst>
            </p:cNvPr>
            <p:cNvCxnSpPr/>
            <p:nvPr/>
          </p:nvCxnSpPr>
          <p:spPr>
            <a:xfrm rot="10800000" flipH="1">
              <a:off x="8020" y="5140"/>
              <a:ext cx="1500" cy="1600"/>
            </a:xfrm>
            <a:prstGeom prst="straightConnector1">
              <a:avLst/>
            </a:prstGeom>
            <a:solidFill>
              <a:srgbClr val="F2F2F2"/>
            </a:solidFill>
            <a:ln w="9525" cap="flat" cmpd="sng">
              <a:solidFill>
                <a:srgbClr val="7F7F7F"/>
              </a:solidFill>
              <a:prstDash val="solid"/>
              <a:round/>
              <a:headEnd type="none" w="med" len="med"/>
              <a:tailEnd type="none" w="med" len="med"/>
            </a:ln>
          </p:spPr>
        </p:cxnSp>
        <p:cxnSp>
          <p:nvCxnSpPr>
            <p:cNvPr id="28" name="Google Shape;505;p42">
              <a:extLst>
                <a:ext uri="{FF2B5EF4-FFF2-40B4-BE49-F238E27FC236}">
                  <a16:creationId xmlns:a16="http://schemas.microsoft.com/office/drawing/2014/main" id="{CDE3DC80-CFE9-7C4B-AA66-D3B41A2CC8A2}"/>
                </a:ext>
              </a:extLst>
            </p:cNvPr>
            <p:cNvCxnSpPr/>
            <p:nvPr/>
          </p:nvCxnSpPr>
          <p:spPr>
            <a:xfrm flipH="1">
              <a:off x="1280" y="10040"/>
              <a:ext cx="2240" cy="1800"/>
            </a:xfrm>
            <a:prstGeom prst="straightConnector1">
              <a:avLst/>
            </a:prstGeom>
            <a:solidFill>
              <a:srgbClr val="F2F2F2"/>
            </a:solidFill>
            <a:ln w="9525" cap="flat" cmpd="sng">
              <a:solidFill>
                <a:srgbClr val="7F7F7F"/>
              </a:solidFill>
              <a:prstDash val="solid"/>
              <a:round/>
              <a:headEnd type="none" w="med" len="med"/>
              <a:tailEnd type="none" w="med" len="med"/>
            </a:ln>
          </p:spPr>
        </p:cxnSp>
        <p:cxnSp>
          <p:nvCxnSpPr>
            <p:cNvPr id="29" name="Google Shape;506;p42">
              <a:extLst>
                <a:ext uri="{FF2B5EF4-FFF2-40B4-BE49-F238E27FC236}">
                  <a16:creationId xmlns:a16="http://schemas.microsoft.com/office/drawing/2014/main" id="{028E8DE8-469D-0B49-8565-6C18D7FDAD18}"/>
                </a:ext>
              </a:extLst>
            </p:cNvPr>
            <p:cNvCxnSpPr/>
            <p:nvPr/>
          </p:nvCxnSpPr>
          <p:spPr>
            <a:xfrm>
              <a:off x="8420" y="10040"/>
              <a:ext cx="2000" cy="2300"/>
            </a:xfrm>
            <a:prstGeom prst="straightConnector1">
              <a:avLst/>
            </a:prstGeom>
            <a:solidFill>
              <a:srgbClr val="F2F2F2"/>
            </a:solidFill>
            <a:ln w="9525" cap="flat" cmpd="sng">
              <a:solidFill>
                <a:srgbClr val="7F7F7F"/>
              </a:solidFill>
              <a:prstDash val="solid"/>
              <a:round/>
              <a:headEnd type="none" w="med" len="med"/>
              <a:tailEnd type="none" w="med" len="med"/>
            </a:ln>
          </p:spPr>
        </p:cxnSp>
        <p:cxnSp>
          <p:nvCxnSpPr>
            <p:cNvPr id="30" name="Google Shape;507;p42">
              <a:extLst>
                <a:ext uri="{FF2B5EF4-FFF2-40B4-BE49-F238E27FC236}">
                  <a16:creationId xmlns:a16="http://schemas.microsoft.com/office/drawing/2014/main" id="{2D1D4227-5D76-9A43-94CB-F303B465A617}"/>
                </a:ext>
              </a:extLst>
            </p:cNvPr>
            <p:cNvCxnSpPr/>
            <p:nvPr/>
          </p:nvCxnSpPr>
          <p:spPr>
            <a:xfrm flipH="1">
              <a:off x="5720" y="10660"/>
              <a:ext cx="100" cy="4400"/>
            </a:xfrm>
            <a:prstGeom prst="straightConnector1">
              <a:avLst/>
            </a:prstGeom>
            <a:solidFill>
              <a:srgbClr val="F2F2F2"/>
            </a:solidFill>
            <a:ln w="9525" cap="flat" cmpd="sng">
              <a:solidFill>
                <a:srgbClr val="7F7F7F"/>
              </a:solidFill>
              <a:prstDash val="solid"/>
              <a:round/>
              <a:headEnd type="none" w="med" len="med"/>
              <a:tailEnd type="none" w="med" len="med"/>
            </a:ln>
          </p:spPr>
        </p:cxnSp>
        <p:sp>
          <p:nvSpPr>
            <p:cNvPr id="31" name="Google Shape;508;p42">
              <a:extLst>
                <a:ext uri="{FF2B5EF4-FFF2-40B4-BE49-F238E27FC236}">
                  <a16:creationId xmlns:a16="http://schemas.microsoft.com/office/drawing/2014/main" id="{91474626-B056-824F-B9A3-B119C513FECA}"/>
                </a:ext>
              </a:extLst>
            </p:cNvPr>
            <p:cNvSpPr/>
            <p:nvPr/>
          </p:nvSpPr>
          <p:spPr>
            <a:xfrm>
              <a:off x="1080" y="4100"/>
              <a:ext cx="2060" cy="1840"/>
            </a:xfrm>
            <a:prstGeom prst="ellipse">
              <a:avLst/>
            </a:prstGeo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2" name="Google Shape;509;p42">
              <a:extLst>
                <a:ext uri="{FF2B5EF4-FFF2-40B4-BE49-F238E27FC236}">
                  <a16:creationId xmlns:a16="http://schemas.microsoft.com/office/drawing/2014/main" id="{9ABBEB8C-8068-074C-8BDB-5345888741AE}"/>
                </a:ext>
              </a:extLst>
            </p:cNvPr>
            <p:cNvSpPr/>
            <p:nvPr/>
          </p:nvSpPr>
          <p:spPr>
            <a:xfrm>
              <a:off x="8440" y="4060"/>
              <a:ext cx="2060" cy="1840"/>
            </a:xfrm>
            <a:prstGeom prst="ellipse">
              <a:avLst/>
            </a:prstGeo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3" name="Google Shape;510;p42">
              <a:extLst>
                <a:ext uri="{FF2B5EF4-FFF2-40B4-BE49-F238E27FC236}">
                  <a16:creationId xmlns:a16="http://schemas.microsoft.com/office/drawing/2014/main" id="{B6BC6B16-5D63-084B-BABE-63EFAA714E22}"/>
                </a:ext>
              </a:extLst>
            </p:cNvPr>
            <p:cNvSpPr/>
            <p:nvPr/>
          </p:nvSpPr>
          <p:spPr>
            <a:xfrm>
              <a:off x="940" y="11180"/>
              <a:ext cx="2060" cy="1840"/>
            </a:xfrm>
            <a:prstGeom prst="ellipse">
              <a:avLst/>
            </a:prstGeo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4" name="Google Shape;511;p42">
              <a:extLst>
                <a:ext uri="{FF2B5EF4-FFF2-40B4-BE49-F238E27FC236}">
                  <a16:creationId xmlns:a16="http://schemas.microsoft.com/office/drawing/2014/main" id="{424FFDE0-3F56-F642-B668-3633A38D3915}"/>
                </a:ext>
              </a:extLst>
            </p:cNvPr>
            <p:cNvSpPr/>
            <p:nvPr/>
          </p:nvSpPr>
          <p:spPr>
            <a:xfrm>
              <a:off x="4720" y="13200"/>
              <a:ext cx="2060" cy="1840"/>
            </a:xfrm>
            <a:prstGeom prst="ellipse">
              <a:avLst/>
            </a:prstGeo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5" name="Google Shape;512;p42">
              <a:extLst>
                <a:ext uri="{FF2B5EF4-FFF2-40B4-BE49-F238E27FC236}">
                  <a16:creationId xmlns:a16="http://schemas.microsoft.com/office/drawing/2014/main" id="{8AFBD0EE-028D-4949-8E78-6C161A5D848E}"/>
                </a:ext>
              </a:extLst>
            </p:cNvPr>
            <p:cNvSpPr/>
            <p:nvPr/>
          </p:nvSpPr>
          <p:spPr>
            <a:xfrm>
              <a:off x="8840" y="11420"/>
              <a:ext cx="2060" cy="1840"/>
            </a:xfrm>
            <a:prstGeom prst="ellipse">
              <a:avLst/>
            </a:prstGeo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36" name="Google Shape;513;p42">
            <a:extLst>
              <a:ext uri="{FF2B5EF4-FFF2-40B4-BE49-F238E27FC236}">
                <a16:creationId xmlns:a16="http://schemas.microsoft.com/office/drawing/2014/main" id="{DC7D9751-70AA-C441-AB10-B0AB802AFAC2}"/>
              </a:ext>
            </a:extLst>
          </p:cNvPr>
          <p:cNvSpPr txBox="1"/>
          <p:nvPr/>
        </p:nvSpPr>
        <p:spPr>
          <a:xfrm>
            <a:off x="3239099" y="2084704"/>
            <a:ext cx="3000375" cy="9382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7F7F7F"/>
              </a:buClr>
              <a:buSzPts val="1800"/>
              <a:buFont typeface="Arial"/>
              <a:buNone/>
            </a:pPr>
            <a:r>
              <a:rPr lang="en-GB" sz="1800" b="1">
                <a:solidFill>
                  <a:srgbClr val="7F7F7F"/>
                </a:solidFill>
                <a:latin typeface="Calibri"/>
                <a:ea typeface="Calibri"/>
                <a:cs typeface="Calibri"/>
                <a:sym typeface="Calibri"/>
              </a:rPr>
              <a:t> </a:t>
            </a:r>
            <a:r>
              <a:rPr lang="en-GB" sz="2800" b="1">
                <a:solidFill>
                  <a:srgbClr val="7F7F7F"/>
                </a:solidFill>
                <a:latin typeface="Calibri"/>
                <a:ea typeface="Calibri"/>
                <a:cs typeface="Calibri"/>
                <a:sym typeface="Calibri"/>
              </a:rPr>
              <a:t>MINOTAURS</a:t>
            </a:r>
            <a:endParaRPr/>
          </a:p>
          <a:p>
            <a:pPr marL="0" marR="0" lvl="0" indent="0" algn="ctr" rtl="0">
              <a:spcBef>
                <a:spcPts val="900"/>
              </a:spcBef>
              <a:spcAft>
                <a:spcPts val="0"/>
              </a:spcAft>
              <a:buClr>
                <a:srgbClr val="0070C0"/>
              </a:buClr>
              <a:buSzPts val="1800"/>
              <a:buFont typeface="Arial"/>
              <a:buNone/>
            </a:pPr>
            <a:r>
              <a:rPr lang="en-GB" sz="1800" b="1" i="1">
                <a:solidFill>
                  <a:srgbClr val="0070C0"/>
                </a:solidFill>
                <a:latin typeface="Calibri"/>
                <a:ea typeface="Calibri"/>
                <a:cs typeface="Calibri"/>
                <a:sym typeface="Calibri"/>
              </a:rPr>
              <a:t>Overview :</a:t>
            </a:r>
            <a:endParaRPr/>
          </a:p>
        </p:txBody>
      </p:sp>
      <p:sp>
        <p:nvSpPr>
          <p:cNvPr id="37" name="Google Shape;514;p42">
            <a:extLst>
              <a:ext uri="{FF2B5EF4-FFF2-40B4-BE49-F238E27FC236}">
                <a16:creationId xmlns:a16="http://schemas.microsoft.com/office/drawing/2014/main" id="{8301C845-7831-D241-A2F6-690B5CD9D112}"/>
              </a:ext>
            </a:extLst>
          </p:cNvPr>
          <p:cNvSpPr txBox="1"/>
          <p:nvPr/>
        </p:nvSpPr>
        <p:spPr>
          <a:xfrm>
            <a:off x="582324" y="827286"/>
            <a:ext cx="1744134" cy="6461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538CD5"/>
              </a:buClr>
              <a:buSzPts val="1800"/>
              <a:buFont typeface="Arial"/>
              <a:buNone/>
            </a:pPr>
            <a:r>
              <a:rPr lang="en-GB" sz="1800" b="1">
                <a:solidFill>
                  <a:srgbClr val="538CD5"/>
                </a:solidFill>
                <a:latin typeface="Calibri"/>
                <a:ea typeface="Calibri"/>
                <a:cs typeface="Calibri"/>
                <a:sym typeface="Calibri"/>
              </a:rPr>
              <a:t>Anatomy/ appearance </a:t>
            </a:r>
            <a:endParaRPr/>
          </a:p>
        </p:txBody>
      </p:sp>
      <p:sp>
        <p:nvSpPr>
          <p:cNvPr id="38" name="Google Shape;515;p42">
            <a:extLst>
              <a:ext uri="{FF2B5EF4-FFF2-40B4-BE49-F238E27FC236}">
                <a16:creationId xmlns:a16="http://schemas.microsoft.com/office/drawing/2014/main" id="{33D42FAF-8623-6945-9EDB-7E4321B7239F}"/>
              </a:ext>
            </a:extLst>
          </p:cNvPr>
          <p:cNvSpPr txBox="1"/>
          <p:nvPr/>
        </p:nvSpPr>
        <p:spPr>
          <a:xfrm>
            <a:off x="6813793" y="923201"/>
            <a:ext cx="1744130" cy="3698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7030A0"/>
              </a:buClr>
              <a:buSzPts val="1800"/>
              <a:buFont typeface="Arial"/>
              <a:buNone/>
            </a:pPr>
            <a:r>
              <a:rPr lang="en-GB" sz="1800" b="1">
                <a:solidFill>
                  <a:srgbClr val="7030A0"/>
                </a:solidFill>
                <a:latin typeface="Calibri"/>
                <a:ea typeface="Calibri"/>
                <a:cs typeface="Calibri"/>
                <a:sym typeface="Calibri"/>
              </a:rPr>
              <a:t>Nutrition</a:t>
            </a:r>
            <a:endParaRPr/>
          </a:p>
        </p:txBody>
      </p:sp>
      <p:sp>
        <p:nvSpPr>
          <p:cNvPr id="39" name="Google Shape;516;p42">
            <a:extLst>
              <a:ext uri="{FF2B5EF4-FFF2-40B4-BE49-F238E27FC236}">
                <a16:creationId xmlns:a16="http://schemas.microsoft.com/office/drawing/2014/main" id="{E955308A-888B-6D49-B4B3-0A4C5ED95579}"/>
              </a:ext>
            </a:extLst>
          </p:cNvPr>
          <p:cNvSpPr txBox="1"/>
          <p:nvPr/>
        </p:nvSpPr>
        <p:spPr>
          <a:xfrm>
            <a:off x="7156211" y="4499153"/>
            <a:ext cx="1744132" cy="369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C000"/>
              </a:buClr>
              <a:buSzPts val="1800"/>
              <a:buFont typeface="Arial"/>
              <a:buNone/>
            </a:pPr>
            <a:r>
              <a:rPr lang="en-GB" sz="1800" b="1">
                <a:solidFill>
                  <a:srgbClr val="FFC000"/>
                </a:solidFill>
                <a:latin typeface="Calibri"/>
                <a:ea typeface="Calibri"/>
                <a:cs typeface="Calibri"/>
                <a:sym typeface="Calibri"/>
              </a:rPr>
              <a:t>Habitat</a:t>
            </a:r>
            <a:endParaRPr/>
          </a:p>
        </p:txBody>
      </p:sp>
      <p:sp>
        <p:nvSpPr>
          <p:cNvPr id="40" name="Google Shape;517;p42">
            <a:extLst>
              <a:ext uri="{FF2B5EF4-FFF2-40B4-BE49-F238E27FC236}">
                <a16:creationId xmlns:a16="http://schemas.microsoft.com/office/drawing/2014/main" id="{04DD6942-D574-B642-AD54-534B0F658377}"/>
              </a:ext>
            </a:extLst>
          </p:cNvPr>
          <p:cNvSpPr txBox="1"/>
          <p:nvPr/>
        </p:nvSpPr>
        <p:spPr>
          <a:xfrm>
            <a:off x="3789916" y="5315311"/>
            <a:ext cx="1500188"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B0F0"/>
              </a:buClr>
              <a:buSzPts val="1800"/>
              <a:buFont typeface="Arial"/>
              <a:buNone/>
            </a:pPr>
            <a:r>
              <a:rPr lang="en-GB" sz="1800" b="1">
                <a:solidFill>
                  <a:srgbClr val="00B0F0"/>
                </a:solidFill>
                <a:latin typeface="Calibri"/>
                <a:ea typeface="Calibri"/>
                <a:cs typeface="Calibri"/>
                <a:sym typeface="Calibri"/>
              </a:rPr>
              <a:t>Behaviour</a:t>
            </a:r>
            <a:endParaRPr/>
          </a:p>
        </p:txBody>
      </p:sp>
      <p:sp>
        <p:nvSpPr>
          <p:cNvPr id="41" name="Google Shape;518;p42">
            <a:extLst>
              <a:ext uri="{FF2B5EF4-FFF2-40B4-BE49-F238E27FC236}">
                <a16:creationId xmlns:a16="http://schemas.microsoft.com/office/drawing/2014/main" id="{FD356CC5-67ED-A040-A40B-CF94C3BFC590}"/>
              </a:ext>
            </a:extLst>
          </p:cNvPr>
          <p:cNvSpPr txBox="1"/>
          <p:nvPr/>
        </p:nvSpPr>
        <p:spPr>
          <a:xfrm>
            <a:off x="467544" y="4209426"/>
            <a:ext cx="1744133" cy="6461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2D050"/>
              </a:buClr>
              <a:buSzPts val="1800"/>
              <a:buFont typeface="Arial"/>
              <a:buNone/>
            </a:pPr>
            <a:r>
              <a:rPr lang="en-GB" sz="1800" b="1">
                <a:solidFill>
                  <a:srgbClr val="92D050"/>
                </a:solidFill>
                <a:latin typeface="Calibri"/>
                <a:ea typeface="Calibri"/>
                <a:cs typeface="Calibri"/>
                <a:sym typeface="Calibri"/>
              </a:rPr>
              <a:t>Cause of extinction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525;p43">
            <a:extLst>
              <a:ext uri="{FF2B5EF4-FFF2-40B4-BE49-F238E27FC236}">
                <a16:creationId xmlns:a16="http://schemas.microsoft.com/office/drawing/2014/main" id="{743EF20E-F77D-BA45-AF45-A2CB56ACB5A9}"/>
              </a:ext>
            </a:extLst>
          </p:cNvPr>
          <p:cNvSpPr/>
          <p:nvPr/>
        </p:nvSpPr>
        <p:spPr>
          <a:xfrm>
            <a:off x="520700" y="1357313"/>
            <a:ext cx="6627813" cy="984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Recount of …</a:t>
            </a:r>
            <a:r>
              <a:rPr lang="en-GB" sz="2800">
                <a:solidFill>
                  <a:schemeClr val="dk1"/>
                </a:solidFill>
                <a:latin typeface="Radley"/>
                <a:ea typeface="Radley"/>
                <a:cs typeface="Radley"/>
                <a:sym typeface="Radley"/>
              </a:rPr>
              <a:t>Our trip to the British Museum</a:t>
            </a:r>
            <a:r>
              <a:rPr lang="en-GB" sz="12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By………………………………………………………………………………………………..</a:t>
            </a:r>
            <a:endParaRPr sz="11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32" name="Google Shape;526;p43">
            <a:extLst>
              <a:ext uri="{FF2B5EF4-FFF2-40B4-BE49-F238E27FC236}">
                <a16:creationId xmlns:a16="http://schemas.microsoft.com/office/drawing/2014/main" id="{502EBC37-C586-F648-90E0-7FD106D3207D}"/>
              </a:ext>
            </a:extLst>
          </p:cNvPr>
          <p:cNvGrpSpPr/>
          <p:nvPr/>
        </p:nvGrpSpPr>
        <p:grpSpPr>
          <a:xfrm>
            <a:off x="179388" y="2605088"/>
            <a:ext cx="8675687" cy="2235200"/>
            <a:chOff x="1100" y="4560"/>
            <a:chExt cx="13460" cy="3640"/>
          </a:xfrm>
        </p:grpSpPr>
        <p:sp>
          <p:nvSpPr>
            <p:cNvPr id="33" name="Google Shape;527;p43">
              <a:extLst>
                <a:ext uri="{FF2B5EF4-FFF2-40B4-BE49-F238E27FC236}">
                  <a16:creationId xmlns:a16="http://schemas.microsoft.com/office/drawing/2014/main" id="{4390F0BF-BED6-004C-825F-305EE7BFB0A3}"/>
                </a:ext>
              </a:extLst>
            </p:cNvPr>
            <p:cNvSpPr/>
            <p:nvPr/>
          </p:nvSpPr>
          <p:spPr>
            <a:xfrm>
              <a:off x="1100" y="4959"/>
              <a:ext cx="2800" cy="2940"/>
            </a:xfrm>
            <a:prstGeom prst="ellipse">
              <a:avLst/>
            </a:prstGeom>
            <a:solidFill>
              <a:srgbClr val="FFFFFF"/>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4" name="Google Shape;528;p43">
              <a:extLst>
                <a:ext uri="{FF2B5EF4-FFF2-40B4-BE49-F238E27FC236}">
                  <a16:creationId xmlns:a16="http://schemas.microsoft.com/office/drawing/2014/main" id="{F06E0A6A-4809-4C46-8841-63D1B6FB6BD1}"/>
                </a:ext>
              </a:extLst>
            </p:cNvPr>
            <p:cNvSpPr/>
            <p:nvPr/>
          </p:nvSpPr>
          <p:spPr>
            <a:xfrm>
              <a:off x="11760" y="4939"/>
              <a:ext cx="2800" cy="2940"/>
            </a:xfrm>
            <a:prstGeom prst="ellipse">
              <a:avLst/>
            </a:prstGeom>
            <a:solidFill>
              <a:srgbClr val="FFFFFF"/>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cxnSp>
          <p:nvCxnSpPr>
            <p:cNvPr id="35" name="Google Shape;529;p43">
              <a:extLst>
                <a:ext uri="{FF2B5EF4-FFF2-40B4-BE49-F238E27FC236}">
                  <a16:creationId xmlns:a16="http://schemas.microsoft.com/office/drawing/2014/main" id="{09F09008-6AF3-804E-A1CD-52849293B174}"/>
                </a:ext>
              </a:extLst>
            </p:cNvPr>
            <p:cNvCxnSpPr/>
            <p:nvPr/>
          </p:nvCxnSpPr>
          <p:spPr>
            <a:xfrm>
              <a:off x="3880" y="6340"/>
              <a:ext cx="7820" cy="20"/>
            </a:xfrm>
            <a:prstGeom prst="straightConnector1">
              <a:avLst/>
            </a:prstGeom>
            <a:noFill/>
            <a:ln w="9525" cap="flat" cmpd="sng">
              <a:solidFill>
                <a:srgbClr val="7F7F7F"/>
              </a:solidFill>
              <a:prstDash val="solid"/>
              <a:round/>
              <a:headEnd type="none" w="med" len="med"/>
              <a:tailEnd type="triangle" w="med" len="med"/>
            </a:ln>
          </p:spPr>
        </p:cxnSp>
        <p:cxnSp>
          <p:nvCxnSpPr>
            <p:cNvPr id="36" name="Google Shape;530;p43">
              <a:extLst>
                <a:ext uri="{FF2B5EF4-FFF2-40B4-BE49-F238E27FC236}">
                  <a16:creationId xmlns:a16="http://schemas.microsoft.com/office/drawing/2014/main" id="{F04A61E5-AD8E-704A-A17A-7DA65E87B2A0}"/>
                </a:ext>
              </a:extLst>
            </p:cNvPr>
            <p:cNvCxnSpPr/>
            <p:nvPr/>
          </p:nvCxnSpPr>
          <p:spPr>
            <a:xfrm flipH="1">
              <a:off x="4740" y="5180"/>
              <a:ext cx="80" cy="2600"/>
            </a:xfrm>
            <a:prstGeom prst="straightConnector1">
              <a:avLst/>
            </a:prstGeom>
            <a:noFill/>
            <a:ln w="9525" cap="flat" cmpd="sng">
              <a:solidFill>
                <a:srgbClr val="7F7F7F"/>
              </a:solidFill>
              <a:prstDash val="solid"/>
              <a:round/>
              <a:headEnd type="none" w="med" len="med"/>
              <a:tailEnd type="none" w="med" len="med"/>
            </a:ln>
          </p:spPr>
        </p:cxnSp>
        <p:cxnSp>
          <p:nvCxnSpPr>
            <p:cNvPr id="37" name="Google Shape;531;p43">
              <a:extLst>
                <a:ext uri="{FF2B5EF4-FFF2-40B4-BE49-F238E27FC236}">
                  <a16:creationId xmlns:a16="http://schemas.microsoft.com/office/drawing/2014/main" id="{62E206D7-F2FC-B749-A289-7405B83167A7}"/>
                </a:ext>
              </a:extLst>
            </p:cNvPr>
            <p:cNvCxnSpPr/>
            <p:nvPr/>
          </p:nvCxnSpPr>
          <p:spPr>
            <a:xfrm>
              <a:off x="5965" y="5762"/>
              <a:ext cx="0" cy="1415"/>
            </a:xfrm>
            <a:prstGeom prst="straightConnector1">
              <a:avLst/>
            </a:prstGeom>
            <a:noFill/>
            <a:ln w="9525" cap="flat" cmpd="sng">
              <a:solidFill>
                <a:srgbClr val="7F7F7F"/>
              </a:solidFill>
              <a:prstDash val="solid"/>
              <a:round/>
              <a:headEnd type="none" w="med" len="med"/>
              <a:tailEnd type="none" w="med" len="med"/>
            </a:ln>
          </p:spPr>
        </p:cxnSp>
        <p:cxnSp>
          <p:nvCxnSpPr>
            <p:cNvPr id="38" name="Google Shape;532;p43">
              <a:extLst>
                <a:ext uri="{FF2B5EF4-FFF2-40B4-BE49-F238E27FC236}">
                  <a16:creationId xmlns:a16="http://schemas.microsoft.com/office/drawing/2014/main" id="{D1DDBB0C-5238-3643-8836-E3383BF0715D}"/>
                </a:ext>
              </a:extLst>
            </p:cNvPr>
            <p:cNvCxnSpPr/>
            <p:nvPr/>
          </p:nvCxnSpPr>
          <p:spPr>
            <a:xfrm flipH="1">
              <a:off x="6940" y="4560"/>
              <a:ext cx="60" cy="3640"/>
            </a:xfrm>
            <a:prstGeom prst="straightConnector1">
              <a:avLst/>
            </a:prstGeom>
            <a:noFill/>
            <a:ln w="9525" cap="flat" cmpd="sng">
              <a:solidFill>
                <a:srgbClr val="7F7F7F"/>
              </a:solidFill>
              <a:prstDash val="solid"/>
              <a:round/>
              <a:headEnd type="none" w="med" len="med"/>
              <a:tailEnd type="none" w="med" len="med"/>
            </a:ln>
          </p:spPr>
        </p:cxnSp>
        <p:cxnSp>
          <p:nvCxnSpPr>
            <p:cNvPr id="39" name="Google Shape;533;p43">
              <a:extLst>
                <a:ext uri="{FF2B5EF4-FFF2-40B4-BE49-F238E27FC236}">
                  <a16:creationId xmlns:a16="http://schemas.microsoft.com/office/drawing/2014/main" id="{B543FCC7-43A1-BE46-9D82-6F305EEBBDE4}"/>
                </a:ext>
              </a:extLst>
            </p:cNvPr>
            <p:cNvCxnSpPr/>
            <p:nvPr/>
          </p:nvCxnSpPr>
          <p:spPr>
            <a:xfrm>
              <a:off x="8400" y="5400"/>
              <a:ext cx="20" cy="1960"/>
            </a:xfrm>
            <a:prstGeom prst="straightConnector1">
              <a:avLst/>
            </a:prstGeom>
            <a:noFill/>
            <a:ln w="9525" cap="flat" cmpd="sng">
              <a:solidFill>
                <a:srgbClr val="7F7F7F"/>
              </a:solidFill>
              <a:prstDash val="solid"/>
              <a:round/>
              <a:headEnd type="none" w="med" len="med"/>
              <a:tailEnd type="none" w="med" len="med"/>
            </a:ln>
          </p:spPr>
        </p:cxnSp>
        <p:cxnSp>
          <p:nvCxnSpPr>
            <p:cNvPr id="40" name="Google Shape;534;p43">
              <a:extLst>
                <a:ext uri="{FF2B5EF4-FFF2-40B4-BE49-F238E27FC236}">
                  <a16:creationId xmlns:a16="http://schemas.microsoft.com/office/drawing/2014/main" id="{2E8A4692-06AA-F349-A4F3-7EFD55C7DD19}"/>
                </a:ext>
              </a:extLst>
            </p:cNvPr>
            <p:cNvCxnSpPr/>
            <p:nvPr/>
          </p:nvCxnSpPr>
          <p:spPr>
            <a:xfrm>
              <a:off x="9940" y="5180"/>
              <a:ext cx="20" cy="2520"/>
            </a:xfrm>
            <a:prstGeom prst="straightConnector1">
              <a:avLst/>
            </a:prstGeom>
            <a:noFill/>
            <a:ln w="9525" cap="flat" cmpd="sng">
              <a:solidFill>
                <a:srgbClr val="7F7F7F"/>
              </a:solidFill>
              <a:prstDash val="solid"/>
              <a:round/>
              <a:headEnd type="none" w="med" len="med"/>
              <a:tailEnd type="none" w="med" len="med"/>
            </a:ln>
          </p:spPr>
        </p:cxnSp>
      </p:grpSp>
      <p:sp>
        <p:nvSpPr>
          <p:cNvPr id="41" name="Google Shape;535;p43">
            <a:extLst>
              <a:ext uri="{FF2B5EF4-FFF2-40B4-BE49-F238E27FC236}">
                <a16:creationId xmlns:a16="http://schemas.microsoft.com/office/drawing/2014/main" id="{2450DF30-B378-D348-BC54-ADDBDB113118}"/>
              </a:ext>
            </a:extLst>
          </p:cNvPr>
          <p:cNvSpPr/>
          <p:nvPr/>
        </p:nvSpPr>
        <p:spPr>
          <a:xfrm>
            <a:off x="368618" y="5130586"/>
            <a:ext cx="2008883" cy="110799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br>
              <a:rPr lang="en-GB" sz="1800" b="1" i="1">
                <a:solidFill>
                  <a:schemeClr val="dk1"/>
                </a:solidFill>
                <a:latin typeface="Calibri"/>
                <a:ea typeface="Calibri"/>
                <a:cs typeface="Calibri"/>
                <a:sym typeface="Calibri"/>
              </a:rPr>
            </a:br>
            <a:endParaRPr sz="1800" b="1" i="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r>
              <a:rPr lang="en-GB" sz="1200" b="1" i="1">
                <a:solidFill>
                  <a:schemeClr val="dk1"/>
                </a:solidFill>
                <a:latin typeface="Calibri"/>
                <a:ea typeface="Calibri"/>
                <a:cs typeface="Calibri"/>
                <a:sym typeface="Calibri"/>
              </a:rPr>
              <a:t>Use words, phrases, pictures</a:t>
            </a:r>
            <a:endParaRPr sz="1100" b="1" i="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endParaRPr sz="1800" b="1" i="1">
              <a:solidFill>
                <a:schemeClr val="dk1"/>
              </a:solidFill>
              <a:latin typeface="Calibri"/>
              <a:ea typeface="Calibri"/>
              <a:cs typeface="Calibri"/>
              <a:sym typeface="Calibri"/>
            </a:endParaRPr>
          </a:p>
        </p:txBody>
      </p:sp>
      <p:sp>
        <p:nvSpPr>
          <p:cNvPr id="42" name="Google Shape;536;p43">
            <a:extLst>
              <a:ext uri="{FF2B5EF4-FFF2-40B4-BE49-F238E27FC236}">
                <a16:creationId xmlns:a16="http://schemas.microsoft.com/office/drawing/2014/main" id="{3B6601E3-803A-D745-BA1D-B211C2E65A9A}"/>
              </a:ext>
            </a:extLst>
          </p:cNvPr>
          <p:cNvSpPr txBox="1"/>
          <p:nvPr/>
        </p:nvSpPr>
        <p:spPr>
          <a:xfrm>
            <a:off x="1547813" y="333375"/>
            <a:ext cx="5761037" cy="8302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C000"/>
              </a:buClr>
              <a:buSzPts val="4800"/>
              <a:buFont typeface="Arial"/>
              <a:buNone/>
            </a:pPr>
            <a:r>
              <a:rPr lang="en-GB" sz="4800" b="1">
                <a:solidFill>
                  <a:srgbClr val="FFC000"/>
                </a:solidFill>
                <a:latin typeface="Calibri"/>
                <a:ea typeface="Calibri"/>
                <a:cs typeface="Calibri"/>
                <a:sym typeface="Calibri"/>
              </a:rPr>
              <a:t>Golden Thread</a:t>
            </a:r>
            <a:endParaRPr/>
          </a:p>
        </p:txBody>
      </p:sp>
      <p:sp>
        <p:nvSpPr>
          <p:cNvPr id="43" name="Google Shape;537;p43">
            <a:extLst>
              <a:ext uri="{FF2B5EF4-FFF2-40B4-BE49-F238E27FC236}">
                <a16:creationId xmlns:a16="http://schemas.microsoft.com/office/drawing/2014/main" id="{D8865316-71F2-8C4E-92A2-4DBF2E66DB70}"/>
              </a:ext>
            </a:extLst>
          </p:cNvPr>
          <p:cNvSpPr txBox="1"/>
          <p:nvPr/>
        </p:nvSpPr>
        <p:spPr>
          <a:xfrm>
            <a:off x="2132489" y="2584809"/>
            <a:ext cx="952500" cy="3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7030A0"/>
              </a:buClr>
              <a:buSzPts val="1800"/>
              <a:buFont typeface="Arial"/>
              <a:buNone/>
            </a:pPr>
            <a:r>
              <a:rPr lang="en-GB" sz="1800" b="1">
                <a:solidFill>
                  <a:srgbClr val="7030A0"/>
                </a:solidFill>
                <a:latin typeface="Calibri"/>
                <a:ea typeface="Calibri"/>
                <a:cs typeface="Calibri"/>
                <a:sym typeface="Calibri"/>
              </a:rPr>
              <a:t>Coach</a:t>
            </a:r>
            <a:endParaRPr/>
          </a:p>
        </p:txBody>
      </p:sp>
      <p:sp>
        <p:nvSpPr>
          <p:cNvPr id="44" name="Google Shape;538;p43">
            <a:extLst>
              <a:ext uri="{FF2B5EF4-FFF2-40B4-BE49-F238E27FC236}">
                <a16:creationId xmlns:a16="http://schemas.microsoft.com/office/drawing/2014/main" id="{4D8EF5A8-EF94-3C45-AD76-6107620156D0}"/>
              </a:ext>
            </a:extLst>
          </p:cNvPr>
          <p:cNvSpPr txBox="1"/>
          <p:nvPr/>
        </p:nvSpPr>
        <p:spPr>
          <a:xfrm>
            <a:off x="2638902" y="2927709"/>
            <a:ext cx="1273175" cy="369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1800"/>
              <a:buFont typeface="Arial"/>
              <a:buNone/>
            </a:pPr>
            <a:r>
              <a:rPr lang="en-GB" sz="1800" b="1">
                <a:solidFill>
                  <a:srgbClr val="0070C0"/>
                </a:solidFill>
                <a:latin typeface="Calibri"/>
                <a:ea typeface="Calibri"/>
                <a:cs typeface="Calibri"/>
                <a:sym typeface="Calibri"/>
              </a:rPr>
              <a:t>Mummies</a:t>
            </a:r>
            <a:endParaRPr/>
          </a:p>
        </p:txBody>
      </p:sp>
      <p:sp>
        <p:nvSpPr>
          <p:cNvPr id="45" name="Google Shape;539;p43">
            <a:extLst>
              <a:ext uri="{FF2B5EF4-FFF2-40B4-BE49-F238E27FC236}">
                <a16:creationId xmlns:a16="http://schemas.microsoft.com/office/drawing/2014/main" id="{3C54357A-5F91-1A45-99B7-C7064ED50B56}"/>
              </a:ext>
            </a:extLst>
          </p:cNvPr>
          <p:cNvSpPr txBox="1"/>
          <p:nvPr/>
        </p:nvSpPr>
        <p:spPr>
          <a:xfrm>
            <a:off x="3588227" y="2286359"/>
            <a:ext cx="936625" cy="3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7030A0"/>
              </a:buClr>
              <a:buSzPts val="1800"/>
              <a:buFont typeface="Arial"/>
              <a:buNone/>
            </a:pPr>
            <a:r>
              <a:rPr lang="en-GB" sz="1800" b="1">
                <a:solidFill>
                  <a:srgbClr val="7030A0"/>
                </a:solidFill>
                <a:latin typeface="Calibri"/>
                <a:ea typeface="Calibri"/>
                <a:cs typeface="Calibri"/>
                <a:sym typeface="Calibri"/>
              </a:rPr>
              <a:t>Lunch</a:t>
            </a:r>
            <a:endParaRPr/>
          </a:p>
        </p:txBody>
      </p:sp>
      <p:sp>
        <p:nvSpPr>
          <p:cNvPr id="46" name="Google Shape;540;p43">
            <a:extLst>
              <a:ext uri="{FF2B5EF4-FFF2-40B4-BE49-F238E27FC236}">
                <a16:creationId xmlns:a16="http://schemas.microsoft.com/office/drawing/2014/main" id="{F0D0586C-0023-DA45-83EB-03A307D58068}"/>
              </a:ext>
            </a:extLst>
          </p:cNvPr>
          <p:cNvSpPr txBox="1"/>
          <p:nvPr/>
        </p:nvSpPr>
        <p:spPr>
          <a:xfrm>
            <a:off x="4221639" y="2775309"/>
            <a:ext cx="1482725" cy="369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70C0"/>
              </a:buClr>
              <a:buSzPts val="1800"/>
              <a:buFont typeface="Arial"/>
              <a:buNone/>
            </a:pPr>
            <a:r>
              <a:rPr lang="en-GB" sz="1800" b="1">
                <a:solidFill>
                  <a:srgbClr val="0070C0"/>
                </a:solidFill>
                <a:latin typeface="Calibri"/>
                <a:ea typeface="Calibri"/>
                <a:cs typeface="Calibri"/>
                <a:sym typeface="Calibri"/>
              </a:rPr>
              <a:t>Sculptures</a:t>
            </a:r>
            <a:endParaRPr/>
          </a:p>
        </p:txBody>
      </p:sp>
      <p:sp>
        <p:nvSpPr>
          <p:cNvPr id="47" name="Google Shape;541;p43">
            <a:extLst>
              <a:ext uri="{FF2B5EF4-FFF2-40B4-BE49-F238E27FC236}">
                <a16:creationId xmlns:a16="http://schemas.microsoft.com/office/drawing/2014/main" id="{333AC986-D87D-9741-8DBB-A9F2BAB1432C}"/>
              </a:ext>
            </a:extLst>
          </p:cNvPr>
          <p:cNvSpPr txBox="1"/>
          <p:nvPr/>
        </p:nvSpPr>
        <p:spPr>
          <a:xfrm>
            <a:off x="5661502" y="2534009"/>
            <a:ext cx="950912" cy="369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7030A0"/>
              </a:buClr>
              <a:buSzPts val="1800"/>
              <a:buFont typeface="Arial"/>
              <a:buNone/>
            </a:pPr>
            <a:r>
              <a:rPr lang="en-GB" sz="1800" b="1">
                <a:solidFill>
                  <a:srgbClr val="7030A0"/>
                </a:solidFill>
                <a:latin typeface="Calibri"/>
                <a:ea typeface="Calibri"/>
                <a:cs typeface="Calibri"/>
                <a:sym typeface="Calibri"/>
              </a:rPr>
              <a:t>Shop</a:t>
            </a:r>
            <a:endParaRPr/>
          </a:p>
        </p:txBody>
      </p:sp>
      <p:sp>
        <p:nvSpPr>
          <p:cNvPr id="48" name="Google Shape;542;p43">
            <a:extLst>
              <a:ext uri="{FF2B5EF4-FFF2-40B4-BE49-F238E27FC236}">
                <a16:creationId xmlns:a16="http://schemas.microsoft.com/office/drawing/2014/main" id="{ABACF818-E4EA-4C47-8821-C284E24E76B8}"/>
              </a:ext>
            </a:extLst>
          </p:cNvPr>
          <p:cNvSpPr txBox="1"/>
          <p:nvPr/>
        </p:nvSpPr>
        <p:spPr>
          <a:xfrm>
            <a:off x="179388" y="3513975"/>
            <a:ext cx="1791857" cy="36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2D050"/>
              </a:buClr>
              <a:buSzPts val="1800"/>
              <a:buFont typeface="Arial"/>
              <a:buNone/>
            </a:pPr>
            <a:r>
              <a:rPr lang="en-GB" sz="1800" b="1">
                <a:solidFill>
                  <a:srgbClr val="92D050"/>
                </a:solidFill>
                <a:latin typeface="Calibri"/>
                <a:ea typeface="Calibri"/>
                <a:cs typeface="Calibri"/>
                <a:sym typeface="Calibri"/>
              </a:rPr>
              <a:t>Intro</a:t>
            </a:r>
            <a:endParaRPr/>
          </a:p>
        </p:txBody>
      </p:sp>
      <p:sp>
        <p:nvSpPr>
          <p:cNvPr id="49" name="Google Shape;543;p43">
            <a:extLst>
              <a:ext uri="{FF2B5EF4-FFF2-40B4-BE49-F238E27FC236}">
                <a16:creationId xmlns:a16="http://schemas.microsoft.com/office/drawing/2014/main" id="{057240BB-12B2-A24D-A7DA-43D879BA5FC5}"/>
              </a:ext>
            </a:extLst>
          </p:cNvPr>
          <p:cNvSpPr txBox="1"/>
          <p:nvPr/>
        </p:nvSpPr>
        <p:spPr>
          <a:xfrm>
            <a:off x="7290084" y="3387350"/>
            <a:ext cx="1295400" cy="64611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2D050"/>
              </a:buClr>
              <a:buSzPts val="1800"/>
              <a:buFont typeface="Arial"/>
              <a:buNone/>
            </a:pPr>
            <a:r>
              <a:rPr lang="en-GB" sz="1800" b="1">
                <a:solidFill>
                  <a:srgbClr val="92D050"/>
                </a:solidFill>
                <a:latin typeface="Calibri"/>
                <a:ea typeface="Calibri"/>
                <a:cs typeface="Calibri"/>
                <a:sym typeface="Calibri"/>
              </a:rPr>
              <a:t>Home/</a:t>
            </a:r>
            <a:endParaRPr/>
          </a:p>
          <a:p>
            <a:pPr marL="0" marR="0" lvl="0" indent="0" algn="ctr" rtl="0">
              <a:spcBef>
                <a:spcPts val="0"/>
              </a:spcBef>
              <a:spcAft>
                <a:spcPts val="0"/>
              </a:spcAft>
              <a:buClr>
                <a:srgbClr val="92D050"/>
              </a:buClr>
              <a:buSzPts val="1800"/>
              <a:buFont typeface="Arial"/>
              <a:buNone/>
            </a:pPr>
            <a:r>
              <a:rPr lang="en-GB" sz="1800" b="1">
                <a:solidFill>
                  <a:srgbClr val="92D050"/>
                </a:solidFill>
                <a:latin typeface="Calibri"/>
                <a:ea typeface="Calibri"/>
                <a:cs typeface="Calibri"/>
                <a:sym typeface="Calibri"/>
              </a:rPr>
              <a:t>Sum-up</a:t>
            </a:r>
            <a:endParaRPr/>
          </a:p>
        </p:txBody>
      </p:sp>
      <p:sp>
        <p:nvSpPr>
          <p:cNvPr id="50" name="Google Shape;544;p43">
            <a:extLst>
              <a:ext uri="{FF2B5EF4-FFF2-40B4-BE49-F238E27FC236}">
                <a16:creationId xmlns:a16="http://schemas.microsoft.com/office/drawing/2014/main" id="{71E599F2-6578-AD42-8DA1-BB2386862AB3}"/>
              </a:ext>
            </a:extLst>
          </p:cNvPr>
          <p:cNvSpPr/>
          <p:nvPr/>
        </p:nvSpPr>
        <p:spPr>
          <a:xfrm>
            <a:off x="2097413" y="4703195"/>
            <a:ext cx="792163" cy="797492"/>
          </a:xfrm>
          <a:prstGeom prst="ellipse">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Google Shape;545;p43">
            <a:extLst>
              <a:ext uri="{FF2B5EF4-FFF2-40B4-BE49-F238E27FC236}">
                <a16:creationId xmlns:a16="http://schemas.microsoft.com/office/drawing/2014/main" id="{6064615D-655F-8A4E-B559-0F6DA6EA6896}"/>
              </a:ext>
            </a:extLst>
          </p:cNvPr>
          <p:cNvSpPr/>
          <p:nvPr/>
        </p:nvSpPr>
        <p:spPr>
          <a:xfrm>
            <a:off x="2950841" y="4355126"/>
            <a:ext cx="792163" cy="797492"/>
          </a:xfrm>
          <a:prstGeom prst="ellipse">
            <a:avLst/>
          </a:pr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 name="Google Shape;546;p43">
            <a:extLst>
              <a:ext uri="{FF2B5EF4-FFF2-40B4-BE49-F238E27FC236}">
                <a16:creationId xmlns:a16="http://schemas.microsoft.com/office/drawing/2014/main" id="{2BB3A0E3-7E9A-6448-A437-C973D476EB94}"/>
              </a:ext>
            </a:extLst>
          </p:cNvPr>
          <p:cNvSpPr/>
          <p:nvPr/>
        </p:nvSpPr>
        <p:spPr>
          <a:xfrm>
            <a:off x="3566834" y="5045366"/>
            <a:ext cx="792162" cy="797492"/>
          </a:xfrm>
          <a:prstGeom prst="ellipse">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47;p43">
            <a:extLst>
              <a:ext uri="{FF2B5EF4-FFF2-40B4-BE49-F238E27FC236}">
                <a16:creationId xmlns:a16="http://schemas.microsoft.com/office/drawing/2014/main" id="{DC4487D6-D79E-3F45-850D-1B61F19A421E}"/>
              </a:ext>
            </a:extLst>
          </p:cNvPr>
          <p:cNvSpPr/>
          <p:nvPr/>
        </p:nvSpPr>
        <p:spPr>
          <a:xfrm>
            <a:off x="4509177" y="4461152"/>
            <a:ext cx="790575" cy="797492"/>
          </a:xfrm>
          <a:prstGeom prst="ellipse">
            <a:avLst/>
          </a:pr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8;p43">
            <a:extLst>
              <a:ext uri="{FF2B5EF4-FFF2-40B4-BE49-F238E27FC236}">
                <a16:creationId xmlns:a16="http://schemas.microsoft.com/office/drawing/2014/main" id="{E453C1E0-1681-0743-B657-62ED87233276}"/>
              </a:ext>
            </a:extLst>
          </p:cNvPr>
          <p:cNvSpPr/>
          <p:nvPr/>
        </p:nvSpPr>
        <p:spPr>
          <a:xfrm>
            <a:off x="5548329" y="4753872"/>
            <a:ext cx="792162" cy="797492"/>
          </a:xfrm>
          <a:prstGeom prst="ellipse">
            <a:avLst/>
          </a:prstGeom>
          <a:no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554;p44">
            <a:extLst>
              <a:ext uri="{FF2B5EF4-FFF2-40B4-BE49-F238E27FC236}">
                <a16:creationId xmlns:a16="http://schemas.microsoft.com/office/drawing/2014/main" id="{AA33BF03-0A9F-8542-A227-31951C49522F}"/>
              </a:ext>
            </a:extLst>
          </p:cNvPr>
          <p:cNvSpPr txBox="1"/>
          <p:nvPr/>
        </p:nvSpPr>
        <p:spPr>
          <a:xfrm>
            <a:off x="5076056" y="442971"/>
            <a:ext cx="2922061"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C000"/>
              </a:buClr>
              <a:buSzPts val="2800"/>
              <a:buFont typeface="Arial"/>
              <a:buNone/>
            </a:pPr>
            <a:r>
              <a:rPr lang="en-GB" sz="2800" b="1">
                <a:solidFill>
                  <a:srgbClr val="FFC000"/>
                </a:solidFill>
                <a:latin typeface="Calibri"/>
                <a:ea typeface="Calibri"/>
                <a:cs typeface="Calibri"/>
                <a:sym typeface="Calibri"/>
              </a:rPr>
              <a:t>Golden Thread</a:t>
            </a:r>
            <a:endParaRPr/>
          </a:p>
        </p:txBody>
      </p:sp>
      <p:sp>
        <p:nvSpPr>
          <p:cNvPr id="38" name="Google Shape;555;p44">
            <a:extLst>
              <a:ext uri="{FF2B5EF4-FFF2-40B4-BE49-F238E27FC236}">
                <a16:creationId xmlns:a16="http://schemas.microsoft.com/office/drawing/2014/main" id="{FAC69655-B8D6-C740-A37B-502E418B23EB}"/>
              </a:ext>
            </a:extLst>
          </p:cNvPr>
          <p:cNvSpPr txBox="1"/>
          <p:nvPr/>
        </p:nvSpPr>
        <p:spPr>
          <a:xfrm>
            <a:off x="609600" y="990600"/>
            <a:ext cx="80010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endParaRPr sz="2400">
              <a:solidFill>
                <a:schemeClr val="dk1"/>
              </a:solidFill>
              <a:latin typeface="Times New Roman"/>
              <a:ea typeface="Times New Roman"/>
              <a:cs typeface="Times New Roman"/>
              <a:sym typeface="Times New Roman"/>
            </a:endParaRPr>
          </a:p>
        </p:txBody>
      </p:sp>
      <p:sp>
        <p:nvSpPr>
          <p:cNvPr id="39" name="Google Shape;556;p44">
            <a:extLst>
              <a:ext uri="{FF2B5EF4-FFF2-40B4-BE49-F238E27FC236}">
                <a16:creationId xmlns:a16="http://schemas.microsoft.com/office/drawing/2014/main" id="{3D8616F7-A74D-0C4B-9B61-1F2E3831B15E}"/>
              </a:ext>
            </a:extLst>
          </p:cNvPr>
          <p:cNvSpPr txBox="1"/>
          <p:nvPr/>
        </p:nvSpPr>
        <p:spPr>
          <a:xfrm>
            <a:off x="521288" y="1501223"/>
            <a:ext cx="229811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First point: </a:t>
            </a:r>
            <a:endParaRPr/>
          </a:p>
        </p:txBody>
      </p:sp>
      <p:sp>
        <p:nvSpPr>
          <p:cNvPr id="40" name="Google Shape;557;p44">
            <a:extLst>
              <a:ext uri="{FF2B5EF4-FFF2-40B4-BE49-F238E27FC236}">
                <a16:creationId xmlns:a16="http://schemas.microsoft.com/office/drawing/2014/main" id="{E5FB2AA5-4BD7-7643-A4CF-C99D562DEC4C}"/>
              </a:ext>
            </a:extLst>
          </p:cNvPr>
          <p:cNvSpPr txBox="1"/>
          <p:nvPr/>
        </p:nvSpPr>
        <p:spPr>
          <a:xfrm>
            <a:off x="531626" y="3101423"/>
            <a:ext cx="266877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Second point:</a:t>
            </a:r>
            <a:endParaRPr/>
          </a:p>
        </p:txBody>
      </p:sp>
      <p:sp>
        <p:nvSpPr>
          <p:cNvPr id="41" name="Google Shape;558;p44">
            <a:extLst>
              <a:ext uri="{FF2B5EF4-FFF2-40B4-BE49-F238E27FC236}">
                <a16:creationId xmlns:a16="http://schemas.microsoft.com/office/drawing/2014/main" id="{DDCC666A-3752-CE4A-B3BC-4B9532FAE9DC}"/>
              </a:ext>
            </a:extLst>
          </p:cNvPr>
          <p:cNvSpPr txBox="1"/>
          <p:nvPr/>
        </p:nvSpPr>
        <p:spPr>
          <a:xfrm>
            <a:off x="417383" y="262174"/>
            <a:ext cx="3456384" cy="11021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GB" sz="2000" b="1">
                <a:solidFill>
                  <a:schemeClr val="dk1"/>
                </a:solidFill>
                <a:latin typeface="Calibri"/>
                <a:ea typeface="Calibri"/>
                <a:cs typeface="Calibri"/>
                <a:sym typeface="Calibri"/>
              </a:rPr>
              <a:t>Projected outcome: </a:t>
            </a:r>
            <a:r>
              <a:rPr lang="en-GB" sz="2100">
                <a:solidFill>
                  <a:schemeClr val="dk1"/>
                </a:solidFill>
                <a:latin typeface="Calibri"/>
                <a:ea typeface="Calibri"/>
                <a:cs typeface="Calibri"/>
                <a:sym typeface="Calibri"/>
              </a:rPr>
              <a:t>Henry was right/wrong to dissolve the monasteries</a:t>
            </a:r>
            <a:endParaRPr/>
          </a:p>
        </p:txBody>
      </p:sp>
      <p:sp>
        <p:nvSpPr>
          <p:cNvPr id="42" name="Google Shape;559;p44">
            <a:extLst>
              <a:ext uri="{FF2B5EF4-FFF2-40B4-BE49-F238E27FC236}">
                <a16:creationId xmlns:a16="http://schemas.microsoft.com/office/drawing/2014/main" id="{BB8FA3DA-775A-884E-8239-84EA70B59ACA}"/>
              </a:ext>
            </a:extLst>
          </p:cNvPr>
          <p:cNvSpPr/>
          <p:nvPr/>
        </p:nvSpPr>
        <p:spPr>
          <a:xfrm>
            <a:off x="3993704" y="3045358"/>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cxnSp>
        <p:nvCxnSpPr>
          <p:cNvPr id="43" name="Google Shape;560;p44">
            <a:extLst>
              <a:ext uri="{FF2B5EF4-FFF2-40B4-BE49-F238E27FC236}">
                <a16:creationId xmlns:a16="http://schemas.microsoft.com/office/drawing/2014/main" id="{2808947E-3EAC-374B-9386-6542FAB88A57}"/>
              </a:ext>
            </a:extLst>
          </p:cNvPr>
          <p:cNvCxnSpPr/>
          <p:nvPr/>
        </p:nvCxnSpPr>
        <p:spPr>
          <a:xfrm rot="10800000" flipH="1">
            <a:off x="2996608" y="3276598"/>
            <a:ext cx="889591" cy="272693"/>
          </a:xfrm>
          <a:prstGeom prst="straightConnector1">
            <a:avLst/>
          </a:prstGeom>
          <a:noFill/>
          <a:ln w="38100" cap="flat" cmpd="sng">
            <a:solidFill>
              <a:srgbClr val="7F7F7F"/>
            </a:solidFill>
            <a:prstDash val="solid"/>
            <a:round/>
            <a:headEnd type="none" w="med" len="med"/>
            <a:tailEnd type="triangle" w="med" len="med"/>
          </a:ln>
        </p:spPr>
      </p:cxnSp>
      <p:cxnSp>
        <p:nvCxnSpPr>
          <p:cNvPr id="44" name="Google Shape;561;p44">
            <a:extLst>
              <a:ext uri="{FF2B5EF4-FFF2-40B4-BE49-F238E27FC236}">
                <a16:creationId xmlns:a16="http://schemas.microsoft.com/office/drawing/2014/main" id="{280B5976-10E3-1548-8AF2-09868E5AFF04}"/>
              </a:ext>
            </a:extLst>
          </p:cNvPr>
          <p:cNvCxnSpPr/>
          <p:nvPr/>
        </p:nvCxnSpPr>
        <p:spPr>
          <a:xfrm>
            <a:off x="2996608" y="3717032"/>
            <a:ext cx="889591" cy="0"/>
          </a:xfrm>
          <a:prstGeom prst="straightConnector1">
            <a:avLst/>
          </a:prstGeom>
          <a:noFill/>
          <a:ln w="38100" cap="flat" cmpd="sng">
            <a:solidFill>
              <a:srgbClr val="7F7F7F"/>
            </a:solidFill>
            <a:prstDash val="solid"/>
            <a:round/>
            <a:headEnd type="none" w="med" len="med"/>
            <a:tailEnd type="triangle" w="med" len="med"/>
          </a:ln>
        </p:spPr>
      </p:cxnSp>
      <p:cxnSp>
        <p:nvCxnSpPr>
          <p:cNvPr id="45" name="Google Shape;562;p44">
            <a:extLst>
              <a:ext uri="{FF2B5EF4-FFF2-40B4-BE49-F238E27FC236}">
                <a16:creationId xmlns:a16="http://schemas.microsoft.com/office/drawing/2014/main" id="{B35D3D49-11DB-1C45-8827-2EED5C48A59D}"/>
              </a:ext>
            </a:extLst>
          </p:cNvPr>
          <p:cNvCxnSpPr/>
          <p:nvPr/>
        </p:nvCxnSpPr>
        <p:spPr>
          <a:xfrm>
            <a:off x="2996608" y="3837992"/>
            <a:ext cx="889591" cy="353007"/>
          </a:xfrm>
          <a:prstGeom prst="straightConnector1">
            <a:avLst/>
          </a:prstGeom>
          <a:noFill/>
          <a:ln w="38100" cap="flat" cmpd="sng">
            <a:solidFill>
              <a:srgbClr val="7F7F7F"/>
            </a:solidFill>
            <a:prstDash val="solid"/>
            <a:round/>
            <a:headEnd type="none" w="med" len="med"/>
            <a:tailEnd type="triangle" w="med" len="med"/>
          </a:ln>
        </p:spPr>
      </p:cxnSp>
      <p:sp>
        <p:nvSpPr>
          <p:cNvPr id="46" name="Google Shape;563;p44">
            <a:extLst>
              <a:ext uri="{FF2B5EF4-FFF2-40B4-BE49-F238E27FC236}">
                <a16:creationId xmlns:a16="http://schemas.microsoft.com/office/drawing/2014/main" id="{04E2CF22-32A6-E84C-8BF5-95329654ED1A}"/>
              </a:ext>
            </a:extLst>
          </p:cNvPr>
          <p:cNvSpPr txBox="1"/>
          <p:nvPr/>
        </p:nvSpPr>
        <p:spPr>
          <a:xfrm>
            <a:off x="590530" y="2182094"/>
            <a:ext cx="182088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a:t>
            </a:r>
            <a:endParaRPr/>
          </a:p>
        </p:txBody>
      </p:sp>
      <p:sp>
        <p:nvSpPr>
          <p:cNvPr id="47" name="Google Shape;564;p44">
            <a:extLst>
              <a:ext uri="{FF2B5EF4-FFF2-40B4-BE49-F238E27FC236}">
                <a16:creationId xmlns:a16="http://schemas.microsoft.com/office/drawing/2014/main" id="{BEE6D101-5719-F246-B8E3-03D136435C2C}"/>
              </a:ext>
            </a:extLst>
          </p:cNvPr>
          <p:cNvSpPr txBox="1"/>
          <p:nvPr/>
        </p:nvSpPr>
        <p:spPr>
          <a:xfrm>
            <a:off x="585816" y="3837993"/>
            <a:ext cx="223358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2400">
                <a:solidFill>
                  <a:schemeClr val="dk1"/>
                </a:solidFill>
                <a:latin typeface="Calibri"/>
                <a:ea typeface="Calibri"/>
                <a:cs typeface="Calibri"/>
                <a:sym typeface="Calibri"/>
              </a:rPr>
              <a:t>----------------</a:t>
            </a:r>
            <a:endParaRPr/>
          </a:p>
        </p:txBody>
      </p:sp>
      <p:sp>
        <p:nvSpPr>
          <p:cNvPr id="48" name="Google Shape;565;p44">
            <a:extLst>
              <a:ext uri="{FF2B5EF4-FFF2-40B4-BE49-F238E27FC236}">
                <a16:creationId xmlns:a16="http://schemas.microsoft.com/office/drawing/2014/main" id="{7EF41FAE-0A9B-A34C-B912-AD399A92A4B7}"/>
              </a:ext>
            </a:extLst>
          </p:cNvPr>
          <p:cNvSpPr/>
          <p:nvPr/>
        </p:nvSpPr>
        <p:spPr>
          <a:xfrm>
            <a:off x="3899023" y="507175"/>
            <a:ext cx="951369" cy="434606"/>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49" name="Google Shape;566;p44">
            <a:extLst>
              <a:ext uri="{FF2B5EF4-FFF2-40B4-BE49-F238E27FC236}">
                <a16:creationId xmlns:a16="http://schemas.microsoft.com/office/drawing/2014/main" id="{3B0FA03F-97F3-D74E-9E55-8C18E41D4CE7}"/>
              </a:ext>
            </a:extLst>
          </p:cNvPr>
          <p:cNvSpPr/>
          <p:nvPr/>
        </p:nvSpPr>
        <p:spPr>
          <a:xfrm>
            <a:off x="4001630" y="3552037"/>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
        <p:nvSpPr>
          <p:cNvPr id="50" name="Google Shape;567;p44">
            <a:extLst>
              <a:ext uri="{FF2B5EF4-FFF2-40B4-BE49-F238E27FC236}">
                <a16:creationId xmlns:a16="http://schemas.microsoft.com/office/drawing/2014/main" id="{00C58106-23C0-E145-B4B3-95C9C40BBE23}"/>
              </a:ext>
            </a:extLst>
          </p:cNvPr>
          <p:cNvSpPr/>
          <p:nvPr/>
        </p:nvSpPr>
        <p:spPr>
          <a:xfrm>
            <a:off x="3993704" y="4051198"/>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
        <p:nvSpPr>
          <p:cNvPr id="51" name="Google Shape;568;p44">
            <a:extLst>
              <a:ext uri="{FF2B5EF4-FFF2-40B4-BE49-F238E27FC236}">
                <a16:creationId xmlns:a16="http://schemas.microsoft.com/office/drawing/2014/main" id="{2A0D826E-3F3D-7A41-8A7B-C205ADB38818}"/>
              </a:ext>
            </a:extLst>
          </p:cNvPr>
          <p:cNvSpPr/>
          <p:nvPr/>
        </p:nvSpPr>
        <p:spPr>
          <a:xfrm>
            <a:off x="4001630" y="1490096"/>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cxnSp>
        <p:nvCxnSpPr>
          <p:cNvPr id="52" name="Google Shape;569;p44">
            <a:extLst>
              <a:ext uri="{FF2B5EF4-FFF2-40B4-BE49-F238E27FC236}">
                <a16:creationId xmlns:a16="http://schemas.microsoft.com/office/drawing/2014/main" id="{C01AF778-FD25-1F48-95BD-02329D4917F8}"/>
              </a:ext>
            </a:extLst>
          </p:cNvPr>
          <p:cNvCxnSpPr/>
          <p:nvPr/>
        </p:nvCxnSpPr>
        <p:spPr>
          <a:xfrm rot="10800000" flipH="1">
            <a:off x="3004534" y="1721336"/>
            <a:ext cx="889591" cy="272693"/>
          </a:xfrm>
          <a:prstGeom prst="straightConnector1">
            <a:avLst/>
          </a:prstGeom>
          <a:noFill/>
          <a:ln w="38100" cap="flat" cmpd="sng">
            <a:solidFill>
              <a:srgbClr val="7F7F7F"/>
            </a:solidFill>
            <a:prstDash val="solid"/>
            <a:round/>
            <a:headEnd type="none" w="med" len="med"/>
            <a:tailEnd type="triangle" w="med" len="med"/>
          </a:ln>
        </p:spPr>
      </p:cxnSp>
      <p:cxnSp>
        <p:nvCxnSpPr>
          <p:cNvPr id="53" name="Google Shape;570;p44">
            <a:extLst>
              <a:ext uri="{FF2B5EF4-FFF2-40B4-BE49-F238E27FC236}">
                <a16:creationId xmlns:a16="http://schemas.microsoft.com/office/drawing/2014/main" id="{8B3E3C45-05D6-5543-AC73-E5AA07BB58F2}"/>
              </a:ext>
            </a:extLst>
          </p:cNvPr>
          <p:cNvCxnSpPr/>
          <p:nvPr/>
        </p:nvCxnSpPr>
        <p:spPr>
          <a:xfrm>
            <a:off x="3004534" y="2161770"/>
            <a:ext cx="889591" cy="0"/>
          </a:xfrm>
          <a:prstGeom prst="straightConnector1">
            <a:avLst/>
          </a:prstGeom>
          <a:noFill/>
          <a:ln w="38100" cap="flat" cmpd="sng">
            <a:solidFill>
              <a:srgbClr val="7F7F7F"/>
            </a:solidFill>
            <a:prstDash val="solid"/>
            <a:round/>
            <a:headEnd type="none" w="med" len="med"/>
            <a:tailEnd type="triangle" w="med" len="med"/>
          </a:ln>
        </p:spPr>
      </p:cxnSp>
      <p:cxnSp>
        <p:nvCxnSpPr>
          <p:cNvPr id="54" name="Google Shape;571;p44">
            <a:extLst>
              <a:ext uri="{FF2B5EF4-FFF2-40B4-BE49-F238E27FC236}">
                <a16:creationId xmlns:a16="http://schemas.microsoft.com/office/drawing/2014/main" id="{D98BE72D-D090-784B-937A-5F792F929113}"/>
              </a:ext>
            </a:extLst>
          </p:cNvPr>
          <p:cNvCxnSpPr/>
          <p:nvPr/>
        </p:nvCxnSpPr>
        <p:spPr>
          <a:xfrm>
            <a:off x="3004534" y="2282730"/>
            <a:ext cx="889591" cy="353007"/>
          </a:xfrm>
          <a:prstGeom prst="straightConnector1">
            <a:avLst/>
          </a:prstGeom>
          <a:noFill/>
          <a:ln w="38100" cap="flat" cmpd="sng">
            <a:solidFill>
              <a:srgbClr val="7F7F7F"/>
            </a:solidFill>
            <a:prstDash val="solid"/>
            <a:round/>
            <a:headEnd type="none" w="med" len="med"/>
            <a:tailEnd type="triangle" w="med" len="med"/>
          </a:ln>
        </p:spPr>
      </p:cxnSp>
      <p:sp>
        <p:nvSpPr>
          <p:cNvPr id="55" name="Google Shape;572;p44">
            <a:extLst>
              <a:ext uri="{FF2B5EF4-FFF2-40B4-BE49-F238E27FC236}">
                <a16:creationId xmlns:a16="http://schemas.microsoft.com/office/drawing/2014/main" id="{8FBFF895-C02D-494A-B6FE-993EF0D923F6}"/>
              </a:ext>
            </a:extLst>
          </p:cNvPr>
          <p:cNvSpPr/>
          <p:nvPr/>
        </p:nvSpPr>
        <p:spPr>
          <a:xfrm>
            <a:off x="4009556" y="1996775"/>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
        <p:nvSpPr>
          <p:cNvPr id="56" name="Google Shape;573;p44">
            <a:extLst>
              <a:ext uri="{FF2B5EF4-FFF2-40B4-BE49-F238E27FC236}">
                <a16:creationId xmlns:a16="http://schemas.microsoft.com/office/drawing/2014/main" id="{02F7A2B9-9213-B043-9CD4-6A590F9F0181}"/>
              </a:ext>
            </a:extLst>
          </p:cNvPr>
          <p:cNvSpPr/>
          <p:nvPr/>
        </p:nvSpPr>
        <p:spPr>
          <a:xfrm>
            <a:off x="4001630" y="2495936"/>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
        <p:nvSpPr>
          <p:cNvPr id="57" name="Google Shape;574;p44">
            <a:extLst>
              <a:ext uri="{FF2B5EF4-FFF2-40B4-BE49-F238E27FC236}">
                <a16:creationId xmlns:a16="http://schemas.microsoft.com/office/drawing/2014/main" id="{E6C58AC4-B8C7-9540-BE21-085F304D5618}"/>
              </a:ext>
            </a:extLst>
          </p:cNvPr>
          <p:cNvSpPr txBox="1"/>
          <p:nvPr/>
        </p:nvSpPr>
        <p:spPr>
          <a:xfrm>
            <a:off x="513362" y="4586925"/>
            <a:ext cx="229811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2400" b="1">
                <a:solidFill>
                  <a:schemeClr val="dk1"/>
                </a:solidFill>
                <a:latin typeface="Calibri"/>
                <a:ea typeface="Calibri"/>
                <a:cs typeface="Calibri"/>
                <a:sym typeface="Calibri"/>
              </a:rPr>
              <a:t>Third point: </a:t>
            </a:r>
            <a:endParaRPr/>
          </a:p>
        </p:txBody>
      </p:sp>
      <p:sp>
        <p:nvSpPr>
          <p:cNvPr id="58" name="Google Shape;575;p44">
            <a:extLst>
              <a:ext uri="{FF2B5EF4-FFF2-40B4-BE49-F238E27FC236}">
                <a16:creationId xmlns:a16="http://schemas.microsoft.com/office/drawing/2014/main" id="{2226B57B-47A0-D846-B14A-53761CB34124}"/>
              </a:ext>
            </a:extLst>
          </p:cNvPr>
          <p:cNvSpPr txBox="1"/>
          <p:nvPr/>
        </p:nvSpPr>
        <p:spPr>
          <a:xfrm>
            <a:off x="582604" y="5267796"/>
            <a:ext cx="182088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2400" b="1" dirty="0">
                <a:solidFill>
                  <a:schemeClr val="dk1"/>
                </a:solidFill>
                <a:latin typeface="Calibri"/>
                <a:ea typeface="Calibri"/>
                <a:cs typeface="Calibri"/>
                <a:sym typeface="Calibri"/>
              </a:rPr>
              <a:t>----------------</a:t>
            </a:r>
            <a:endParaRPr dirty="0"/>
          </a:p>
        </p:txBody>
      </p:sp>
      <p:sp>
        <p:nvSpPr>
          <p:cNvPr id="59" name="Google Shape;576;p44">
            <a:extLst>
              <a:ext uri="{FF2B5EF4-FFF2-40B4-BE49-F238E27FC236}">
                <a16:creationId xmlns:a16="http://schemas.microsoft.com/office/drawing/2014/main" id="{64549730-D362-0E4F-9F70-B40A7AA9F305}"/>
              </a:ext>
            </a:extLst>
          </p:cNvPr>
          <p:cNvSpPr/>
          <p:nvPr/>
        </p:nvSpPr>
        <p:spPr>
          <a:xfrm>
            <a:off x="3993704" y="4575798"/>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cxnSp>
        <p:nvCxnSpPr>
          <p:cNvPr id="60" name="Google Shape;577;p44">
            <a:extLst>
              <a:ext uri="{FF2B5EF4-FFF2-40B4-BE49-F238E27FC236}">
                <a16:creationId xmlns:a16="http://schemas.microsoft.com/office/drawing/2014/main" id="{66D2129A-373E-5245-B2E0-18CF3342D94E}"/>
              </a:ext>
            </a:extLst>
          </p:cNvPr>
          <p:cNvCxnSpPr/>
          <p:nvPr/>
        </p:nvCxnSpPr>
        <p:spPr>
          <a:xfrm rot="10800000" flipH="1">
            <a:off x="2996608" y="4807038"/>
            <a:ext cx="889591" cy="272693"/>
          </a:xfrm>
          <a:prstGeom prst="straightConnector1">
            <a:avLst/>
          </a:prstGeom>
          <a:noFill/>
          <a:ln w="38100" cap="flat" cmpd="sng">
            <a:solidFill>
              <a:srgbClr val="7F7F7F"/>
            </a:solidFill>
            <a:prstDash val="solid"/>
            <a:round/>
            <a:headEnd type="none" w="med" len="med"/>
            <a:tailEnd type="triangle" w="med" len="med"/>
          </a:ln>
        </p:spPr>
      </p:cxnSp>
      <p:cxnSp>
        <p:nvCxnSpPr>
          <p:cNvPr id="61" name="Google Shape;578;p44">
            <a:extLst>
              <a:ext uri="{FF2B5EF4-FFF2-40B4-BE49-F238E27FC236}">
                <a16:creationId xmlns:a16="http://schemas.microsoft.com/office/drawing/2014/main" id="{29FDD45B-DE36-FD42-8EF7-C1B29F64333C}"/>
              </a:ext>
            </a:extLst>
          </p:cNvPr>
          <p:cNvCxnSpPr/>
          <p:nvPr/>
        </p:nvCxnSpPr>
        <p:spPr>
          <a:xfrm>
            <a:off x="2996608" y="5247472"/>
            <a:ext cx="889591" cy="0"/>
          </a:xfrm>
          <a:prstGeom prst="straightConnector1">
            <a:avLst/>
          </a:prstGeom>
          <a:noFill/>
          <a:ln w="38100" cap="flat" cmpd="sng">
            <a:solidFill>
              <a:srgbClr val="7F7F7F"/>
            </a:solidFill>
            <a:prstDash val="solid"/>
            <a:round/>
            <a:headEnd type="none" w="med" len="med"/>
            <a:tailEnd type="triangle" w="med" len="med"/>
          </a:ln>
        </p:spPr>
      </p:cxnSp>
      <p:cxnSp>
        <p:nvCxnSpPr>
          <p:cNvPr id="62" name="Google Shape;579;p44">
            <a:extLst>
              <a:ext uri="{FF2B5EF4-FFF2-40B4-BE49-F238E27FC236}">
                <a16:creationId xmlns:a16="http://schemas.microsoft.com/office/drawing/2014/main" id="{38D7DA1B-7006-E548-BB58-D8BD66FF54A4}"/>
              </a:ext>
            </a:extLst>
          </p:cNvPr>
          <p:cNvCxnSpPr/>
          <p:nvPr/>
        </p:nvCxnSpPr>
        <p:spPr>
          <a:xfrm>
            <a:off x="2996608" y="5368432"/>
            <a:ext cx="889591" cy="353007"/>
          </a:xfrm>
          <a:prstGeom prst="straightConnector1">
            <a:avLst/>
          </a:prstGeom>
          <a:noFill/>
          <a:ln w="38100" cap="flat" cmpd="sng">
            <a:solidFill>
              <a:srgbClr val="7F7F7F"/>
            </a:solidFill>
            <a:prstDash val="solid"/>
            <a:round/>
            <a:headEnd type="none" w="med" len="med"/>
            <a:tailEnd type="triangle" w="med" len="med"/>
          </a:ln>
        </p:spPr>
      </p:cxnSp>
      <p:sp>
        <p:nvSpPr>
          <p:cNvPr id="63" name="Google Shape;580;p44">
            <a:extLst>
              <a:ext uri="{FF2B5EF4-FFF2-40B4-BE49-F238E27FC236}">
                <a16:creationId xmlns:a16="http://schemas.microsoft.com/office/drawing/2014/main" id="{BDB0B674-D9C4-054C-AD20-3009EC366B72}"/>
              </a:ext>
            </a:extLst>
          </p:cNvPr>
          <p:cNvSpPr/>
          <p:nvPr/>
        </p:nvSpPr>
        <p:spPr>
          <a:xfrm>
            <a:off x="4001630" y="5082477"/>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
        <p:nvSpPr>
          <p:cNvPr id="64" name="Google Shape;581;p44">
            <a:extLst>
              <a:ext uri="{FF2B5EF4-FFF2-40B4-BE49-F238E27FC236}">
                <a16:creationId xmlns:a16="http://schemas.microsoft.com/office/drawing/2014/main" id="{3C9E2DE3-61E1-6B49-A74C-E647117381BB}"/>
              </a:ext>
            </a:extLst>
          </p:cNvPr>
          <p:cNvSpPr/>
          <p:nvPr/>
        </p:nvSpPr>
        <p:spPr>
          <a:xfrm>
            <a:off x="3993704" y="5581638"/>
            <a:ext cx="3854896" cy="409041"/>
          </a:xfrm>
          <a:prstGeom prst="rect">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Arial"/>
              <a:buNone/>
            </a:pP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Title 1">
            <a:extLst>
              <a:ext uri="{FF2B5EF4-FFF2-40B4-BE49-F238E27FC236}">
                <a16:creationId xmlns:a16="http://schemas.microsoft.com/office/drawing/2014/main" id="{0D986E40-C082-7347-AC26-BB3EC4105260}"/>
              </a:ext>
            </a:extLst>
          </p:cNvPr>
          <p:cNvSpPr txBox="1">
            <a:spLocks noGrp="1"/>
          </p:cNvSpPr>
          <p:nvPr>
            <p:ph type="title"/>
          </p:nvPr>
        </p:nvSpPr>
        <p:spPr>
          <a:xfrm>
            <a:off x="685800" y="548680"/>
            <a:ext cx="7772400" cy="1362075"/>
          </a:xfrm>
        </p:spPr>
        <p:txBody>
          <a:bodyPr/>
          <a:lstStyle/>
          <a:p>
            <a:pPr algn="ctr" defTabSz="685800">
              <a:defRPr sz="3300">
                <a:solidFill>
                  <a:srgbClr val="984807"/>
                </a:solidFill>
                <a:latin typeface="Chalkboard"/>
                <a:ea typeface="Chalkboard"/>
                <a:cs typeface="Chalkboard"/>
                <a:sym typeface="Chalkboard"/>
              </a:defRPr>
            </a:pPr>
            <a:r>
              <a:rPr sz="3300" dirty="0">
                <a:solidFill>
                  <a:schemeClr val="tx1">
                    <a:lumMod val="95000"/>
                    <a:lumOff val="5000"/>
                  </a:schemeClr>
                </a:solidFill>
                <a:latin typeface="Calibri" panose="020F0502020204030204" pitchFamily="34" charset="0"/>
                <a:ea typeface="Chalkboard"/>
                <a:cs typeface="Calibri" panose="020F0502020204030204" pitchFamily="34" charset="0"/>
                <a:sym typeface="Chalkboard"/>
              </a:rPr>
              <a:t>A Significant Challenge:</a:t>
            </a:r>
            <a:br>
              <a:rPr sz="3300" dirty="0">
                <a:solidFill>
                  <a:schemeClr val="tx1">
                    <a:lumMod val="95000"/>
                    <a:lumOff val="5000"/>
                  </a:schemeClr>
                </a:solidFill>
                <a:latin typeface="Calibri" panose="020F0502020204030204" pitchFamily="34" charset="0"/>
                <a:ea typeface="Chalkboard"/>
                <a:cs typeface="Calibri" panose="020F0502020204030204" pitchFamily="34" charset="0"/>
                <a:sym typeface="Chalkboard"/>
              </a:rPr>
            </a:br>
            <a:r>
              <a:rPr sz="3300" b="0" i="1" dirty="0">
                <a:solidFill>
                  <a:schemeClr val="tx1">
                    <a:lumMod val="95000"/>
                    <a:lumOff val="5000"/>
                  </a:schemeClr>
                </a:solidFill>
                <a:latin typeface="Calibri" panose="020F0502020204030204" pitchFamily="34" charset="0"/>
                <a:ea typeface="Chalkboard"/>
                <a:cs typeface="Calibri" panose="020F0502020204030204" pitchFamily="34" charset="0"/>
                <a:sym typeface="Chalkboard"/>
              </a:rPr>
              <a:t>Impersonal Voice</a:t>
            </a:r>
            <a:br>
              <a:rPr lang="en-GB" sz="3300" dirty="0">
                <a:solidFill>
                  <a:schemeClr val="tx1">
                    <a:lumMod val="95000"/>
                    <a:lumOff val="5000"/>
                  </a:schemeClr>
                </a:solidFill>
                <a:latin typeface="Calibri" panose="020F0502020204030204" pitchFamily="34" charset="0"/>
                <a:ea typeface="Chalkboard"/>
                <a:cs typeface="Calibri" panose="020F0502020204030204" pitchFamily="34" charset="0"/>
                <a:sym typeface="Chalkboard"/>
              </a:rPr>
            </a:br>
            <a:endParaRPr sz="3300" dirty="0">
              <a:solidFill>
                <a:schemeClr val="tx1">
                  <a:lumMod val="95000"/>
                  <a:lumOff val="5000"/>
                </a:schemeClr>
              </a:solidFill>
              <a:latin typeface="Calibri" panose="020F0502020204030204" pitchFamily="34" charset="0"/>
              <a:ea typeface="Chalkboard"/>
              <a:cs typeface="Calibri" panose="020F0502020204030204" pitchFamily="34" charset="0"/>
              <a:sym typeface="Chalkboard"/>
            </a:endParaRPr>
          </a:p>
        </p:txBody>
      </p:sp>
      <p:sp>
        <p:nvSpPr>
          <p:cNvPr id="7" name="Google Shape;479;p40">
            <a:extLst>
              <a:ext uri="{FF2B5EF4-FFF2-40B4-BE49-F238E27FC236}">
                <a16:creationId xmlns:a16="http://schemas.microsoft.com/office/drawing/2014/main" id="{3ACA42DA-B8D7-D341-9313-883DDED80447}"/>
              </a:ext>
            </a:extLst>
          </p:cNvPr>
          <p:cNvSpPr/>
          <p:nvPr/>
        </p:nvSpPr>
        <p:spPr>
          <a:xfrm>
            <a:off x="767028" y="2130862"/>
            <a:ext cx="214908" cy="288032"/>
          </a:xfrm>
          <a:prstGeom prst="chevron">
            <a:avLst>
              <a:gd name="adj" fmla="val 50000"/>
            </a:avLst>
          </a:prstGeom>
          <a:solidFill>
            <a:srgbClr val="FF2F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 name="Google Shape;480;p40">
            <a:extLst>
              <a:ext uri="{FF2B5EF4-FFF2-40B4-BE49-F238E27FC236}">
                <a16:creationId xmlns:a16="http://schemas.microsoft.com/office/drawing/2014/main" id="{F6CF345B-E462-0B4E-AA3D-50A105A005C4}"/>
              </a:ext>
            </a:extLst>
          </p:cNvPr>
          <p:cNvSpPr/>
          <p:nvPr/>
        </p:nvSpPr>
        <p:spPr>
          <a:xfrm>
            <a:off x="739302" y="2729338"/>
            <a:ext cx="214908" cy="288032"/>
          </a:xfrm>
          <a:prstGeom prst="chevron">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Arial"/>
              <a:ea typeface="Arial"/>
              <a:cs typeface="Arial"/>
              <a:sym typeface="Arial"/>
            </a:endParaRPr>
          </a:p>
        </p:txBody>
      </p:sp>
      <p:sp>
        <p:nvSpPr>
          <p:cNvPr id="9" name="Google Shape;481;p40">
            <a:extLst>
              <a:ext uri="{FF2B5EF4-FFF2-40B4-BE49-F238E27FC236}">
                <a16:creationId xmlns:a16="http://schemas.microsoft.com/office/drawing/2014/main" id="{075FE12C-9544-5848-8AD7-0AB2A691C888}"/>
              </a:ext>
            </a:extLst>
          </p:cNvPr>
          <p:cNvSpPr/>
          <p:nvPr/>
        </p:nvSpPr>
        <p:spPr>
          <a:xfrm>
            <a:off x="756692" y="3284984"/>
            <a:ext cx="214908" cy="288032"/>
          </a:xfrm>
          <a:prstGeom prst="chevron">
            <a:avLst>
              <a:gd name="adj" fmla="val 50000"/>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Google Shape;482;p40">
            <a:extLst>
              <a:ext uri="{FF2B5EF4-FFF2-40B4-BE49-F238E27FC236}">
                <a16:creationId xmlns:a16="http://schemas.microsoft.com/office/drawing/2014/main" id="{26F02DD3-1EA1-7941-AED8-3B4E530B7245}"/>
              </a:ext>
            </a:extLst>
          </p:cNvPr>
          <p:cNvSpPr/>
          <p:nvPr/>
        </p:nvSpPr>
        <p:spPr>
          <a:xfrm>
            <a:off x="756692" y="4321995"/>
            <a:ext cx="214908" cy="288032"/>
          </a:xfrm>
          <a:prstGeom prst="chevron">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 name="Google Shape;483;p40">
            <a:extLst>
              <a:ext uri="{FF2B5EF4-FFF2-40B4-BE49-F238E27FC236}">
                <a16:creationId xmlns:a16="http://schemas.microsoft.com/office/drawing/2014/main" id="{3D713D30-8F12-EC45-9583-D2695CE45877}"/>
              </a:ext>
            </a:extLst>
          </p:cNvPr>
          <p:cNvSpPr/>
          <p:nvPr/>
        </p:nvSpPr>
        <p:spPr>
          <a:xfrm>
            <a:off x="767028" y="4920156"/>
            <a:ext cx="214908" cy="288032"/>
          </a:xfrm>
          <a:prstGeom prst="chevron">
            <a:avLst>
              <a:gd name="adj" fmla="val 50000"/>
            </a:avLst>
          </a:prstGeom>
          <a:solidFill>
            <a:srgbClr val="92CC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 name="Rectangle 3">
            <a:extLst>
              <a:ext uri="{FF2B5EF4-FFF2-40B4-BE49-F238E27FC236}">
                <a16:creationId xmlns:a16="http://schemas.microsoft.com/office/drawing/2014/main" id="{5E2E9174-B5F4-A04E-BDEE-17C904A634CD}"/>
              </a:ext>
            </a:extLst>
          </p:cNvPr>
          <p:cNvSpPr/>
          <p:nvPr/>
        </p:nvSpPr>
        <p:spPr>
          <a:xfrm>
            <a:off x="1187624" y="2021736"/>
            <a:ext cx="7704856" cy="3293209"/>
          </a:xfrm>
          <a:prstGeom prst="rect">
            <a:avLst/>
          </a:prstGeom>
        </p:spPr>
        <p:txBody>
          <a:bodyPr wrap="square">
            <a:spAutoFit/>
          </a:bodyPr>
          <a:lstStyle/>
          <a:p>
            <a:pPr>
              <a:spcAft>
                <a:spcPts val="1200"/>
              </a:spcAft>
            </a:pPr>
            <a:r>
              <a:rPr lang="en-US" sz="2800" dirty="0">
                <a:solidFill>
                  <a:schemeClr val="tx1">
                    <a:lumMod val="50000"/>
                    <a:lumOff val="50000"/>
                  </a:schemeClr>
                </a:solidFill>
                <a:latin typeface="Calibri" panose="020F0502020204030204" pitchFamily="34" charset="0"/>
                <a:cs typeface="Calibri" panose="020F0502020204030204" pitchFamily="34" charset="0"/>
              </a:rPr>
              <a:t>The voice of an expert</a:t>
            </a:r>
          </a:p>
          <a:p>
            <a:pPr>
              <a:spcAft>
                <a:spcPts val="1200"/>
              </a:spcAft>
            </a:pPr>
            <a:r>
              <a:rPr lang="en-US" altLang="en-US" sz="2800" dirty="0">
                <a:solidFill>
                  <a:schemeClr val="tx1">
                    <a:lumMod val="50000"/>
                    <a:lumOff val="50000"/>
                  </a:schemeClr>
                </a:solidFill>
                <a:latin typeface="Calibri" panose="020F0502020204030204" pitchFamily="34" charset="0"/>
                <a:cs typeface="Calibri" panose="020F0502020204030204" pitchFamily="34" charset="0"/>
                <a:sym typeface="Chalkboard" panose="03050602040202020205" pitchFamily="66" charset="77"/>
              </a:rPr>
              <a:t>Often formal, but not the same thing</a:t>
            </a:r>
          </a:p>
          <a:p>
            <a:pPr>
              <a:spcAft>
                <a:spcPts val="1200"/>
              </a:spcAft>
            </a:pPr>
            <a:r>
              <a:rPr lang="en-US" altLang="en-US" sz="2800" dirty="0">
                <a:solidFill>
                  <a:schemeClr val="tx1">
                    <a:lumMod val="50000"/>
                    <a:lumOff val="50000"/>
                  </a:schemeClr>
                </a:solidFill>
                <a:latin typeface="Calibri" panose="020F0502020204030204" pitchFamily="34" charset="0"/>
                <a:cs typeface="Calibri" panose="020F0502020204030204" pitchFamily="34" charset="0"/>
                <a:sym typeface="Chalkboard" panose="03050602040202020205" pitchFamily="66" charset="77"/>
              </a:rPr>
              <a:t>Removal of all personal reference (author and audience)</a:t>
            </a:r>
          </a:p>
          <a:p>
            <a:pPr>
              <a:spcAft>
                <a:spcPts val="1200"/>
              </a:spcAft>
            </a:pPr>
            <a:r>
              <a:rPr lang="en-US" altLang="en-US" sz="2800" dirty="0">
                <a:solidFill>
                  <a:schemeClr val="tx1">
                    <a:lumMod val="50000"/>
                    <a:lumOff val="50000"/>
                  </a:schemeClr>
                </a:solidFill>
                <a:latin typeface="Calibri" panose="020F0502020204030204" pitchFamily="34" charset="0"/>
                <a:cs typeface="Calibri" panose="020F0502020204030204" pitchFamily="34" charset="0"/>
                <a:sym typeface="Chalkboard" panose="03050602040202020205" pitchFamily="66" charset="77"/>
              </a:rPr>
              <a:t>As far from day-to-day language as we get</a:t>
            </a:r>
          </a:p>
          <a:p>
            <a:pPr>
              <a:spcAft>
                <a:spcPts val="1200"/>
              </a:spcAft>
            </a:pPr>
            <a:r>
              <a:rPr lang="en-US" altLang="en-US" sz="2800" dirty="0">
                <a:solidFill>
                  <a:schemeClr val="tx1">
                    <a:lumMod val="50000"/>
                    <a:lumOff val="50000"/>
                  </a:schemeClr>
                </a:solidFill>
                <a:latin typeface="Calibri" panose="020F0502020204030204" pitchFamily="34" charset="0"/>
                <a:cs typeface="Calibri" panose="020F0502020204030204" pitchFamily="34" charset="0"/>
                <a:sym typeface="Chalkboard" panose="03050602040202020205" pitchFamily="66" charset="77"/>
              </a:rPr>
              <a:t>This will need gradual development over the years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00308DD4-EF71-944A-ADFC-059139FCEBF2}"/>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43010" name="Slide Number Placeholder 4">
            <a:extLst>
              <a:ext uri="{FF2B5EF4-FFF2-40B4-BE49-F238E27FC236}">
                <a16:creationId xmlns:a16="http://schemas.microsoft.com/office/drawing/2014/main" id="{0C09422A-90DB-C445-8CCD-BEBF26B617B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5F7BDB9-E393-AB43-BBCA-D9853697977D}" type="slidenum">
              <a:rPr lang="en-GB" altLang="en-US" sz="1200" smtClean="0">
                <a:solidFill>
                  <a:srgbClr val="898989"/>
                </a:solidFill>
              </a:rPr>
              <a:pPr>
                <a:spcBef>
                  <a:spcPct val="0"/>
                </a:spcBef>
                <a:buFontTx/>
                <a:buNone/>
              </a:pPr>
              <a:t>8</a:t>
            </a:fld>
            <a:endParaRPr lang="en-GB" altLang="en-US" sz="1200">
              <a:solidFill>
                <a:srgbClr val="898989"/>
              </a:solidFill>
            </a:endParaRPr>
          </a:p>
        </p:txBody>
      </p:sp>
      <p:pic>
        <p:nvPicPr>
          <p:cNvPr id="43011" name="Content Placeholder 6" descr="A screenshot of a computer&#13;&#10;&#13;&#10;Description automatically generated">
            <a:extLst>
              <a:ext uri="{FF2B5EF4-FFF2-40B4-BE49-F238E27FC236}">
                <a16:creationId xmlns:a16="http://schemas.microsoft.com/office/drawing/2014/main" id="{69428753-CDDF-9B49-A4D9-664A9D82FD29}"/>
              </a:ext>
            </a:extLst>
          </p:cNvPr>
          <p:cNvPicPr>
            <a:picLocks noChangeAspect="1"/>
          </p:cNvPicPr>
          <p:nvPr/>
        </p:nvPicPr>
        <p:blipFill>
          <a:blip r:embed="rId3">
            <a:extLst>
              <a:ext uri="{28A0092B-C50C-407E-A947-70E740481C1C}">
                <a14:useLocalDpi xmlns:a14="http://schemas.microsoft.com/office/drawing/2010/main" val="0"/>
              </a:ext>
            </a:extLst>
          </a:blip>
          <a:srcRect l="17625" t="20235" r="13763" b="6314"/>
          <a:stretch>
            <a:fillRect/>
          </a:stretch>
        </p:blipFill>
        <p:spPr bwMode="auto">
          <a:xfrm>
            <a:off x="-396875" y="-2474913"/>
            <a:ext cx="11990388" cy="943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37F0858-26FD-134B-8F81-C3C46C0E8D56}"/>
              </a:ext>
            </a:extLst>
          </p:cNvPr>
          <p:cNvSpPr>
            <a:spLocks noGrp="1"/>
          </p:cNvSpPr>
          <p:nvPr>
            <p:ph type="title"/>
          </p:nvPr>
        </p:nvSpPr>
        <p:spPr>
          <a:xfrm>
            <a:off x="457200" y="274638"/>
            <a:ext cx="8229600" cy="628650"/>
          </a:xfrm>
        </p:spPr>
        <p:txBody>
          <a:bodyPr/>
          <a:lstStyle/>
          <a:p>
            <a:r>
              <a:rPr lang="en-US" altLang="en-US" b="1" dirty="0">
                <a:latin typeface="Calibri" panose="020F0502020204030204" pitchFamily="34" charset="0"/>
                <a:ea typeface="ＭＳ Ｐゴシック" panose="020B0600070205080204" pitchFamily="34" charset="-128"/>
                <a:cs typeface="Calibri" panose="020F0502020204030204" pitchFamily="34" charset="0"/>
              </a:rPr>
              <a:t>‘Voice’ - Transcripts</a:t>
            </a:r>
          </a:p>
        </p:txBody>
      </p:sp>
      <p:pic>
        <p:nvPicPr>
          <p:cNvPr id="47106" name="Content Placeholder 6" descr="A screenshot of a cell phone&#13;&#10;&#13;&#10;Description automatically generated">
            <a:extLst>
              <a:ext uri="{FF2B5EF4-FFF2-40B4-BE49-F238E27FC236}">
                <a16:creationId xmlns:a16="http://schemas.microsoft.com/office/drawing/2014/main" id="{E287FD3A-BE44-D848-B1B7-C0F51921D76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789" t="16837" r="1276" b="13454"/>
          <a:stretch>
            <a:fillRect/>
          </a:stretch>
        </p:blipFill>
        <p:spPr>
          <a:xfrm>
            <a:off x="328674" y="1078812"/>
            <a:ext cx="8486651" cy="553842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TotalTime>
  <Words>1857</Words>
  <Application>Microsoft Macintosh PowerPoint</Application>
  <PresentationFormat>On-screen Show (4:3)</PresentationFormat>
  <Paragraphs>260</Paragraphs>
  <Slides>31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Rounded</vt:lpstr>
      <vt:lpstr>Calibri</vt:lpstr>
      <vt:lpstr>Helvetica Neue Medium</vt:lpstr>
      <vt:lpstr>Radley</vt:lpstr>
      <vt:lpstr>Times New Roman</vt:lpstr>
      <vt:lpstr>Wingdings</vt:lpstr>
      <vt:lpstr>Office Theme</vt:lpstr>
      <vt:lpstr>PowerPoint Presentation</vt:lpstr>
      <vt:lpstr>KS2 Greater Depth</vt:lpstr>
      <vt:lpstr>PowerPoint Presentation</vt:lpstr>
      <vt:lpstr>PowerPoint Presentation</vt:lpstr>
      <vt:lpstr>PowerPoint Presentation</vt:lpstr>
      <vt:lpstr>PowerPoint Presentation</vt:lpstr>
      <vt:lpstr>A Significant Challenge: Impersonal Voice </vt:lpstr>
      <vt:lpstr>PowerPoint Presentation</vt:lpstr>
      <vt:lpstr>‘Voice’ - Transcripts</vt:lpstr>
      <vt:lpstr>Impersonal tips</vt:lpstr>
      <vt:lpstr>Passive voice  in formal, impersonal writing</vt:lpstr>
      <vt:lpstr>Why do people die if they stop breathing?</vt:lpstr>
      <vt:lpstr>…choose the appropriate Register</vt:lpstr>
      <vt:lpstr>PowerPoint Presentation</vt:lpstr>
      <vt:lpstr>PowerPoint Presentation</vt:lpstr>
      <vt:lpstr>Paragraph 3</vt:lpstr>
      <vt:lpstr>PowerPoint Presentation</vt:lpstr>
      <vt:lpstr>Vocabulary Three Tier Framework </vt:lpstr>
      <vt:lpstr>PowerPoint Presentation</vt:lpstr>
      <vt:lpstr>PowerPoint Presentation</vt:lpstr>
      <vt:lpstr>Present Perfect</vt:lpstr>
      <vt:lpstr>Present Perfect </vt:lpstr>
      <vt:lpstr>Past perfect: Going back further… </vt:lpstr>
      <vt:lpstr>Diary: Day 8  (example use of past perfect)</vt:lpstr>
      <vt:lpstr>Future perfect</vt:lpstr>
      <vt:lpstr>From Fact to Uncertainty…</vt:lpstr>
      <vt:lpstr>From Fact to Uncertainty…</vt:lpstr>
      <vt:lpstr>PowerPoint Presentation</vt:lpstr>
      <vt:lpstr>PowerPoint Presentation</vt:lpstr>
      <vt:lpstr>Subjunctive verb form  Mood of verbs expressing what is  imagined, wished or possible.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hello@primaryeducationadvisors.co.uk @EnglishHubUK</dc:title>
  <dc:creator>Lindsay Pickton</dc:creator>
  <cp:lastModifiedBy>Alysanne Parker</cp:lastModifiedBy>
  <cp:revision>17</cp:revision>
  <dcterms:created xsi:type="dcterms:W3CDTF">2020-01-15T10:30:00Z</dcterms:created>
  <dcterms:modified xsi:type="dcterms:W3CDTF">2020-07-29T13:02:33Z</dcterms:modified>
</cp:coreProperties>
</file>