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1069" r:id="rId2"/>
    <p:sldId id="263" r:id="rId3"/>
    <p:sldId id="277" r:id="rId4"/>
    <p:sldId id="593" r:id="rId5"/>
    <p:sldId id="881" r:id="rId6"/>
    <p:sldId id="991" r:id="rId7"/>
    <p:sldId id="1068" r:id="rId8"/>
    <p:sldId id="1059" r:id="rId9"/>
    <p:sldId id="1070" r:id="rId10"/>
    <p:sldId id="1065" r:id="rId11"/>
    <p:sldId id="328" r:id="rId12"/>
    <p:sldId id="289" r:id="rId13"/>
    <p:sldId id="1061" r:id="rId14"/>
    <p:sldId id="642" r:id="rId15"/>
    <p:sldId id="1062" r:id="rId16"/>
    <p:sldId id="281" r:id="rId17"/>
    <p:sldId id="285" r:id="rId18"/>
    <p:sldId id="291" r:id="rId19"/>
    <p:sldId id="871" r:id="rId20"/>
    <p:sldId id="546" r:id="rId21"/>
    <p:sldId id="873" r:id="rId22"/>
    <p:sldId id="284" r:id="rId23"/>
    <p:sldId id="872" r:id="rId24"/>
    <p:sldId id="876" r:id="rId25"/>
    <p:sldId id="870" r:id="rId26"/>
    <p:sldId id="293" r:id="rId27"/>
    <p:sldId id="288" r:id="rId28"/>
    <p:sldId id="286" r:id="rId29"/>
    <p:sldId id="10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A0"/>
    <a:srgbClr val="B4E147"/>
    <a:srgbClr val="8C35CF"/>
    <a:srgbClr val="AAE164"/>
    <a:srgbClr val="171399"/>
    <a:srgbClr val="4A3D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p:restoredTop sz="94629"/>
  </p:normalViewPr>
  <p:slideViewPr>
    <p:cSldViewPr snapToGrid="0" snapToObjects="1">
      <p:cViewPr varScale="1">
        <p:scale>
          <a:sx n="131" d="100"/>
          <a:sy n="131" d="100"/>
        </p:scale>
        <p:origin x="568"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76DFC-656F-8947-A924-7B2C0CDDEE4D}" type="datetimeFigureOut">
              <a:rPr lang="en-US" smtClean="0"/>
              <a:t>7/28/20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64B29-DD75-7643-8215-5AB517393960}" type="slidenum">
              <a:rPr lang="en-US" smtClean="0"/>
              <a:t>‹#›</a:t>
            </a:fld>
            <a:endParaRPr lang="en-US"/>
          </a:p>
        </p:txBody>
      </p:sp>
    </p:spTree>
    <p:extLst>
      <p:ext uri="{BB962C8B-B14F-4D97-AF65-F5344CB8AC3E}">
        <p14:creationId xmlns:p14="http://schemas.microsoft.com/office/powerpoint/2010/main" val="166225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hape 188">
            <a:extLst>
              <a:ext uri="{FF2B5EF4-FFF2-40B4-BE49-F238E27FC236}">
                <a16:creationId xmlns:a16="http://schemas.microsoft.com/office/drawing/2014/main" id="{3E0452C9-C8AE-AA41-BF91-553D3B9C0A56}"/>
              </a:ext>
            </a:extLst>
          </p:cNvPr>
          <p:cNvSpPr>
            <a:spLocks noGrp="1" noRot="1" noChangeAspect="1" noChangeArrowheads="1" noTextEdit="1"/>
          </p:cNvSpPr>
          <p:nvPr>
            <p:ph type="sldImg"/>
          </p:nvPr>
        </p:nvSpPr>
        <p:spPr>
          <a:ln/>
        </p:spPr>
      </p:sp>
      <p:sp>
        <p:nvSpPr>
          <p:cNvPr id="111618" name="Shape 189">
            <a:extLst>
              <a:ext uri="{FF2B5EF4-FFF2-40B4-BE49-F238E27FC236}">
                <a16:creationId xmlns:a16="http://schemas.microsoft.com/office/drawing/2014/main" id="{3410E63B-69C6-724D-9AAA-E315F7507159}"/>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New TAF</a:t>
            </a:r>
          </a:p>
        </p:txBody>
      </p:sp>
    </p:spTree>
    <p:extLst>
      <p:ext uri="{BB962C8B-B14F-4D97-AF65-F5344CB8AC3E}">
        <p14:creationId xmlns:p14="http://schemas.microsoft.com/office/powerpoint/2010/main" val="7334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hape 188">
            <a:extLst>
              <a:ext uri="{FF2B5EF4-FFF2-40B4-BE49-F238E27FC236}">
                <a16:creationId xmlns:a16="http://schemas.microsoft.com/office/drawing/2014/main" id="{3E0452C9-C8AE-AA41-BF91-553D3B9C0A56}"/>
              </a:ext>
            </a:extLst>
          </p:cNvPr>
          <p:cNvSpPr>
            <a:spLocks noGrp="1" noRot="1" noChangeAspect="1" noChangeArrowheads="1" noTextEdit="1"/>
          </p:cNvSpPr>
          <p:nvPr>
            <p:ph type="sldImg"/>
          </p:nvPr>
        </p:nvSpPr>
        <p:spPr>
          <a:ln/>
        </p:spPr>
      </p:sp>
      <p:sp>
        <p:nvSpPr>
          <p:cNvPr id="111618" name="Shape 189">
            <a:extLst>
              <a:ext uri="{FF2B5EF4-FFF2-40B4-BE49-F238E27FC236}">
                <a16:creationId xmlns:a16="http://schemas.microsoft.com/office/drawing/2014/main" id="{3410E63B-69C6-724D-9AAA-E315F7507159}"/>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New TAF</a:t>
            </a:r>
          </a:p>
        </p:txBody>
      </p:sp>
    </p:spTree>
    <p:extLst>
      <p:ext uri="{BB962C8B-B14F-4D97-AF65-F5344CB8AC3E}">
        <p14:creationId xmlns:p14="http://schemas.microsoft.com/office/powerpoint/2010/main" val="74786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hape 343">
            <a:extLst>
              <a:ext uri="{FF2B5EF4-FFF2-40B4-BE49-F238E27FC236}">
                <a16:creationId xmlns:a16="http://schemas.microsoft.com/office/drawing/2014/main" id="{881304BA-4ADC-0B44-B65A-46B91076C1D2}"/>
              </a:ext>
            </a:extLst>
          </p:cNvPr>
          <p:cNvSpPr>
            <a:spLocks noGrp="1" noRot="1" noChangeAspect="1" noChangeArrowheads="1" noTextEdit="1"/>
          </p:cNvSpPr>
          <p:nvPr>
            <p:ph type="sldImg"/>
          </p:nvPr>
        </p:nvSpPr>
        <p:spPr>
          <a:ln/>
        </p:spPr>
      </p:sp>
      <p:sp>
        <p:nvSpPr>
          <p:cNvPr id="174082" name="Shape 344">
            <a:extLst>
              <a:ext uri="{FF2B5EF4-FFF2-40B4-BE49-F238E27FC236}">
                <a16:creationId xmlns:a16="http://schemas.microsoft.com/office/drawing/2014/main" id="{75D2376B-BAE8-C640-8998-919F0C37AEF2}"/>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Greater depth writers do this because they have been immersed in reading; where their lovely terms of reading come from </a:t>
            </a:r>
          </a:p>
        </p:txBody>
      </p:sp>
    </p:spTree>
    <p:extLst>
      <p:ext uri="{BB962C8B-B14F-4D97-AF65-F5344CB8AC3E}">
        <p14:creationId xmlns:p14="http://schemas.microsoft.com/office/powerpoint/2010/main" val="113644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hape 307">
            <a:extLst>
              <a:ext uri="{FF2B5EF4-FFF2-40B4-BE49-F238E27FC236}">
                <a16:creationId xmlns:a16="http://schemas.microsoft.com/office/drawing/2014/main" id="{FDFEF6C0-DF6C-6348-8FD9-38751CC78A90}"/>
              </a:ext>
            </a:extLst>
          </p:cNvPr>
          <p:cNvSpPr>
            <a:spLocks noGrp="1" noRot="1" noChangeAspect="1" noChangeArrowheads="1" noTextEdit="1"/>
          </p:cNvSpPr>
          <p:nvPr>
            <p:ph type="sldImg"/>
          </p:nvPr>
        </p:nvSpPr>
        <p:spPr>
          <a:ln/>
        </p:spPr>
      </p:sp>
      <p:sp>
        <p:nvSpPr>
          <p:cNvPr id="109570" name="Shape 308">
            <a:extLst>
              <a:ext uri="{FF2B5EF4-FFF2-40B4-BE49-F238E27FC236}">
                <a16:creationId xmlns:a16="http://schemas.microsoft.com/office/drawing/2014/main" id="{090037FB-70CE-3344-AD29-219C7597D04E}"/>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sym typeface="Times New Roman" panose="02020603050405020304" pitchFamily="18" charset="0"/>
            </a:endParaRPr>
          </a:p>
        </p:txBody>
      </p:sp>
    </p:spTree>
    <p:extLst>
      <p:ext uri="{BB962C8B-B14F-4D97-AF65-F5344CB8AC3E}">
        <p14:creationId xmlns:p14="http://schemas.microsoft.com/office/powerpoint/2010/main" val="32811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hape 353">
            <a:extLst>
              <a:ext uri="{FF2B5EF4-FFF2-40B4-BE49-F238E27FC236}">
                <a16:creationId xmlns:a16="http://schemas.microsoft.com/office/drawing/2014/main" id="{2BD8F31B-A56C-154E-BEE0-1206A4815695}"/>
              </a:ext>
            </a:extLst>
          </p:cNvPr>
          <p:cNvSpPr>
            <a:spLocks noGrp="1" noRot="1" noChangeAspect="1" noChangeArrowheads="1" noTextEdit="1"/>
          </p:cNvSpPr>
          <p:nvPr>
            <p:ph type="sldImg"/>
          </p:nvPr>
        </p:nvSpPr>
        <p:spPr>
          <a:ln/>
        </p:spPr>
      </p:sp>
      <p:sp>
        <p:nvSpPr>
          <p:cNvPr id="181250" name="Shape 354">
            <a:extLst>
              <a:ext uri="{FF2B5EF4-FFF2-40B4-BE49-F238E27FC236}">
                <a16:creationId xmlns:a16="http://schemas.microsoft.com/office/drawing/2014/main" id="{F96BD439-CFA3-1842-80C3-88264C925BF6}"/>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0941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hape 314">
            <a:extLst>
              <a:ext uri="{FF2B5EF4-FFF2-40B4-BE49-F238E27FC236}">
                <a16:creationId xmlns:a16="http://schemas.microsoft.com/office/drawing/2014/main" id="{5191A844-6E3C-BE46-8D9F-B26AE10011AD}"/>
              </a:ext>
            </a:extLst>
          </p:cNvPr>
          <p:cNvSpPr>
            <a:spLocks noGrp="1" noRot="1" noChangeAspect="1" noChangeArrowheads="1" noTextEdit="1"/>
          </p:cNvSpPr>
          <p:nvPr>
            <p:ph type="sldImg"/>
          </p:nvPr>
        </p:nvSpPr>
        <p:spPr>
          <a:ln/>
        </p:spPr>
      </p:sp>
      <p:sp>
        <p:nvSpPr>
          <p:cNvPr id="183298" name="Shape 315">
            <a:extLst>
              <a:ext uri="{FF2B5EF4-FFF2-40B4-BE49-F238E27FC236}">
                <a16:creationId xmlns:a16="http://schemas.microsoft.com/office/drawing/2014/main" id="{1CA9510A-9ADE-0A49-BEB5-147046355DAD}"/>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sym typeface="Times New Roman" panose="02020603050405020304" pitchFamily="18" charset="0"/>
            </a:endParaRPr>
          </a:p>
        </p:txBody>
      </p:sp>
    </p:spTree>
    <p:extLst>
      <p:ext uri="{BB962C8B-B14F-4D97-AF65-F5344CB8AC3E}">
        <p14:creationId xmlns:p14="http://schemas.microsoft.com/office/powerpoint/2010/main" val="14043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hape 363">
            <a:extLst>
              <a:ext uri="{FF2B5EF4-FFF2-40B4-BE49-F238E27FC236}">
                <a16:creationId xmlns:a16="http://schemas.microsoft.com/office/drawing/2014/main" id="{84F457C9-37E2-A34D-914F-1F54CCC4A0BA}"/>
              </a:ext>
            </a:extLst>
          </p:cNvPr>
          <p:cNvSpPr>
            <a:spLocks noGrp="1" noRot="1" noChangeAspect="1" noChangeArrowheads="1" noTextEdit="1"/>
          </p:cNvSpPr>
          <p:nvPr>
            <p:ph type="sldImg"/>
          </p:nvPr>
        </p:nvSpPr>
        <p:spPr>
          <a:ln/>
        </p:spPr>
      </p:sp>
      <p:sp>
        <p:nvSpPr>
          <p:cNvPr id="172034" name="Shape 364">
            <a:extLst>
              <a:ext uri="{FF2B5EF4-FFF2-40B4-BE49-F238E27FC236}">
                <a16:creationId xmlns:a16="http://schemas.microsoft.com/office/drawing/2014/main" id="{8E286C74-CE6F-CC4D-9DDD-1627B8A38B9D}"/>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6528CA"/>
              </a:solidFill>
              <a:ea typeface="ＭＳ Ｐゴシック" panose="020B0600070205080204" pitchFamily="34" charset="-128"/>
            </a:endParaRPr>
          </a:p>
        </p:txBody>
      </p:sp>
    </p:spTree>
    <p:extLst>
      <p:ext uri="{BB962C8B-B14F-4D97-AF65-F5344CB8AC3E}">
        <p14:creationId xmlns:p14="http://schemas.microsoft.com/office/powerpoint/2010/main" val="61403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E2E6-F8FB-D847-A3F3-E77C3B58A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0F7B9-B898-BE43-92AE-12DEE605C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E5A7AB-BF6B-D647-89BE-EFCDD69681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816E2A-6876-1045-97B1-9FBEA5C36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1A997-F4A3-7A40-845B-51A489CEADC5}"/>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314778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E62A-056E-594B-9349-9F8ED22C3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6DF9D2-A401-A84F-ADC4-52B4C268D6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B2C71-603E-104A-A236-369F99E070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97CD92-1C56-1A49-9C75-13A7AC6C6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94255-3720-E646-B916-1DB692EB12DE}"/>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8819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2EC9C-DDC2-4C45-A84F-BE6031045E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1F52A-78A4-4646-A7C9-9E32674675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63BA9-595E-0B4C-B3CC-B5F30EBD89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051A2A-FD78-B441-87BF-E91E8FA2F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E0FA4-FC12-E64A-9C5E-E76831532EAC}"/>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223475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b="0"/>
            </a:lvl1pPr>
            <a:lvl2pPr>
              <a:spcBef>
                <a:spcPts val="600"/>
              </a:spcBef>
              <a:defRPr sz="2800" b="0"/>
            </a:lvl2pPr>
            <a:lvl3pPr>
              <a:spcBef>
                <a:spcPts val="600"/>
              </a:spcBef>
              <a:defRPr sz="2800" b="0"/>
            </a:lvl3pPr>
            <a:lvl4pPr>
              <a:spcBef>
                <a:spcPts val="600"/>
              </a:spcBef>
              <a:defRPr sz="2800" b="0"/>
            </a:lvl4pPr>
            <a:lvl5pPr>
              <a:spcBef>
                <a:spcPts val="600"/>
              </a:spcBef>
              <a:defRPr sz="2800" b="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6B2F7BED-EB7D-424B-9CF4-6F76F2D9DE6F}"/>
              </a:ext>
            </a:extLst>
          </p:cNvPr>
          <p:cNvSpPr txBox="1">
            <a:spLocks noGrp="1"/>
          </p:cNvSpPr>
          <p:nvPr>
            <p:ph type="sldNum" sz="quarter" idx="10"/>
          </p:nvPr>
        </p:nvSpPr>
        <p:spPr/>
        <p:txBody>
          <a:bodyPr/>
          <a:lstStyle>
            <a:lvl1pPr>
              <a:defRPr/>
            </a:lvl1pPr>
          </a:lstStyle>
          <a:p>
            <a:pPr>
              <a:defRPr/>
            </a:pPr>
            <a:fld id="{75B074DD-8889-674B-A637-F8A446F5CF0D}" type="slidenum">
              <a:rPr/>
              <a:pPr>
                <a:defRPr/>
              </a:pPr>
              <a:t>‹#›</a:t>
            </a:fld>
            <a:endParaRPr/>
          </a:p>
        </p:txBody>
      </p:sp>
    </p:spTree>
    <p:extLst>
      <p:ext uri="{BB962C8B-B14F-4D97-AF65-F5344CB8AC3E}">
        <p14:creationId xmlns:p14="http://schemas.microsoft.com/office/powerpoint/2010/main" val="40142920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a:spcBef>
                <a:spcPts val="500"/>
              </a:spcBef>
              <a:buFontTx/>
              <a:defRPr sz="2400"/>
            </a:lvl1pPr>
            <a:lvl2pPr>
              <a:spcBef>
                <a:spcPts val="500"/>
              </a:spcBef>
              <a:buFontTx/>
              <a:defRPr sz="2400"/>
            </a:lvl2pPr>
            <a:lvl3pPr>
              <a:spcBef>
                <a:spcPts val="500"/>
              </a:spcBef>
              <a:buFontTx/>
              <a:defRPr sz="2400"/>
            </a:lvl3pPr>
            <a:lvl4pPr>
              <a:spcBef>
                <a:spcPts val="500"/>
              </a:spcBef>
              <a:buFontTx/>
              <a:defRPr sz="2400"/>
            </a:lvl4pPr>
            <a:lvl5pPr>
              <a:spcBef>
                <a:spcPts val="500"/>
              </a:spcBef>
              <a:buFontTx/>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93368" y="1535112"/>
            <a:ext cx="5389033" cy="639763"/>
          </a:xfrm>
          <a:prstGeom prst="rect">
            <a:avLst/>
          </a:prstGeom>
        </p:spPr>
        <p:txBody>
          <a:bodyPr anchor="b"/>
          <a:lstStyle/>
          <a:p>
            <a:endParaRPr/>
          </a:p>
        </p:txBody>
      </p:sp>
      <p:sp>
        <p:nvSpPr>
          <p:cNvPr id="5" name="Slide Number">
            <a:extLst>
              <a:ext uri="{FF2B5EF4-FFF2-40B4-BE49-F238E27FC236}">
                <a16:creationId xmlns:a16="http://schemas.microsoft.com/office/drawing/2014/main" id="{C5BE4E67-30F2-684F-AD87-89DB87902FAE}"/>
              </a:ext>
            </a:extLst>
          </p:cNvPr>
          <p:cNvSpPr txBox="1">
            <a:spLocks noGrp="1"/>
          </p:cNvSpPr>
          <p:nvPr>
            <p:ph type="sldNum" sz="quarter" idx="14"/>
          </p:nvPr>
        </p:nvSpPr>
        <p:spPr/>
        <p:txBody>
          <a:bodyPr/>
          <a:lstStyle>
            <a:lvl1pPr>
              <a:defRPr/>
            </a:lvl1pPr>
          </a:lstStyle>
          <a:p>
            <a:pPr>
              <a:defRPr/>
            </a:pPr>
            <a:fld id="{02067BC6-96F9-1445-B55B-97B6CD481CA6}" type="slidenum">
              <a:rPr/>
              <a:pPr>
                <a:defRPr/>
              </a:pPr>
              <a:t>‹#›</a:t>
            </a:fld>
            <a:endParaRPr/>
          </a:p>
        </p:txBody>
      </p:sp>
    </p:spTree>
    <p:extLst>
      <p:ext uri="{BB962C8B-B14F-4D97-AF65-F5344CB8AC3E}">
        <p14:creationId xmlns:p14="http://schemas.microsoft.com/office/powerpoint/2010/main" val="7392840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1A4B61E-3AD2-B74E-91FA-986D97D2C258}"/>
              </a:ext>
            </a:extLst>
          </p:cNvPr>
          <p:cNvSpPr txBox="1">
            <a:spLocks noGrp="1"/>
          </p:cNvSpPr>
          <p:nvPr>
            <p:ph type="sldNum" sz="quarter" idx="10"/>
          </p:nvPr>
        </p:nvSpPr>
        <p:spPr/>
        <p:txBody>
          <a:bodyPr/>
          <a:lstStyle>
            <a:lvl1pPr>
              <a:defRPr/>
            </a:lvl1pPr>
          </a:lstStyle>
          <a:p>
            <a:pPr>
              <a:defRPr/>
            </a:pPr>
            <a:fld id="{3C6655DE-EF31-B847-BEEB-F01203B83B21}" type="slidenum">
              <a:rPr/>
              <a:pPr>
                <a:defRPr/>
              </a:pPr>
              <a:t>‹#›</a:t>
            </a:fld>
            <a:endParaRPr/>
          </a:p>
        </p:txBody>
      </p:sp>
    </p:spTree>
    <p:extLst>
      <p:ext uri="{BB962C8B-B14F-4D97-AF65-F5344CB8AC3E}">
        <p14:creationId xmlns:p14="http://schemas.microsoft.com/office/powerpoint/2010/main" val="1143538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39B6-791B-BF4D-827A-5D191D539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A665D-7328-8B47-86AC-9924E1ED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DD9FB-320E-2D48-BA15-B1505130B7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C7436A-45CD-E348-A3DC-8B4B7F2BE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B6B06-56A7-CB4E-9D41-542AD13F7AEE}"/>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38029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06D6-340E-A146-AF50-4E00FA737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123DDB-83FD-8F4E-ADBD-6ACE53AF12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CD0FCC-EBCD-CC4F-8981-3A0B97B931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F41E7F-AC49-1649-9656-15AF7BBCE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33304-D652-8446-B5D4-263BA734A2EE}"/>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249130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C0A5-8F60-0342-9295-A373E1CA5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1C9D5-1818-6049-B3FA-2D1A66DE04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ACB4C-A55A-974F-AD1C-CCB5150701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D7D8D-B71B-B947-B54A-3381F52E17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AF551A7-A929-174D-89F8-3A16BFB4D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D2AAF-449E-3747-98A4-333F164D3456}"/>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228943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3B2B-07B2-634A-ACE5-9343607CC0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A1CD17-9E0F-3F4D-B255-98BAB495C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2C4031-67D6-D048-90D6-D8865E0EC1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FB126F-5167-B641-BD9E-34D984F55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17FAB5-F63A-8E4B-8D11-5FCA7FD5CE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E7BA27-2A23-9B44-8029-9D4A8D81AC2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5B790FA-78B5-9A4D-B950-0F8242CB3F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E12BC0-0205-FF4F-B95D-821B404698A1}"/>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19043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21A8-13F5-7D46-8E10-C5D9C74DB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1031C9-6C0A-7847-9E98-5F9C98CA02B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2275333-84A4-A24F-8FE2-7B9E7151E4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DECE34-0225-C042-90BC-CEA3F42C389D}"/>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321270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F54D5-8D37-EA41-B64D-2F21F5CDF20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4CB8AA6-25E4-5044-818A-D6C2DBC31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F45B59-A02A-1C48-AE99-4E15BE7244FA}"/>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291593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7B5C-66B2-834E-8AF9-B4E5ABC31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6A89B4-10D5-2A4B-B1F8-B184AF4B9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9BB1C7-B4B0-C046-A344-250E43AAB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062862-4513-994B-A0FE-99EB3F9C482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0395C0-5BFC-554B-B552-4EE86FF4F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E6FCB-5776-8B41-B80C-01597F975F4C}"/>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8396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6B87-3DFC-0F4B-B754-C0AD73F1D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29AAC-17C5-F542-B327-7B498FC08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6FB9BC-3F25-4A45-98E1-309DED8B4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DCD229-2AE6-924E-A347-39BFFF8BFE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78AED3-548F-DC40-B720-ABD05B63D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351D2-785B-1E42-A314-DF54E93AC5D2}"/>
              </a:ext>
            </a:extLst>
          </p:cNvPr>
          <p:cNvSpPr>
            <a:spLocks noGrp="1"/>
          </p:cNvSpPr>
          <p:nvPr>
            <p:ph type="sldNum" sz="quarter" idx="12"/>
          </p:nvPr>
        </p:nvSpPr>
        <p:spPr/>
        <p:txBody>
          <a:bodyPr/>
          <a:lstStyle/>
          <a:p>
            <a:fld id="{E6B7F90B-5796-4042-8060-DE5FD7A6C8D6}" type="slidenum">
              <a:rPr lang="en-US" smtClean="0"/>
              <a:t>‹#›</a:t>
            </a:fld>
            <a:endParaRPr lang="en-US"/>
          </a:p>
        </p:txBody>
      </p:sp>
    </p:spTree>
    <p:extLst>
      <p:ext uri="{BB962C8B-B14F-4D97-AF65-F5344CB8AC3E}">
        <p14:creationId xmlns:p14="http://schemas.microsoft.com/office/powerpoint/2010/main" val="390197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5EF2F-AF5B-A041-8BE8-B516DB55EF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63758-876B-DA4D-BCB2-42514AF1D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219BA-378D-1E49-851D-16FCEF5AF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DBCC4EC-F9B1-3449-A47A-23906DC05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D3A5F-84DB-4C49-892C-ADFC4D72E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7F90B-5796-4042-8060-DE5FD7A6C8D6}" type="slidenum">
              <a:rPr lang="en-US" smtClean="0"/>
              <a:t>‹#›</a:t>
            </a:fld>
            <a:endParaRPr lang="en-US"/>
          </a:p>
        </p:txBody>
      </p:sp>
      <p:pic>
        <p:nvPicPr>
          <p:cNvPr id="7" name="Picture 6">
            <a:extLst>
              <a:ext uri="{FF2B5EF4-FFF2-40B4-BE49-F238E27FC236}">
                <a16:creationId xmlns:a16="http://schemas.microsoft.com/office/drawing/2014/main" id="{CCB97061-43F7-CD47-B1DD-C7B052039267}"/>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44530" y="6264276"/>
            <a:ext cx="2007701" cy="457199"/>
          </a:xfrm>
          <a:prstGeom prst="rect">
            <a:avLst/>
          </a:prstGeom>
        </p:spPr>
      </p:pic>
      <p:cxnSp>
        <p:nvCxnSpPr>
          <p:cNvPr id="8" name="Straight Connector 7">
            <a:extLst>
              <a:ext uri="{FF2B5EF4-FFF2-40B4-BE49-F238E27FC236}">
                <a16:creationId xmlns:a16="http://schemas.microsoft.com/office/drawing/2014/main" id="{10D69BF7-8BBE-0F4E-AF1A-72C3AABDC997}"/>
              </a:ext>
            </a:extLst>
          </p:cNvPr>
          <p:cNvCxnSpPr>
            <a:cxnSpLocks/>
          </p:cNvCxnSpPr>
          <p:nvPr userDrawn="1"/>
        </p:nvCxnSpPr>
        <p:spPr>
          <a:xfrm>
            <a:off x="544530" y="6174157"/>
            <a:ext cx="1098307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FB56F067-5CE7-F44B-A835-ACD3E3C19627}"/>
              </a:ext>
            </a:extLst>
          </p:cNvPr>
          <p:cNvSpPr/>
          <p:nvPr userDrawn="1"/>
        </p:nvSpPr>
        <p:spPr>
          <a:xfrm>
            <a:off x="11176226" y="6369746"/>
            <a:ext cx="351378" cy="261610"/>
          </a:xfrm>
          <a:prstGeom prst="rect">
            <a:avLst/>
          </a:prstGeom>
        </p:spPr>
        <p:txBody>
          <a:bodyPr wrap="none">
            <a:spAutoFit/>
          </a:bodyPr>
          <a:lstStyle/>
          <a:p>
            <a:pPr algn="r"/>
            <a:fld id="{4B8349B0-BC47-8043-B955-3F0C9A5DAB95}" type="slidenum">
              <a:rPr lang="en-GB" sz="1100" b="1" smtClean="0">
                <a:solidFill>
                  <a:schemeClr val="bg1">
                    <a:lumMod val="50000"/>
                  </a:schemeClr>
                </a:solidFill>
                <a:latin typeface="+mj-lt"/>
              </a:rPr>
              <a:pPr algn="r"/>
              <a:t>‹#›</a:t>
            </a:fld>
            <a:endParaRPr lang="en-US" sz="1100" b="1" dirty="0">
              <a:solidFill>
                <a:schemeClr val="bg1">
                  <a:lumMod val="50000"/>
                </a:schemeClr>
              </a:solidFill>
              <a:latin typeface="+mj-lt"/>
            </a:endParaRPr>
          </a:p>
        </p:txBody>
      </p:sp>
      <p:sp>
        <p:nvSpPr>
          <p:cNvPr id="14" name="Footer Placeholder 3">
            <a:extLst>
              <a:ext uri="{FF2B5EF4-FFF2-40B4-BE49-F238E27FC236}">
                <a16:creationId xmlns:a16="http://schemas.microsoft.com/office/drawing/2014/main" id="{B021FE2D-52CB-8D4F-A408-796700103C76}"/>
              </a:ext>
            </a:extLst>
          </p:cNvPr>
          <p:cNvSpPr txBox="1">
            <a:spLocks noChangeArrowheads="1"/>
          </p:cNvSpPr>
          <p:nvPr userDrawn="1"/>
        </p:nvSpPr>
        <p:spPr bwMode="auto">
          <a:xfrm>
            <a:off x="3431006" y="6385135"/>
            <a:ext cx="289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dirty="0" err="1">
                <a:solidFill>
                  <a:srgbClr val="888888"/>
                </a:solidFill>
                <a:latin typeface="Calibri" panose="020F0502020204030204" pitchFamily="34" charset="0"/>
                <a:cs typeface="Calibri" panose="020F0502020204030204" pitchFamily="34" charset="0"/>
              </a:rPr>
              <a:t>primaryeducationadvisors.co.uk</a:t>
            </a:r>
            <a:endParaRPr lang="en-US" altLang="en-US" sz="1000" dirty="0">
              <a:solidFill>
                <a:srgbClr val="888888"/>
              </a:solidFill>
              <a:latin typeface="Calibri" panose="020F0502020204030204" pitchFamily="34" charset="0"/>
              <a:cs typeface="Calibri" panose="020F0502020204030204" pitchFamily="34" charset="0"/>
            </a:endParaRPr>
          </a:p>
        </p:txBody>
      </p:sp>
      <p:sp>
        <p:nvSpPr>
          <p:cNvPr id="15" name="Rectangle 1">
            <a:extLst>
              <a:ext uri="{FF2B5EF4-FFF2-40B4-BE49-F238E27FC236}">
                <a16:creationId xmlns:a16="http://schemas.microsoft.com/office/drawing/2014/main" id="{6A1C3C13-54A4-4F42-AEFA-7C6BCE957D97}"/>
              </a:ext>
            </a:extLst>
          </p:cNvPr>
          <p:cNvSpPr>
            <a:spLocks noChangeArrowheads="1"/>
          </p:cNvSpPr>
          <p:nvPr userDrawn="1"/>
        </p:nvSpPr>
        <p:spPr bwMode="auto">
          <a:xfrm>
            <a:off x="6388519" y="6385135"/>
            <a:ext cx="1029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dirty="0">
                <a:solidFill>
                  <a:srgbClr val="00B0F0"/>
                </a:solidFill>
                <a:latin typeface="Calibri" panose="020F0502020204030204" pitchFamily="34" charset="0"/>
                <a:cs typeface="Calibri" panose="020F0502020204030204" pitchFamily="34" charset="0"/>
              </a:rPr>
              <a:t>@</a:t>
            </a:r>
            <a:r>
              <a:rPr lang="en-US" altLang="en-US" sz="1000" dirty="0" err="1">
                <a:solidFill>
                  <a:srgbClr val="00B0F0"/>
                </a:solidFill>
                <a:latin typeface="Calibri" panose="020F0502020204030204" pitchFamily="34" charset="0"/>
                <a:cs typeface="Calibri" panose="020F0502020204030204" pitchFamily="34" charset="0"/>
              </a:rPr>
              <a:t>EnglishHubUK</a:t>
            </a:r>
            <a:endParaRPr lang="en-US" alt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105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primaryeducationadvisors.co.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primaryeducationadvisors.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9DD4D-0E00-9644-BFE1-F39D4CC98F75}"/>
              </a:ext>
            </a:extLst>
          </p:cNvPr>
          <p:cNvPicPr>
            <a:picLocks noChangeAspect="1"/>
          </p:cNvPicPr>
          <p:nvPr/>
        </p:nvPicPr>
        <p:blipFill>
          <a:blip r:embed="rId2"/>
          <a:stretch>
            <a:fillRect/>
          </a:stretch>
        </p:blipFill>
        <p:spPr>
          <a:xfrm>
            <a:off x="0" y="-38100"/>
            <a:ext cx="12192000" cy="6934200"/>
          </a:xfrm>
          <a:prstGeom prst="rect">
            <a:avLst/>
          </a:prstGeom>
        </p:spPr>
      </p:pic>
      <p:pic>
        <p:nvPicPr>
          <p:cNvPr id="6" name="Picture 5">
            <a:extLst>
              <a:ext uri="{FF2B5EF4-FFF2-40B4-BE49-F238E27FC236}">
                <a16:creationId xmlns:a16="http://schemas.microsoft.com/office/drawing/2014/main" id="{31F3475B-9B81-454B-A829-C572DE81C5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5337" y="1111950"/>
            <a:ext cx="1797978" cy="821166"/>
          </a:xfrm>
          <a:prstGeom prst="rect">
            <a:avLst/>
          </a:prstGeom>
        </p:spPr>
      </p:pic>
      <p:sp>
        <p:nvSpPr>
          <p:cNvPr id="12" name="Google Shape;508;p38">
            <a:extLst>
              <a:ext uri="{FF2B5EF4-FFF2-40B4-BE49-F238E27FC236}">
                <a16:creationId xmlns:a16="http://schemas.microsoft.com/office/drawing/2014/main" id="{3910BBF2-E01D-6644-959C-F83BFE9AA451}"/>
              </a:ext>
            </a:extLst>
          </p:cNvPr>
          <p:cNvSpPr/>
          <p:nvPr/>
        </p:nvSpPr>
        <p:spPr>
          <a:xfrm>
            <a:off x="5498423" y="5376687"/>
            <a:ext cx="4572000" cy="584735"/>
          </a:xfrm>
          <a:prstGeom prst="rect">
            <a:avLst/>
          </a:prstGeom>
          <a:noFill/>
          <a:ln>
            <a:noFill/>
          </a:ln>
        </p:spPr>
        <p:txBody>
          <a:bodyPr spcFirstLastPara="1" wrap="square" lIns="91425" tIns="45700" rIns="91425" bIns="45700" anchor="t" anchorCtr="0">
            <a:spAutoFit/>
          </a:bodyPr>
          <a:lstStyle/>
          <a:p>
            <a:pPr lvl="0"/>
            <a:r>
              <a:rPr lang="en-GB" sz="1600" dirty="0">
                <a:solidFill>
                  <a:srgbClr val="263238"/>
                </a:solidFill>
                <a:latin typeface="Calibri Light" panose="020F0302020204030204" pitchFamily="34" charset="0"/>
                <a:cs typeface="Calibri Light" panose="020F0302020204030204" pitchFamily="34" charset="0"/>
              </a:rPr>
              <a:t>Course creators: </a:t>
            </a:r>
            <a:r>
              <a:rPr lang="en-GB" sz="1600" b="0" i="0" u="none" strike="noStrike" cap="none" dirty="0">
                <a:solidFill>
                  <a:schemeClr val="dk1"/>
                </a:solidFill>
                <a:latin typeface="Calibri"/>
                <a:ea typeface="Calibri"/>
                <a:cs typeface="Calibri"/>
                <a:sym typeface="Calibri"/>
              </a:rPr>
              <a:t>Christine Chen and Lindsay Pickton: </a:t>
            </a:r>
            <a:r>
              <a:rPr lang="en-GB" sz="1600" b="0" i="0" u="sng" strike="noStrike" cap="none" dirty="0">
                <a:solidFill>
                  <a:schemeClr val="hlink"/>
                </a:solidFill>
                <a:latin typeface="Calibri"/>
                <a:ea typeface="Calibri"/>
                <a:cs typeface="Calibri"/>
                <a:sym typeface="Calibri"/>
                <a:hlinkClick r:id="rId4"/>
              </a:rPr>
              <a:t>www.primaryeducationadvisors.co.uk</a:t>
            </a:r>
            <a:r>
              <a:rPr lang="en-GB" sz="1600" b="0" i="0" u="none" strike="noStrike" cap="none" dirty="0">
                <a:solidFill>
                  <a:schemeClr val="dk1"/>
                </a:solidFill>
                <a:latin typeface="Calibri"/>
                <a:ea typeface="Calibri"/>
                <a:cs typeface="Calibri"/>
                <a:sym typeface="Calibri"/>
              </a:rPr>
              <a:t> </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9692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21;p30">
            <a:extLst>
              <a:ext uri="{FF2B5EF4-FFF2-40B4-BE49-F238E27FC236}">
                <a16:creationId xmlns:a16="http://schemas.microsoft.com/office/drawing/2014/main" id="{A0133BE7-34EF-1441-956E-6171FCCCB91B}"/>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37788" y="155642"/>
            <a:ext cx="2508900" cy="3482503"/>
          </a:xfrm>
          <a:prstGeom prst="rect">
            <a:avLst/>
          </a:prstGeom>
          <a:noFill/>
          <a:ln>
            <a:noFill/>
          </a:ln>
        </p:spPr>
      </p:pic>
      <p:sp>
        <p:nvSpPr>
          <p:cNvPr id="2" name="Title 1">
            <a:extLst>
              <a:ext uri="{FF2B5EF4-FFF2-40B4-BE49-F238E27FC236}">
                <a16:creationId xmlns:a16="http://schemas.microsoft.com/office/drawing/2014/main" id="{A15E697A-9C2C-934C-B527-A06AAA044705}"/>
              </a:ext>
            </a:extLst>
          </p:cNvPr>
          <p:cNvSpPr>
            <a:spLocks noGrp="1"/>
          </p:cNvSpPr>
          <p:nvPr>
            <p:ph type="ctrTitle"/>
          </p:nvPr>
        </p:nvSpPr>
        <p:spPr>
          <a:xfrm>
            <a:off x="1524000" y="1945533"/>
            <a:ext cx="9144000" cy="2387600"/>
          </a:xfrm>
        </p:spPr>
        <p:txBody>
          <a:bodyPr/>
          <a:lstStyle/>
          <a:p>
            <a:r>
              <a:rPr lang="en-US" b="1" dirty="0">
                <a:latin typeface="+mn-lt"/>
              </a:rPr>
              <a:t>Shared writing</a:t>
            </a:r>
          </a:p>
        </p:txBody>
      </p:sp>
      <p:sp>
        <p:nvSpPr>
          <p:cNvPr id="3" name="Subtitle 2">
            <a:extLst>
              <a:ext uri="{FF2B5EF4-FFF2-40B4-BE49-F238E27FC236}">
                <a16:creationId xmlns:a16="http://schemas.microsoft.com/office/drawing/2014/main" id="{747A6AE2-F3F1-E747-A982-55FCBBDBE47F}"/>
              </a:ext>
            </a:extLst>
          </p:cNvPr>
          <p:cNvSpPr>
            <a:spLocks noGrp="1"/>
          </p:cNvSpPr>
          <p:nvPr>
            <p:ph type="subTitle" idx="1"/>
          </p:nvPr>
        </p:nvSpPr>
        <p:spPr>
          <a:xfrm>
            <a:off x="739302" y="4351068"/>
            <a:ext cx="10680969" cy="1655762"/>
          </a:xfrm>
        </p:spPr>
        <p:txBody>
          <a:bodyPr>
            <a:noAutofit/>
          </a:bodyPr>
          <a:lstStyle/>
          <a:p>
            <a:r>
              <a:rPr lang="en-US" sz="3600" i="1" dirty="0"/>
              <a:t>with help from a model</a:t>
            </a:r>
          </a:p>
          <a:p>
            <a:r>
              <a:rPr lang="en-US" sz="3600" i="1" dirty="0"/>
              <a:t>…because GD writers have heads full of models!</a:t>
            </a:r>
          </a:p>
        </p:txBody>
      </p:sp>
    </p:spTree>
    <p:extLst>
      <p:ext uri="{BB962C8B-B14F-4D97-AF65-F5344CB8AC3E}">
        <p14:creationId xmlns:p14="http://schemas.microsoft.com/office/powerpoint/2010/main" val="20749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hape 277">
            <a:extLst>
              <a:ext uri="{FF2B5EF4-FFF2-40B4-BE49-F238E27FC236}">
                <a16:creationId xmlns:a16="http://schemas.microsoft.com/office/drawing/2014/main" id="{5F02E2CB-198A-2446-A96A-273072F4C451}"/>
              </a:ext>
            </a:extLst>
          </p:cNvPr>
          <p:cNvSpPr>
            <a:spLocks noGrp="1" noChangeArrowheads="1"/>
          </p:cNvSpPr>
          <p:nvPr>
            <p:ph type="body" idx="4294967295"/>
          </p:nvPr>
        </p:nvSpPr>
        <p:spPr>
          <a:xfrm>
            <a:off x="6095999" y="1600201"/>
            <a:ext cx="5701259" cy="3360906"/>
          </a:xfrm>
        </p:spPr>
        <p:txBody>
          <a:bodyPr/>
          <a:lstStyle/>
          <a:p>
            <a:pPr marL="0" indent="0">
              <a:spcBef>
                <a:spcPts val="800"/>
              </a:spcBef>
              <a:buNone/>
            </a:pPr>
            <a:r>
              <a:rPr lang="en-GB"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The young archaeologist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was </a:t>
            </a:r>
            <a:r>
              <a:rPr lang="en-GB"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whistling</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 as he strode back from</a:t>
            </a:r>
            <a:r>
              <a:rPr lang="en-GB"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 the bazaar</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 </a:t>
            </a:r>
          </a:p>
          <a:p>
            <a:pPr marL="0" indent="0">
              <a:spcBef>
                <a:spcPts val="800"/>
              </a:spcBef>
              <a:buNone/>
            </a:pP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He was </a:t>
            </a:r>
            <a:r>
              <a:rPr lang="en-GB"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imagining the gleam of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golden relics</a:t>
            </a:r>
            <a:r>
              <a:rPr lang="en-GB"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he</a:t>
            </a:r>
            <a:r>
              <a:rPr lang="en-GB"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’d read about, waiting for him in the hidden tomb.</a:t>
            </a:r>
            <a:endPar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endParaRPr>
          </a:p>
          <a:p>
            <a:pPr algn="r"/>
            <a:endParaRPr lang="en-US" altLang="en-US" dirty="0">
              <a:solidFill>
                <a:schemeClr val="tx1">
                  <a:lumMod val="50000"/>
                  <a:lumOff val="50000"/>
                </a:schemeClr>
              </a:solidFill>
              <a:ea typeface="ＭＳ Ｐゴシック" panose="020B0600070205080204" pitchFamily="34" charset="-128"/>
              <a:cs typeface="Arial" panose="020B0604020202020204" pitchFamily="34" charset="0"/>
              <a:sym typeface="Arial" panose="020B0604020202020204" pitchFamily="34" charset="0"/>
            </a:endParaRPr>
          </a:p>
        </p:txBody>
      </p:sp>
      <p:sp>
        <p:nvSpPr>
          <p:cNvPr id="6" name="Shape 277">
            <a:extLst>
              <a:ext uri="{FF2B5EF4-FFF2-40B4-BE49-F238E27FC236}">
                <a16:creationId xmlns:a16="http://schemas.microsoft.com/office/drawing/2014/main" id="{A7BFE190-9D55-E544-8B4E-42636EBE8297}"/>
              </a:ext>
            </a:extLst>
          </p:cNvPr>
          <p:cNvSpPr txBox="1">
            <a:spLocks noChangeArrowheads="1"/>
          </p:cNvSpPr>
          <p:nvPr/>
        </p:nvSpPr>
        <p:spPr>
          <a:xfrm>
            <a:off x="239844" y="1600201"/>
            <a:ext cx="499172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00"/>
              </a:spcBef>
              <a:buFont typeface="Arial" panose="020B0604020202020204" pitchFamily="34" charset="0"/>
              <a:buNone/>
            </a:pP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Fox</a:t>
            </a:r>
            <a:r>
              <a:rPr lang="en-US" altLang="en-US" dirty="0">
                <a:solidFill>
                  <a:srgbClr val="0000FF"/>
                </a:solidFill>
                <a:ea typeface="ＭＳ Ｐゴシック" panose="020B0600070205080204" pitchFamily="34" charset="-128"/>
                <a:sym typeface="Arial Rounded MT Bold" panose="020F0704030504030204" pitchFamily="34" charset="77"/>
              </a:rPr>
              <a:t> </a:t>
            </a:r>
            <a:r>
              <a:rPr lang="en-US" altLang="en-US" b="1" u="sng" dirty="0">
                <a:solidFill>
                  <a:srgbClr val="7030A0"/>
                </a:solidFill>
                <a:ea typeface="ＭＳ Ｐゴシック" panose="020B0600070205080204" pitchFamily="34" charset="-128"/>
                <a:sym typeface="Arial Rounded MT Bold" panose="020F0704030504030204" pitchFamily="34" charset="77"/>
              </a:rPr>
              <a:t>was daydreaming</a:t>
            </a:r>
            <a:r>
              <a:rPr lang="en-US" altLang="en-US" b="1" dirty="0">
                <a:solidFill>
                  <a:srgbClr val="7030A0"/>
                </a:solidFill>
                <a:ea typeface="ＭＳ Ｐゴシック" panose="020B0600070205080204" pitchFamily="34" charset="-128"/>
                <a:sym typeface="Arial Rounded MT Bold" panose="020F0704030504030204" pitchFamily="34" charset="77"/>
              </a:rPr>
              <a:t>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as he </a:t>
            </a:r>
            <a:r>
              <a:rPr lang="en-US" altLang="en-US" b="1" u="sng" dirty="0">
                <a:solidFill>
                  <a:srgbClr val="7030A0"/>
                </a:solidFill>
                <a:ea typeface="ＭＳ Ｐゴシック" panose="020B0600070205080204" pitchFamily="34" charset="-128"/>
                <a:sym typeface="Arial Rounded MT Bold" panose="020F0704030504030204" pitchFamily="34" charset="77"/>
              </a:rPr>
              <a:t>trotted</a:t>
            </a:r>
            <a:r>
              <a:rPr lang="en-US" altLang="en-US" b="1" dirty="0">
                <a:solidFill>
                  <a:srgbClr val="0000FF"/>
                </a:solidFill>
                <a:ea typeface="ＭＳ Ｐゴシック" panose="020B0600070205080204" pitchFamily="34" charset="-128"/>
                <a:sym typeface="Arial Rounded MT Bold" panose="020F0704030504030204" pitchFamily="34" charset="77"/>
              </a:rPr>
              <a:t>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along. He </a:t>
            </a:r>
            <a:r>
              <a:rPr lang="en-US" altLang="en-US" b="1" u="sng" dirty="0">
                <a:solidFill>
                  <a:srgbClr val="7030A0"/>
                </a:solidFill>
                <a:ea typeface="ＭＳ Ｐゴシック" panose="020B0600070205080204" pitchFamily="34" charset="-128"/>
                <a:sym typeface="Arial Rounded MT Bold" panose="020F0704030504030204" pitchFamily="34" charset="77"/>
              </a:rPr>
              <a:t>was thinking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of all the plump little hens he’d caught last night, </a:t>
            </a:r>
            <a:r>
              <a:rPr lang="en-US" altLang="en-US" b="1" u="sng" dirty="0">
                <a:solidFill>
                  <a:srgbClr val="7030A0"/>
                </a:solidFill>
                <a:ea typeface="ＭＳ Ｐゴシック" panose="020B0600070205080204" pitchFamily="34" charset="-128"/>
                <a:sym typeface="Arial Rounded MT Bold" panose="020F0704030504030204" pitchFamily="34" charset="77"/>
              </a:rPr>
              <a:t>waiting</a:t>
            </a:r>
            <a:r>
              <a:rPr lang="en-US" altLang="en-US" dirty="0">
                <a:solidFill>
                  <a:srgbClr val="0000FF"/>
                </a:solidFill>
                <a:ea typeface="ＭＳ Ｐゴシック" panose="020B0600070205080204" pitchFamily="34" charset="-128"/>
                <a:sym typeface="Arial Rounded MT Bold" panose="020F0704030504030204" pitchFamily="34" charset="77"/>
              </a:rPr>
              <a:t> </a:t>
            </a:r>
            <a:r>
              <a:rPr lang="en-US" altLang="en-US" dirty="0">
                <a:solidFill>
                  <a:schemeClr val="tx1">
                    <a:lumMod val="50000"/>
                    <a:lumOff val="50000"/>
                  </a:schemeClr>
                </a:solidFill>
                <a:ea typeface="ＭＳ Ｐゴシック" panose="020B0600070205080204" pitchFamily="34" charset="-128"/>
                <a:sym typeface="Arial Rounded MT Bold" panose="020F0704030504030204" pitchFamily="34" charset="77"/>
              </a:rPr>
              <a:t>for him in his nice warm den.</a:t>
            </a:r>
          </a:p>
          <a:p>
            <a:pPr marL="0" indent="0" algn="r">
              <a:buFont typeface="Arial" panose="020B0604020202020204" pitchFamily="34" charset="0"/>
              <a:buNone/>
            </a:pPr>
            <a:endParaRPr lang="en-US" altLang="en-US" dirty="0">
              <a:solidFill>
                <a:schemeClr val="tx1">
                  <a:lumMod val="50000"/>
                  <a:lumOff val="50000"/>
                </a:schemeClr>
              </a:solidFill>
              <a:ea typeface="ＭＳ Ｐゴシック" panose="020B0600070205080204" pitchFamily="34" charset="-128"/>
              <a:cs typeface="Arial" panose="020B0604020202020204" pitchFamily="34" charset="0"/>
              <a:sym typeface="Arial" panose="020B0604020202020204" pitchFamily="34" charset="0"/>
            </a:endParaRPr>
          </a:p>
          <a:p>
            <a:pPr marL="0" indent="0" algn="r">
              <a:spcBef>
                <a:spcPts val="600"/>
              </a:spcBef>
              <a:buFont typeface="Arial" panose="020B0604020202020204" pitchFamily="34" charset="0"/>
              <a:buNone/>
            </a:pPr>
            <a:r>
              <a:rPr lang="en-US" altLang="en-US" sz="2400" i="1" dirty="0">
                <a:solidFill>
                  <a:schemeClr val="tx1">
                    <a:lumMod val="50000"/>
                    <a:lumOff val="50000"/>
                  </a:schemeClr>
                </a:solidFill>
                <a:ea typeface="ＭＳ Ｐゴシック" panose="020B0600070205080204" pitchFamily="34" charset="-128"/>
                <a:sym typeface="Arial Rounded MT Bold" panose="020F0704030504030204" pitchFamily="34" charset="77"/>
              </a:rPr>
              <a:t>Stories from Aesop Usborne</a:t>
            </a:r>
          </a:p>
        </p:txBody>
      </p:sp>
      <p:sp>
        <p:nvSpPr>
          <p:cNvPr id="2" name="TextBox 1">
            <a:extLst>
              <a:ext uri="{FF2B5EF4-FFF2-40B4-BE49-F238E27FC236}">
                <a16:creationId xmlns:a16="http://schemas.microsoft.com/office/drawing/2014/main" id="{76B75A60-F5DB-4447-B88F-917DC606422A}"/>
              </a:ext>
            </a:extLst>
          </p:cNvPr>
          <p:cNvSpPr txBox="1"/>
          <p:nvPr/>
        </p:nvSpPr>
        <p:spPr>
          <a:xfrm>
            <a:off x="3696511" y="826851"/>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08499EEE-4AE5-5349-BB1F-E729FC144526}"/>
              </a:ext>
            </a:extLst>
          </p:cNvPr>
          <p:cNvSpPr txBox="1">
            <a:spLocks/>
          </p:cNvSpPr>
          <p:nvPr/>
        </p:nvSpPr>
        <p:spPr>
          <a:xfrm>
            <a:off x="1523999" y="496886"/>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The Fox and the Billy Goat</a:t>
            </a:r>
          </a:p>
        </p:txBody>
      </p:sp>
    </p:spTree>
    <p:extLst>
      <p:ext uri="{BB962C8B-B14F-4D97-AF65-F5344CB8AC3E}">
        <p14:creationId xmlns:p14="http://schemas.microsoft.com/office/powerpoint/2010/main" val="36971491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244">
            <a:extLst>
              <a:ext uri="{FF2B5EF4-FFF2-40B4-BE49-F238E27FC236}">
                <a16:creationId xmlns:a16="http://schemas.microsoft.com/office/drawing/2014/main" id="{EDBAE6BF-3BE2-7D42-8B6C-F6FDC17C454F}"/>
              </a:ext>
            </a:extLst>
          </p:cNvPr>
          <p:cNvSpPr txBox="1">
            <a:spLocks noGrp="1"/>
          </p:cNvSpPr>
          <p:nvPr>
            <p:ph type="title" idx="4294967295"/>
          </p:nvPr>
        </p:nvSpPr>
        <p:spPr>
          <a:xfrm>
            <a:off x="1771035" y="3730558"/>
            <a:ext cx="8928370" cy="1470025"/>
          </a:xfrm>
        </p:spPr>
        <p:txBody>
          <a:bodyPr>
            <a:normAutofit fontScale="90000"/>
          </a:bodyPr>
          <a:lstStyle/>
          <a:p>
            <a:pPr algn="ctr" defTabSz="365760">
              <a:defRPr sz="2240">
                <a:latin typeface="Arial Rounded MT Bold"/>
                <a:ea typeface="Arial Rounded MT Bold"/>
                <a:cs typeface="Arial Rounded MT Bold"/>
                <a:sym typeface="Arial Rounded MT Bold"/>
              </a:defRPr>
            </a:pPr>
            <a:r>
              <a:rPr sz="3600" i="1" dirty="0">
                <a:latin typeface="+mn-lt"/>
                <a:ea typeface="Arial Rounded MT Bold"/>
                <a:cs typeface="Arial Rounded MT Bold"/>
                <a:sym typeface="Arial Rounded MT Bold"/>
              </a:rPr>
              <a:t>Drawing on their reading as models for writing </a:t>
            </a:r>
            <a:br>
              <a:rPr sz="3600" b="1" dirty="0">
                <a:latin typeface="+mn-lt"/>
                <a:ea typeface="Arial Rounded MT Bold"/>
                <a:cs typeface="Arial Rounded MT Bold"/>
                <a:sym typeface="Arial Rounded MT Bold"/>
              </a:rPr>
            </a:br>
            <a:r>
              <a:rPr sz="5300" b="1" dirty="0">
                <a:latin typeface="+mn-lt"/>
                <a:ea typeface="Arial Rounded MT Bold"/>
                <a:cs typeface="Arial Rounded MT Bold"/>
                <a:sym typeface="Arial Rounded MT Bold"/>
              </a:rPr>
              <a:t>Synthesis </a:t>
            </a:r>
            <a:br>
              <a:rPr sz="2240" b="1" dirty="0">
                <a:latin typeface="+mn-lt"/>
                <a:ea typeface="Arial Rounded MT Bold"/>
                <a:cs typeface="Arial Rounded MT Bold"/>
                <a:sym typeface="Arial Rounded MT Bold"/>
              </a:rPr>
            </a:br>
            <a:endParaRPr sz="2240" b="1" dirty="0">
              <a:latin typeface="+mn-lt"/>
              <a:ea typeface="Arial Rounded MT Bold"/>
              <a:cs typeface="Arial Rounded MT Bold"/>
              <a:sym typeface="Arial Rounded MT Bold"/>
            </a:endParaRPr>
          </a:p>
        </p:txBody>
      </p:sp>
      <p:sp>
        <p:nvSpPr>
          <p:cNvPr id="340" name="Shape 245">
            <a:extLst>
              <a:ext uri="{FF2B5EF4-FFF2-40B4-BE49-F238E27FC236}">
                <a16:creationId xmlns:a16="http://schemas.microsoft.com/office/drawing/2014/main" id="{AFE83569-9AE9-8B44-8994-B7A10FD95E8D}"/>
              </a:ext>
            </a:extLst>
          </p:cNvPr>
          <p:cNvSpPr txBox="1">
            <a:spLocks noGrp="1"/>
          </p:cNvSpPr>
          <p:nvPr>
            <p:ph type="body" sz="quarter" idx="4294967295"/>
          </p:nvPr>
        </p:nvSpPr>
        <p:spPr>
          <a:xfrm>
            <a:off x="1697267" y="5003759"/>
            <a:ext cx="9075907" cy="1609928"/>
          </a:xfrm>
        </p:spPr>
        <p:txBody>
          <a:bodyPr>
            <a:normAutofit/>
          </a:bodyPr>
          <a:lstStyle/>
          <a:p>
            <a:pPr marL="0" indent="0" algn="ctr" defTabSz="868680">
              <a:buNone/>
              <a:defRPr sz="3040" b="0">
                <a:solidFill>
                  <a:srgbClr val="0096FF"/>
                </a:solidFill>
                <a:latin typeface="Arial Rounded MT Bold"/>
                <a:ea typeface="Arial Rounded MT Bold"/>
                <a:cs typeface="Arial Rounded MT Bold"/>
                <a:sym typeface="Arial Rounded MT Bold"/>
              </a:defRPr>
            </a:pPr>
            <a:r>
              <a:rPr sz="3040" dirty="0">
                <a:solidFill>
                  <a:srgbClr val="7030A0"/>
                </a:solidFill>
                <a:latin typeface="Calibri" panose="020F0502020204030204" pitchFamily="34" charset="0"/>
                <a:ea typeface="Arial Rounded MT Bold"/>
                <a:cs typeface="Calibri" panose="020F0502020204030204" pitchFamily="34" charset="0"/>
                <a:sym typeface="Arial Rounded MT Bold"/>
              </a:rPr>
              <a:t>Selecting appropriate models of language, and combining with the content to create a desired effect</a:t>
            </a:r>
          </a:p>
        </p:txBody>
      </p:sp>
      <p:pic>
        <p:nvPicPr>
          <p:cNvPr id="5" name="Google Shape;421;p30">
            <a:extLst>
              <a:ext uri="{FF2B5EF4-FFF2-40B4-BE49-F238E27FC236}">
                <a16:creationId xmlns:a16="http://schemas.microsoft.com/office/drawing/2014/main" id="{1E8AE1F0-E4ED-A247-A0E8-0E6C9B7F941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80770" y="155642"/>
            <a:ext cx="2508900" cy="3482503"/>
          </a:xfrm>
          <a:prstGeom prst="rect">
            <a:avLst/>
          </a:prstGeom>
          <a:noFill/>
          <a:ln>
            <a:noFill/>
          </a:ln>
        </p:spPr>
      </p:pic>
    </p:spTree>
    <p:extLst>
      <p:ext uri="{BB962C8B-B14F-4D97-AF65-F5344CB8AC3E}">
        <p14:creationId xmlns:p14="http://schemas.microsoft.com/office/powerpoint/2010/main" val="13985958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7F61E-50D5-874D-AE70-8475F4EF3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7438" y="265270"/>
            <a:ext cx="7840494" cy="5531179"/>
          </a:xfrm>
          <a:prstGeom prst="rect">
            <a:avLst/>
          </a:prstGeom>
        </p:spPr>
      </p:pic>
    </p:spTree>
    <p:extLst>
      <p:ext uri="{BB962C8B-B14F-4D97-AF65-F5344CB8AC3E}">
        <p14:creationId xmlns:p14="http://schemas.microsoft.com/office/powerpoint/2010/main" val="38088445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4087C2A1-FFBD-5249-ABD2-7A8206455E63}"/>
              </a:ext>
            </a:extLst>
          </p:cNvPr>
          <p:cNvSpPr>
            <a:spLocks noGrp="1" noChangeArrowheads="1"/>
          </p:cNvSpPr>
          <p:nvPr>
            <p:ph type="title"/>
          </p:nvPr>
        </p:nvSpPr>
        <p:spPr/>
        <p:txBody>
          <a:bodyPr/>
          <a:lstStyle/>
          <a:p>
            <a:pPr defTabSz="365125"/>
            <a:br>
              <a:rPr lang="en-US" altLang="en-US" sz="1600" dirty="0">
                <a:solidFill>
                  <a:srgbClr val="6528CA"/>
                </a:solidFill>
                <a:latin typeface="Arial Black" panose="020B0604020202020204" pitchFamily="34" charset="0"/>
                <a:ea typeface="ＭＳ Ｐゴシック" panose="020B0600070205080204" pitchFamily="34" charset="-128"/>
                <a:sym typeface="Arial Black" panose="020B0604020202020204" pitchFamily="34" charset="0"/>
              </a:rPr>
            </a:br>
            <a:endParaRPr lang="en-US" altLang="en-US" sz="1600" dirty="0">
              <a:solidFill>
                <a:srgbClr val="6528CA"/>
              </a:solidFill>
              <a:latin typeface="Arial Black" panose="020B0604020202020204" pitchFamily="34" charset="0"/>
              <a:ea typeface="ＭＳ Ｐゴシック" panose="020B0600070205080204" pitchFamily="34" charset="-128"/>
              <a:sym typeface="Arial Black" panose="020B0604020202020204" pitchFamily="34" charset="0"/>
            </a:endParaRPr>
          </a:p>
        </p:txBody>
      </p:sp>
      <p:sp>
        <p:nvSpPr>
          <p:cNvPr id="305" name="Content Placeholder 2">
            <a:extLst>
              <a:ext uri="{FF2B5EF4-FFF2-40B4-BE49-F238E27FC236}">
                <a16:creationId xmlns:a16="http://schemas.microsoft.com/office/drawing/2014/main" id="{CB2884CA-F75E-DC41-A72B-2D098B9EC73D}"/>
              </a:ext>
            </a:extLst>
          </p:cNvPr>
          <p:cNvSpPr txBox="1">
            <a:spLocks noGrp="1"/>
          </p:cNvSpPr>
          <p:nvPr>
            <p:ph type="body" idx="1"/>
          </p:nvPr>
        </p:nvSpPr>
        <p:spPr>
          <a:xfrm>
            <a:off x="7225454" y="672342"/>
            <a:ext cx="3808412" cy="5888037"/>
          </a:xfrm>
        </p:spPr>
        <p:txBody>
          <a:bodyPr>
            <a:normAutofit/>
          </a:bodyPr>
          <a:lstStyle/>
          <a:p>
            <a:pPr marL="0" indent="0">
              <a:buNone/>
              <a:defRPr b="0">
                <a:solidFill>
                  <a:srgbClr val="FF0000"/>
                </a:solidFill>
                <a:latin typeface="Arial Rounded MT Bold"/>
                <a:ea typeface="Arial Rounded MT Bold"/>
                <a:cs typeface="Arial Rounded MT Bold"/>
                <a:sym typeface="Arial Rounded MT Bold"/>
              </a:defRPr>
            </a:pPr>
            <a:r>
              <a:rPr lang="en-US" altLang="en-US" b="1"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sym typeface="Arial Rounded MT Bold" panose="020F0704030504030204" pitchFamily="34" charset="77"/>
              </a:rPr>
              <a:t>Its feet scraped across the flagstones, moving menacingly towards the flickering torch of the distracted archaeologist. </a:t>
            </a:r>
          </a:p>
          <a:p>
            <a:pPr marL="0" indent="0">
              <a:buNone/>
              <a:defRPr b="0">
                <a:solidFill>
                  <a:srgbClr val="FF0000"/>
                </a:solidFill>
                <a:latin typeface="Arial Rounded MT Bold"/>
                <a:ea typeface="Arial Rounded MT Bold"/>
                <a:cs typeface="Arial Rounded MT Bold"/>
                <a:sym typeface="Arial Rounded MT Bold"/>
              </a:defRPr>
            </a:pPr>
            <a:r>
              <a:rPr lang="en-US" altLang="en-US" dirty="0">
                <a:solidFill>
                  <a:schemeClr val="tx1">
                    <a:lumMod val="50000"/>
                    <a:lumOff val="50000"/>
                  </a:schemeClr>
                </a:solidFill>
                <a:latin typeface="Calibri" panose="020F0502020204030204" pitchFamily="34" charset="0"/>
                <a:ea typeface="ＭＳ Ｐゴシック" panose="020B0600070205080204" pitchFamily="34" charset="-128"/>
                <a:cs typeface="Calibri" panose="020F0502020204030204" pitchFamily="34" charset="0"/>
                <a:sym typeface="Arial Rounded MT Bold" panose="020F0704030504030204" pitchFamily="34" charset="77"/>
              </a:rPr>
              <a:t>Only the rats noticed its sinister shape stalking between the relics, disturbed by the ragged rhythm of its rasping breaths. </a:t>
            </a:r>
            <a:endParaRPr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endParaRPr>
          </a:p>
          <a:p>
            <a:pPr marL="0" indent="0" algn="r">
              <a:buNone/>
              <a:defRPr b="0">
                <a:solidFill>
                  <a:srgbClr val="6528CA"/>
                </a:solidFill>
                <a:latin typeface="Arial Black"/>
                <a:ea typeface="Arial Black"/>
                <a:cs typeface="Arial Black"/>
                <a:sym typeface="Arial Black"/>
              </a:defRPr>
            </a:pPr>
            <a:r>
              <a:rPr lang="en-GB" sz="2400" dirty="0">
                <a:solidFill>
                  <a:schemeClr val="tx1">
                    <a:lumMod val="50000"/>
                    <a:lumOff val="50000"/>
                  </a:schemeClr>
                </a:solidFill>
                <a:latin typeface="Calibri" panose="020F0502020204030204" pitchFamily="34" charset="0"/>
                <a:ea typeface="Arial Black"/>
                <a:cs typeface="Calibri" panose="020F0502020204030204" pitchFamily="34" charset="0"/>
                <a:sym typeface="Arial Black"/>
              </a:rPr>
              <a:t> -Chris and Linz</a:t>
            </a:r>
            <a:endParaRPr sz="2400" dirty="0">
              <a:solidFill>
                <a:schemeClr val="tx1">
                  <a:lumMod val="50000"/>
                  <a:lumOff val="50000"/>
                </a:schemeClr>
              </a:solidFill>
              <a:latin typeface="Calibri" panose="020F0502020204030204" pitchFamily="34" charset="0"/>
              <a:ea typeface="Arial Black"/>
              <a:cs typeface="Calibri" panose="020F0502020204030204" pitchFamily="34" charset="0"/>
              <a:sym typeface="Arial Black"/>
            </a:endParaRPr>
          </a:p>
        </p:txBody>
      </p:sp>
      <p:sp>
        <p:nvSpPr>
          <p:cNvPr id="3" name="TextBox 2">
            <a:extLst>
              <a:ext uri="{FF2B5EF4-FFF2-40B4-BE49-F238E27FC236}">
                <a16:creationId xmlns:a16="http://schemas.microsoft.com/office/drawing/2014/main" id="{F345F613-EF6A-074E-B9A9-25930E675303}"/>
              </a:ext>
            </a:extLst>
          </p:cNvPr>
          <p:cNvSpPr txBox="1"/>
          <p:nvPr/>
        </p:nvSpPr>
        <p:spPr>
          <a:xfrm>
            <a:off x="514182" y="672342"/>
            <a:ext cx="3673643"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defRPr b="0">
                <a:solidFill>
                  <a:srgbClr val="FF0000"/>
                </a:solidFill>
                <a:latin typeface="Arial Rounded MT Bold"/>
                <a:ea typeface="Arial Rounded MT Bold"/>
                <a:cs typeface="Arial Rounded MT Bold"/>
                <a:sym typeface="Arial Rounded MT Bold"/>
              </a:defRPr>
            </a:pPr>
            <a:r>
              <a:rPr lang="en-GB" sz="2800" b="1" dirty="0">
                <a:solidFill>
                  <a:srgbClr val="7030A0"/>
                </a:solidFill>
                <a:latin typeface="Calibri" panose="020F0502020204030204" pitchFamily="34" charset="0"/>
                <a:ea typeface="Arial Rounded MT Bold"/>
                <a:cs typeface="Calibri" panose="020F0502020204030204" pitchFamily="34" charset="0"/>
                <a:sym typeface="Arial Rounded MT Bold"/>
              </a:rPr>
              <a:t>His feet padded along the balcony, slinking silently past the closed doors of the other flats. </a:t>
            </a:r>
            <a:r>
              <a:rPr lang="en-GB" sz="28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No one glimpsed his shadow flickering across the curtain or noticed the uneven rhythm of his steps. </a:t>
            </a:r>
          </a:p>
          <a:p>
            <a:pPr algn="r">
              <a:defRPr b="0">
                <a:solidFill>
                  <a:srgbClr val="FF0000"/>
                </a:solidFill>
                <a:latin typeface="Arial Rounded MT Bold"/>
                <a:ea typeface="Arial Rounded MT Bold"/>
                <a:cs typeface="Arial Rounded MT Bold"/>
                <a:sym typeface="Arial Rounded MT Bold"/>
              </a:defRPr>
            </a:pPr>
            <a:r>
              <a:rPr lang="en-GB" sz="28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-Gillian Cross</a:t>
            </a:r>
          </a:p>
        </p:txBody>
      </p:sp>
      <p:pic>
        <p:nvPicPr>
          <p:cNvPr id="6" name="Picture 5" descr="A picture containing animal, black&#13;&#10;&#13;&#10;Description automatically generated">
            <a:extLst>
              <a:ext uri="{FF2B5EF4-FFF2-40B4-BE49-F238E27FC236}">
                <a16:creationId xmlns:a16="http://schemas.microsoft.com/office/drawing/2014/main" id="{66E5F5B1-A8F9-4B4F-BFFD-F02E3A9112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6143" y="1525283"/>
            <a:ext cx="1834015" cy="2902281"/>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3735337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Although Ephra was the smallest baby elephant in the heard, she had the biggest ears. The trouble was, she didn’t use them. She never listened.…"/>
          <p:cNvSpPr txBox="1">
            <a:spLocks noGrp="1"/>
          </p:cNvSpPr>
          <p:nvPr>
            <p:ph type="body" idx="1"/>
          </p:nvPr>
        </p:nvSpPr>
        <p:spPr>
          <a:xfrm>
            <a:off x="1278295" y="2013875"/>
            <a:ext cx="8640147" cy="4394391"/>
          </a:xfrm>
          <a:prstGeom prst="rect">
            <a:avLst/>
          </a:prstGeom>
        </p:spPr>
        <p:txBody>
          <a:bodyPr>
            <a:normAutofit/>
          </a:bodyPr>
          <a:lstStyle/>
          <a:p>
            <a:pPr marL="0" indent="0">
              <a:buNone/>
              <a:defRPr sz="4000"/>
            </a:pPr>
            <a:r>
              <a:rPr dirty="0">
                <a:solidFill>
                  <a:srgbClr val="00B0F0"/>
                </a:solidFill>
              </a:rPr>
              <a:t>Although </a:t>
            </a:r>
            <a:r>
              <a:rPr dirty="0" err="1">
                <a:solidFill>
                  <a:srgbClr val="00B0F0"/>
                </a:solidFill>
              </a:rPr>
              <a:t>Ephra</a:t>
            </a:r>
            <a:r>
              <a:rPr dirty="0">
                <a:solidFill>
                  <a:srgbClr val="00B0F0"/>
                </a:solidFill>
              </a:rPr>
              <a:t> was the smallest baby elephant in the herd, she had the biggest ears. The trouble was, she didn’t use them. She never listened.</a:t>
            </a:r>
          </a:p>
        </p:txBody>
      </p:sp>
      <p:sp>
        <p:nvSpPr>
          <p:cNvPr id="2" name="Rectangle 1">
            <a:extLst>
              <a:ext uri="{FF2B5EF4-FFF2-40B4-BE49-F238E27FC236}">
                <a16:creationId xmlns:a16="http://schemas.microsoft.com/office/drawing/2014/main" id="{0B5DADB0-4501-A644-A9B7-BCD0D992DD7B}"/>
              </a:ext>
            </a:extLst>
          </p:cNvPr>
          <p:cNvSpPr/>
          <p:nvPr/>
        </p:nvSpPr>
        <p:spPr>
          <a:xfrm>
            <a:off x="1278295" y="1106674"/>
            <a:ext cx="1463862" cy="369332"/>
          </a:xfrm>
          <a:prstGeom prst="rect">
            <a:avLst/>
          </a:prstGeom>
        </p:spPr>
        <p:txBody>
          <a:bodyPr wrap="none">
            <a:spAutoFit/>
          </a:bodyPr>
          <a:lstStyle/>
          <a:p>
            <a:r>
              <a:rPr lang="en-GB" i="1" dirty="0"/>
              <a:t>Susan </a:t>
            </a:r>
            <a:r>
              <a:rPr lang="en-GB" i="1" dirty="0" err="1"/>
              <a:t>Hellard</a:t>
            </a:r>
            <a:endParaRPr lang="en-US" dirty="0"/>
          </a:p>
        </p:txBody>
      </p:sp>
      <p:sp>
        <p:nvSpPr>
          <p:cNvPr id="5" name="Title 1">
            <a:extLst>
              <a:ext uri="{FF2B5EF4-FFF2-40B4-BE49-F238E27FC236}">
                <a16:creationId xmlns:a16="http://schemas.microsoft.com/office/drawing/2014/main" id="{EBA2BE26-5F04-CF4F-96C0-93DE552B9222}"/>
              </a:ext>
            </a:extLst>
          </p:cNvPr>
          <p:cNvSpPr txBox="1">
            <a:spLocks noChangeArrowheads="1"/>
          </p:cNvSpPr>
          <p:nvPr/>
        </p:nvSpPr>
        <p:spPr>
          <a:xfrm>
            <a:off x="1278295" y="333006"/>
            <a:ext cx="81470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latin typeface="+mn-lt"/>
                <a:ea typeface="ＭＳ Ｐゴシック" panose="020B0600070205080204" pitchFamily="34" charset="-128"/>
                <a:sym typeface="Arial Rounded MT Bold" panose="020F0704030504030204" pitchFamily="34" charset="77"/>
              </a:rPr>
              <a:t>Baby Elephant</a:t>
            </a:r>
          </a:p>
        </p:txBody>
      </p:sp>
    </p:spTree>
    <p:extLst>
      <p:ext uri="{BB962C8B-B14F-4D97-AF65-F5344CB8AC3E}">
        <p14:creationId xmlns:p14="http://schemas.microsoft.com/office/powerpoint/2010/main" val="32868316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Picture 3">
            <a:extLst>
              <a:ext uri="{FF2B5EF4-FFF2-40B4-BE49-F238E27FC236}">
                <a16:creationId xmlns:a16="http://schemas.microsoft.com/office/drawing/2014/main" id="{0C05E0E6-0418-9D4F-8F44-5603CE67D0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6926" y="502751"/>
            <a:ext cx="3497538" cy="546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Title 1">
            <a:extLst>
              <a:ext uri="{FF2B5EF4-FFF2-40B4-BE49-F238E27FC236}">
                <a16:creationId xmlns:a16="http://schemas.microsoft.com/office/drawing/2014/main" id="{3AA794AC-D4E7-5D48-9AFA-8F8E64DAEAA6}"/>
              </a:ext>
            </a:extLst>
          </p:cNvPr>
          <p:cNvSpPr txBox="1">
            <a:spLocks noChangeArrowheads="1"/>
          </p:cNvSpPr>
          <p:nvPr/>
        </p:nvSpPr>
        <p:spPr>
          <a:xfrm>
            <a:off x="1170973" y="274638"/>
            <a:ext cx="81470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latin typeface="+mn-lt"/>
                <a:ea typeface="ＭＳ Ｐゴシック" panose="020B0600070205080204" pitchFamily="34" charset="-128"/>
                <a:sym typeface="Arial Rounded MT Bold" panose="020F0704030504030204" pitchFamily="34" charset="77"/>
              </a:rPr>
              <a:t>The Iron Man</a:t>
            </a:r>
          </a:p>
        </p:txBody>
      </p:sp>
      <p:sp>
        <p:nvSpPr>
          <p:cNvPr id="10" name="Content Placeholder 2">
            <a:extLst>
              <a:ext uri="{FF2B5EF4-FFF2-40B4-BE49-F238E27FC236}">
                <a16:creationId xmlns:a16="http://schemas.microsoft.com/office/drawing/2014/main" id="{08B00B42-D4D2-2040-A4B3-D862E3609029}"/>
              </a:ext>
            </a:extLst>
          </p:cNvPr>
          <p:cNvSpPr txBox="1">
            <a:spLocks/>
          </p:cNvSpPr>
          <p:nvPr/>
        </p:nvSpPr>
        <p:spPr>
          <a:xfrm>
            <a:off x="1170973" y="1563407"/>
            <a:ext cx="4667118" cy="627933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500"/>
              </a:spcBef>
              <a:buFontTx/>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7784">
              <a:lnSpc>
                <a:spcPct val="110000"/>
              </a:lnSpc>
              <a:spcBef>
                <a:spcPts val="400"/>
              </a:spcBef>
              <a:spcAft>
                <a:spcPts val="1200"/>
              </a:spcAft>
              <a:buFontTx/>
              <a:buNone/>
              <a:defRPr sz="2806" b="0">
                <a:latin typeface="Arial Rounded MT Bold"/>
                <a:ea typeface="Arial Rounded MT Bold"/>
                <a:cs typeface="Arial Rounded MT Bold"/>
                <a:sym typeface="Arial Rounded MT Bold"/>
              </a:defRPr>
            </a:pPr>
            <a:r>
              <a:rPr lang="en-GB" sz="2806"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The Iron Man came to the top of the cliff.</a:t>
            </a:r>
          </a:p>
          <a:p>
            <a:pPr marL="0" indent="0" defTabSz="557784">
              <a:lnSpc>
                <a:spcPct val="110000"/>
              </a:lnSpc>
              <a:spcBef>
                <a:spcPts val="400"/>
              </a:spcBef>
              <a:spcAft>
                <a:spcPts val="1200"/>
              </a:spcAft>
              <a:buFontTx/>
              <a:buNone/>
              <a:defRPr sz="2806" b="0">
                <a:solidFill>
                  <a:srgbClr val="3497FF"/>
                </a:solidFill>
                <a:latin typeface="Arial Rounded MT Bold"/>
                <a:ea typeface="Arial Rounded MT Bold"/>
                <a:cs typeface="Arial Rounded MT Bold"/>
                <a:sym typeface="Arial Rounded MT Bold"/>
              </a:defRPr>
            </a:pPr>
            <a:r>
              <a:rPr lang="en-GB" sz="2806" b="1" dirty="0">
                <a:solidFill>
                  <a:srgbClr val="3497FF"/>
                </a:solidFill>
                <a:latin typeface="Calibri" panose="020F0502020204030204" pitchFamily="34" charset="0"/>
                <a:ea typeface="Arial Rounded MT Bold"/>
                <a:cs typeface="Calibri" panose="020F0502020204030204" pitchFamily="34" charset="0"/>
                <a:sym typeface="Arial Rounded MT Bold"/>
              </a:rPr>
              <a:t>The wind sang through his iron fingers.</a:t>
            </a:r>
          </a:p>
          <a:p>
            <a:pPr marL="0" indent="0" defTabSz="557784">
              <a:lnSpc>
                <a:spcPct val="110000"/>
              </a:lnSpc>
              <a:spcBef>
                <a:spcPts val="400"/>
              </a:spcBef>
              <a:spcAft>
                <a:spcPts val="1200"/>
              </a:spcAft>
              <a:buFontTx/>
              <a:buNone/>
              <a:defRPr sz="2806" b="0">
                <a:latin typeface="Arial Rounded MT Bold"/>
                <a:ea typeface="Arial Rounded MT Bold"/>
                <a:cs typeface="Arial Rounded MT Bold"/>
                <a:sym typeface="Arial Rounded MT Bold"/>
              </a:defRPr>
            </a:pPr>
            <a:r>
              <a:rPr lang="en-GB" sz="2806"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Never before had the iron man seen the sea. </a:t>
            </a:r>
          </a:p>
          <a:p>
            <a:pPr marL="0" indent="0" defTabSz="557784">
              <a:lnSpc>
                <a:spcPct val="110000"/>
              </a:lnSpc>
              <a:spcBef>
                <a:spcPts val="400"/>
              </a:spcBef>
              <a:spcAft>
                <a:spcPts val="1200"/>
              </a:spcAft>
              <a:buFontTx/>
              <a:buNone/>
              <a:defRPr sz="2806" b="0">
                <a:solidFill>
                  <a:srgbClr val="3497FF"/>
                </a:solidFill>
                <a:latin typeface="Arial Rounded MT Bold"/>
                <a:ea typeface="Arial Rounded MT Bold"/>
                <a:cs typeface="Arial Rounded MT Bold"/>
                <a:sym typeface="Arial Rounded MT Bold"/>
              </a:defRPr>
            </a:pPr>
            <a:r>
              <a:rPr lang="en-GB" sz="2806" b="1" dirty="0">
                <a:solidFill>
                  <a:srgbClr val="3497FF"/>
                </a:solidFill>
                <a:latin typeface="Calibri" panose="020F0502020204030204" pitchFamily="34" charset="0"/>
                <a:ea typeface="Arial Rounded MT Bold"/>
                <a:cs typeface="Calibri" panose="020F0502020204030204" pitchFamily="34" charset="0"/>
                <a:sym typeface="Arial Rounded MT Bold"/>
              </a:rPr>
              <a:t>He swayed in the strong wind </a:t>
            </a:r>
          </a:p>
          <a:p>
            <a:pPr marL="0" indent="0" defTabSz="557784">
              <a:lnSpc>
                <a:spcPct val="110000"/>
              </a:lnSpc>
              <a:spcBef>
                <a:spcPts val="400"/>
              </a:spcBef>
              <a:spcAft>
                <a:spcPts val="1200"/>
              </a:spcAft>
              <a:buFontTx/>
              <a:buNone/>
              <a:defRPr sz="2806" b="0">
                <a:solidFill>
                  <a:srgbClr val="6528CA"/>
                </a:solidFill>
                <a:latin typeface="Arial Rounded MT Bold"/>
                <a:ea typeface="Arial Rounded MT Bold"/>
                <a:cs typeface="Arial Rounded MT Bold"/>
                <a:sym typeface="Arial Rounded MT Bold"/>
              </a:defRPr>
            </a:pPr>
            <a:r>
              <a:rPr lang="en-GB" sz="2806" b="1" u="sng" dirty="0">
                <a:solidFill>
                  <a:srgbClr val="92D050"/>
                </a:solidFill>
                <a:latin typeface="Calibri" panose="020F0502020204030204" pitchFamily="34" charset="0"/>
                <a:ea typeface="Arial Rounded MT Bold"/>
                <a:cs typeface="Calibri" panose="020F0502020204030204" pitchFamily="34" charset="0"/>
                <a:sym typeface="Arial Rounded MT Bold"/>
              </a:rPr>
              <a:t>that pressed against his back</a:t>
            </a:r>
            <a:r>
              <a:rPr lang="en-GB" sz="2806" b="1" dirty="0">
                <a:solidFill>
                  <a:srgbClr val="92D050"/>
                </a:solidFill>
                <a:latin typeface="Calibri" panose="020F0502020204030204" pitchFamily="34" charset="0"/>
                <a:ea typeface="Arial Rounded MT Bold"/>
                <a:cs typeface="Calibri" panose="020F0502020204030204" pitchFamily="34" charset="0"/>
                <a:sym typeface="Arial Rounded MT Bold"/>
              </a:rPr>
              <a:t>.</a:t>
            </a:r>
          </a:p>
          <a:p>
            <a:pPr algn="ctr" defTabSz="557784">
              <a:lnSpc>
                <a:spcPct val="80000"/>
              </a:lnSpc>
              <a:spcBef>
                <a:spcPts val="0"/>
              </a:spcBef>
              <a:defRPr sz="7808" b="0"/>
            </a:pPr>
            <a:endParaRPr lang="en-GB" sz="7808" dirty="0"/>
          </a:p>
          <a:p>
            <a:pPr marL="0" indent="0" defTabSz="557784">
              <a:lnSpc>
                <a:spcPct val="80000"/>
              </a:lnSpc>
              <a:spcBef>
                <a:spcPts val="0"/>
              </a:spcBef>
              <a:buFontTx/>
              <a:buNone/>
              <a:defRPr sz="7808" b="0"/>
            </a:pPr>
            <a:endParaRPr lang="en-GB" sz="7808" dirty="0"/>
          </a:p>
          <a:p>
            <a:pPr defTabSz="557784">
              <a:lnSpc>
                <a:spcPct val="80000"/>
              </a:lnSpc>
              <a:spcBef>
                <a:spcPts val="400"/>
              </a:spcBef>
              <a:defRPr sz="1952" b="0">
                <a:solidFill>
                  <a:srgbClr val="008000"/>
                </a:solidFill>
              </a:defRPr>
            </a:pPr>
            <a:r>
              <a:rPr lang="en-GB" sz="1952" dirty="0">
                <a:solidFill>
                  <a:srgbClr val="008000"/>
                </a:solidFill>
              </a:rPr>
              <a:t>							</a:t>
            </a:r>
            <a:endParaRPr lang="en-GB" sz="366" dirty="0">
              <a:solidFill>
                <a:srgbClr val="008000"/>
              </a:solidFill>
            </a:endParaRPr>
          </a:p>
          <a:p>
            <a:pPr algn="r" defTabSz="557784">
              <a:lnSpc>
                <a:spcPct val="80000"/>
              </a:lnSpc>
              <a:spcBef>
                <a:spcPts val="0"/>
              </a:spcBef>
              <a:defRPr sz="244" b="0" i="1">
                <a:solidFill>
                  <a:srgbClr val="FF0000"/>
                </a:solidFill>
              </a:defRPr>
            </a:pPr>
            <a:r>
              <a:rPr lang="en-GB" sz="244" i="1" dirty="0">
                <a:solidFill>
                  <a:srgbClr val="FF0000"/>
                </a:solidFill>
              </a:rPr>
              <a:t>Ted Hughes  </a:t>
            </a:r>
            <a:br>
              <a:rPr lang="en-GB" sz="244" i="1" dirty="0">
                <a:solidFill>
                  <a:srgbClr val="FF0000"/>
                </a:solidFill>
              </a:rPr>
            </a:br>
            <a:endParaRPr lang="en-GB" sz="244" i="1" dirty="0">
              <a:solidFill>
                <a:srgbClr val="FF0000"/>
              </a:solidFill>
            </a:endParaRPr>
          </a:p>
        </p:txBody>
      </p:sp>
      <p:sp>
        <p:nvSpPr>
          <p:cNvPr id="6" name="Rectangle 5">
            <a:extLst>
              <a:ext uri="{FF2B5EF4-FFF2-40B4-BE49-F238E27FC236}">
                <a16:creationId xmlns:a16="http://schemas.microsoft.com/office/drawing/2014/main" id="{1D9B5FA3-A5E5-D448-BC95-CF7406DD2334}"/>
              </a:ext>
            </a:extLst>
          </p:cNvPr>
          <p:cNvSpPr/>
          <p:nvPr/>
        </p:nvSpPr>
        <p:spPr>
          <a:xfrm>
            <a:off x="1248645" y="1048306"/>
            <a:ext cx="1260025" cy="369332"/>
          </a:xfrm>
          <a:prstGeom prst="rect">
            <a:avLst/>
          </a:prstGeom>
        </p:spPr>
        <p:txBody>
          <a:bodyPr wrap="none">
            <a:spAutoFit/>
          </a:bodyPr>
          <a:lstStyle/>
          <a:p>
            <a:r>
              <a:rPr lang="en-GB" i="1" dirty="0">
                <a:solidFill>
                  <a:schemeClr val="bg2">
                    <a:lumMod val="10000"/>
                  </a:schemeClr>
                </a:solidFill>
                <a:ea typeface="Arial Hebrew"/>
                <a:cs typeface="Arial Hebrew"/>
                <a:sym typeface="Arial Hebrew"/>
              </a:rPr>
              <a:t>Ted Hughes</a:t>
            </a:r>
            <a:endParaRPr lang="en-US" dirty="0"/>
          </a:p>
        </p:txBody>
      </p:sp>
    </p:spTree>
    <p:extLst>
      <p:ext uri="{BB962C8B-B14F-4D97-AF65-F5344CB8AC3E}">
        <p14:creationId xmlns:p14="http://schemas.microsoft.com/office/powerpoint/2010/main" val="5589565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a:extLst>
              <a:ext uri="{FF2B5EF4-FFF2-40B4-BE49-F238E27FC236}">
                <a16:creationId xmlns:a16="http://schemas.microsoft.com/office/drawing/2014/main" id="{03B8702E-4C42-0246-9448-CA38BB56D944}"/>
              </a:ext>
            </a:extLst>
          </p:cNvPr>
          <p:cNvSpPr txBox="1">
            <a:spLocks noGrp="1"/>
          </p:cNvSpPr>
          <p:nvPr>
            <p:ph type="title"/>
          </p:nvPr>
        </p:nvSpPr>
        <p:spPr>
          <a:xfrm>
            <a:off x="1329447" y="365125"/>
            <a:ext cx="10515600" cy="1325563"/>
          </a:xfrm>
        </p:spPr>
        <p:txBody>
          <a:bodyPr/>
          <a:lstStyle/>
          <a:p>
            <a:pPr defTabSz="768095">
              <a:defRPr sz="3275">
                <a:solidFill>
                  <a:srgbClr val="FF0000"/>
                </a:solidFill>
                <a:latin typeface="Arial Hebrew"/>
                <a:ea typeface="Arial Hebrew"/>
                <a:cs typeface="Arial Hebrew"/>
                <a:sym typeface="Arial Hebrew"/>
              </a:defRPr>
            </a:pPr>
            <a:r>
              <a:rPr sz="4000" b="1" dirty="0">
                <a:solidFill>
                  <a:schemeClr val="bg2">
                    <a:lumMod val="10000"/>
                  </a:schemeClr>
                </a:solidFill>
                <a:latin typeface="+mn-lt"/>
                <a:ea typeface="Arial Rounded MT Bold"/>
                <a:cs typeface="Arial Rounded MT Bold"/>
                <a:sym typeface="Arial Rounded MT Bold"/>
              </a:rPr>
              <a:t>Rapunzel</a:t>
            </a:r>
            <a:br>
              <a:rPr sz="3275" dirty="0">
                <a:solidFill>
                  <a:schemeClr val="bg2">
                    <a:lumMod val="10000"/>
                  </a:schemeClr>
                </a:solidFill>
                <a:latin typeface="+mn-lt"/>
                <a:ea typeface="Arial Hebrew"/>
                <a:cs typeface="Arial Hebrew"/>
                <a:sym typeface="Arial Hebrew"/>
              </a:rPr>
            </a:br>
            <a:r>
              <a:rPr sz="1800" i="1" dirty="0">
                <a:solidFill>
                  <a:schemeClr val="bg2">
                    <a:lumMod val="10000"/>
                  </a:schemeClr>
                </a:solidFill>
                <a:latin typeface="+mn-lt"/>
                <a:ea typeface="Arial Hebrew"/>
                <a:cs typeface="Arial Hebrew"/>
                <a:sym typeface="Arial Hebrew"/>
              </a:rPr>
              <a:t>Sarah Gibb</a:t>
            </a:r>
            <a:endParaRPr sz="1800" dirty="0">
              <a:latin typeface="+mn-lt"/>
              <a:ea typeface="Arial Hebrew"/>
              <a:cs typeface="Arial Hebrew"/>
              <a:sym typeface="Arial Hebrew"/>
            </a:endParaRPr>
          </a:p>
        </p:txBody>
      </p:sp>
      <p:sp>
        <p:nvSpPr>
          <p:cNvPr id="319" name="Content Placeholder 2">
            <a:extLst>
              <a:ext uri="{FF2B5EF4-FFF2-40B4-BE49-F238E27FC236}">
                <a16:creationId xmlns:a16="http://schemas.microsoft.com/office/drawing/2014/main" id="{61921EFD-96D7-0049-91F0-616E6CE4A0C8}"/>
              </a:ext>
            </a:extLst>
          </p:cNvPr>
          <p:cNvSpPr txBox="1">
            <a:spLocks noGrp="1"/>
          </p:cNvSpPr>
          <p:nvPr>
            <p:ph type="body" idx="1"/>
          </p:nvPr>
        </p:nvSpPr>
        <p:spPr>
          <a:xfrm>
            <a:off x="1329447" y="1690688"/>
            <a:ext cx="8229600" cy="4525963"/>
          </a:xfrm>
        </p:spPr>
        <p:txBody>
          <a:bodyPr>
            <a:normAutofit/>
          </a:bodyPr>
          <a:lstStyle/>
          <a:p>
            <a:pPr marL="0" indent="0" defTabSz="886968">
              <a:buNone/>
              <a:defRPr sz="3104" b="0">
                <a:solidFill>
                  <a:srgbClr val="0433FF"/>
                </a:solidFill>
                <a:latin typeface="Arial Rounded MT Bold"/>
                <a:ea typeface="Arial Rounded MT Bold"/>
                <a:cs typeface="Arial Rounded MT Bold"/>
                <a:sym typeface="Arial Rounded MT Bold"/>
              </a:defRPr>
            </a:pPr>
            <a:r>
              <a:rPr sz="3104"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Suddenly they came to a clearing, and there in the middle was a tall tower with no door; just a few windows at the very top.</a:t>
            </a:r>
          </a:p>
          <a:p>
            <a:pPr marL="0" indent="0" defTabSz="886968">
              <a:buNone/>
              <a:defRPr sz="3104" b="0">
                <a:solidFill>
                  <a:srgbClr val="000090"/>
                </a:solidFill>
                <a:latin typeface="Arial Rounded MT Bold"/>
                <a:ea typeface="Arial Rounded MT Bold"/>
                <a:cs typeface="Arial Rounded MT Bold"/>
                <a:sym typeface="Arial Rounded MT Bold"/>
              </a:defRPr>
            </a:pPr>
            <a:r>
              <a:rPr sz="3104"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a:t>
            </a:r>
          </a:p>
          <a:p>
            <a:pPr marL="0" indent="0" defTabSz="886968">
              <a:buNone/>
              <a:defRPr sz="3104" b="0">
                <a:solidFill>
                  <a:srgbClr val="9437FF"/>
                </a:solidFill>
                <a:latin typeface="Arial Rounded MT Bold"/>
                <a:ea typeface="Arial Rounded MT Bold"/>
                <a:cs typeface="Arial Rounded MT Bold"/>
                <a:sym typeface="Arial Rounded MT Bold"/>
              </a:defRPr>
            </a:pPr>
            <a:r>
              <a:rPr sz="3104" b="1" dirty="0">
                <a:solidFill>
                  <a:srgbClr val="92D050"/>
                </a:solidFill>
                <a:latin typeface="Calibri" panose="020F0502020204030204" pitchFamily="34" charset="0"/>
                <a:ea typeface="Arial Rounded MT Bold"/>
                <a:cs typeface="Calibri" panose="020F0502020204030204" pitchFamily="34" charset="0"/>
                <a:sym typeface="Arial Rounded MT Bold"/>
              </a:rPr>
              <a:t>To Rapunzel’s amazement, although the tower was as slender as a tree, inside there was room after beautiful room, lit by thousands of delicate lamps, which glowed as bright as day.</a:t>
            </a:r>
          </a:p>
        </p:txBody>
      </p:sp>
    </p:spTree>
    <p:extLst>
      <p:ext uri="{BB962C8B-B14F-4D97-AF65-F5344CB8AC3E}">
        <p14:creationId xmlns:p14="http://schemas.microsoft.com/office/powerpoint/2010/main" val="216719801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ontent Placeholder 2">
            <a:extLst>
              <a:ext uri="{FF2B5EF4-FFF2-40B4-BE49-F238E27FC236}">
                <a16:creationId xmlns:a16="http://schemas.microsoft.com/office/drawing/2014/main" id="{A9C62FC9-41D0-9E45-80CA-168EF33B4F5D}"/>
              </a:ext>
            </a:extLst>
          </p:cNvPr>
          <p:cNvSpPr txBox="1">
            <a:spLocks noGrp="1"/>
          </p:cNvSpPr>
          <p:nvPr>
            <p:ph type="body" idx="1"/>
          </p:nvPr>
        </p:nvSpPr>
        <p:spPr>
          <a:xfrm>
            <a:off x="1329447" y="1550987"/>
            <a:ext cx="8350250" cy="3756025"/>
          </a:xfrm>
        </p:spPr>
        <p:txBody>
          <a:bodyPr/>
          <a:lstStyle/>
          <a:p>
            <a:pPr defTabSz="822959">
              <a:spcBef>
                <a:spcPts val="600"/>
              </a:spcBef>
              <a:defRPr sz="3600">
                <a:solidFill>
                  <a:srgbClr val="008000"/>
                </a:solidFill>
              </a:defRPr>
            </a:pPr>
            <a:endParaRPr sz="3600" dirty="0">
              <a:solidFill>
                <a:srgbClr val="008000"/>
              </a:solidFill>
            </a:endParaRPr>
          </a:p>
          <a:p>
            <a:pPr marL="0" indent="0" defTabSz="822959">
              <a:spcBef>
                <a:spcPts val="800"/>
              </a:spcBef>
              <a:buNone/>
              <a:defRPr sz="3600">
                <a:solidFill>
                  <a:srgbClr val="008000"/>
                </a:solidFill>
              </a:defRPr>
            </a:pPr>
            <a:r>
              <a:rPr sz="4000" b="1" u="sng" dirty="0">
                <a:solidFill>
                  <a:schemeClr val="accent6"/>
                </a:solidFill>
              </a:rPr>
              <a:t>He was alone</a:t>
            </a:r>
            <a:r>
              <a:rPr sz="4000" dirty="0">
                <a:solidFill>
                  <a:schemeClr val="tx1">
                    <a:lumMod val="50000"/>
                    <a:lumOff val="50000"/>
                  </a:schemeClr>
                </a:solidFill>
              </a:rPr>
              <a:t>,</a:t>
            </a:r>
            <a:r>
              <a:rPr sz="4000" dirty="0">
                <a:solidFill>
                  <a:srgbClr val="000000"/>
                </a:solidFill>
              </a:rPr>
              <a:t> </a:t>
            </a:r>
            <a:r>
              <a:rPr sz="4000" b="1" u="sng" dirty="0">
                <a:solidFill>
                  <a:srgbClr val="FFC000"/>
                </a:solidFill>
              </a:rPr>
              <a:t>and</a:t>
            </a:r>
            <a:r>
              <a:rPr sz="4000" dirty="0">
                <a:solidFill>
                  <a:srgbClr val="000000"/>
                </a:solidFill>
              </a:rPr>
              <a:t> </a:t>
            </a:r>
            <a:r>
              <a:rPr sz="4000" dirty="0">
                <a:solidFill>
                  <a:schemeClr val="tx1">
                    <a:lumMod val="50000"/>
                    <a:lumOff val="50000"/>
                  </a:schemeClr>
                </a:solidFill>
              </a:rPr>
              <a:t>in the dark; </a:t>
            </a:r>
            <a:r>
              <a:rPr sz="4000" b="1" u="sng" dirty="0">
                <a:solidFill>
                  <a:srgbClr val="FFC000"/>
                </a:solidFill>
              </a:rPr>
              <a:t>and</a:t>
            </a:r>
            <a:r>
              <a:rPr sz="4000" dirty="0">
                <a:solidFill>
                  <a:srgbClr val="FF0000"/>
                </a:solidFill>
              </a:rPr>
              <a:t> </a:t>
            </a:r>
            <a:r>
              <a:rPr sz="4000" dirty="0">
                <a:solidFill>
                  <a:schemeClr val="tx1">
                    <a:lumMod val="50000"/>
                    <a:lumOff val="50000"/>
                  </a:schemeClr>
                </a:solidFill>
              </a:rPr>
              <a:t>when he reached out for </a:t>
            </a:r>
            <a:r>
              <a:rPr sz="4000" b="1" u="sng" dirty="0">
                <a:solidFill>
                  <a:srgbClr val="00B0F0"/>
                </a:solidFill>
              </a:rPr>
              <a:t>the matches, the matches </a:t>
            </a:r>
            <a:r>
              <a:rPr sz="4000" dirty="0">
                <a:solidFill>
                  <a:schemeClr val="tx1">
                    <a:lumMod val="50000"/>
                    <a:lumOff val="50000"/>
                  </a:schemeClr>
                </a:solidFill>
              </a:rPr>
              <a:t>were put into his hand.</a:t>
            </a:r>
          </a:p>
          <a:p>
            <a:pPr marL="0" indent="0" algn="r" defTabSz="822959">
              <a:spcBef>
                <a:spcPts val="600"/>
              </a:spcBef>
              <a:buNone/>
              <a:defRPr sz="2159" b="0">
                <a:solidFill>
                  <a:srgbClr val="6528CA"/>
                </a:solidFill>
                <a:latin typeface="Arial Black"/>
                <a:ea typeface="Arial Black"/>
                <a:cs typeface="Arial Black"/>
                <a:sym typeface="Arial Black"/>
              </a:defRPr>
            </a:pPr>
            <a:endParaRPr sz="2159" dirty="0">
              <a:solidFill>
                <a:srgbClr val="000000"/>
              </a:solidFill>
              <a:latin typeface="Arial Black"/>
              <a:ea typeface="Arial Black"/>
              <a:cs typeface="Arial Black"/>
              <a:sym typeface="Arial Black"/>
            </a:endParaRPr>
          </a:p>
          <a:p>
            <a:pPr marL="0" indent="0" algn="r" defTabSz="822959">
              <a:spcBef>
                <a:spcPts val="500"/>
              </a:spcBef>
              <a:buNone/>
              <a:defRPr sz="2159" b="0">
                <a:solidFill>
                  <a:srgbClr val="6528CA"/>
                </a:solidFill>
                <a:latin typeface="Arial Black"/>
                <a:ea typeface="Arial Black"/>
                <a:cs typeface="Arial Black"/>
                <a:sym typeface="Arial Black"/>
              </a:defRPr>
            </a:pPr>
            <a:br>
              <a:rPr sz="2159" dirty="0">
                <a:solidFill>
                  <a:srgbClr val="6528CA"/>
                </a:solidFill>
                <a:latin typeface="Arial Black"/>
                <a:ea typeface="Arial Black"/>
                <a:cs typeface="Arial Black"/>
                <a:sym typeface="Arial Black"/>
              </a:rPr>
            </a:br>
            <a:endParaRPr sz="2159" b="1" dirty="0">
              <a:solidFill>
                <a:srgbClr val="000000"/>
              </a:solidFill>
              <a:latin typeface="Arial"/>
              <a:ea typeface="Arial"/>
              <a:cs typeface="Arial"/>
              <a:sym typeface="Arial"/>
            </a:endParaRPr>
          </a:p>
        </p:txBody>
      </p:sp>
      <p:sp>
        <p:nvSpPr>
          <p:cNvPr id="5" name="Title 1">
            <a:extLst>
              <a:ext uri="{FF2B5EF4-FFF2-40B4-BE49-F238E27FC236}">
                <a16:creationId xmlns:a16="http://schemas.microsoft.com/office/drawing/2014/main" id="{C3AF9DB6-3CFF-A54D-B5FB-42273AFAD22C}"/>
              </a:ext>
            </a:extLst>
          </p:cNvPr>
          <p:cNvSpPr txBox="1">
            <a:spLocks/>
          </p:cNvSpPr>
          <p:nvPr/>
        </p:nvSpPr>
        <p:spPr>
          <a:xfrm>
            <a:off x="132944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68095">
              <a:defRPr sz="3275">
                <a:solidFill>
                  <a:srgbClr val="FF0000"/>
                </a:solidFill>
                <a:latin typeface="Arial Hebrew"/>
                <a:ea typeface="Arial Hebrew"/>
                <a:cs typeface="Arial Hebrew"/>
                <a:sym typeface="Arial Hebrew"/>
              </a:defRPr>
            </a:pPr>
            <a:r>
              <a:rPr lang="en-GB" sz="4000" b="1" dirty="0">
                <a:solidFill>
                  <a:schemeClr val="bg2">
                    <a:lumMod val="10000"/>
                  </a:schemeClr>
                </a:solidFill>
                <a:latin typeface="+mn-lt"/>
                <a:ea typeface="Arial Rounded MT Bold"/>
                <a:cs typeface="Arial Rounded MT Bold"/>
                <a:sym typeface="Arial Rounded MT Bold"/>
              </a:rPr>
              <a:t>Talk About Short</a:t>
            </a:r>
            <a:br>
              <a:rPr lang="en-GB" sz="3275" dirty="0">
                <a:solidFill>
                  <a:schemeClr val="bg2">
                    <a:lumMod val="10000"/>
                  </a:schemeClr>
                </a:solidFill>
                <a:latin typeface="+mn-lt"/>
                <a:ea typeface="Arial Hebrew"/>
                <a:cs typeface="Arial Hebrew"/>
                <a:sym typeface="Arial Hebrew"/>
              </a:rPr>
            </a:br>
            <a:r>
              <a:rPr lang="en-GB" sz="1800" i="1" dirty="0">
                <a:solidFill>
                  <a:srgbClr val="000000"/>
                </a:solidFill>
                <a:latin typeface="Calibri" panose="020F0502020204030204" pitchFamily="34" charset="0"/>
                <a:ea typeface="Arial"/>
                <a:cs typeface="Calibri" panose="020F0502020204030204" pitchFamily="34" charset="0"/>
                <a:sym typeface="Arial"/>
              </a:rPr>
              <a:t>Kevin Crossley-Holland</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38391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ocument with black text&#10;&#10;Description automatically generated">
            <a:extLst>
              <a:ext uri="{FF2B5EF4-FFF2-40B4-BE49-F238E27FC236}">
                <a16:creationId xmlns:a16="http://schemas.microsoft.com/office/drawing/2014/main" id="{F4BEAFEF-E59F-7743-8876-4D4CF4B040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000" y="219919"/>
            <a:ext cx="11831819" cy="6638081"/>
          </a:xfrm>
          <a:prstGeom prst="rect">
            <a:avLst/>
          </a:prstGeom>
        </p:spPr>
      </p:pic>
      <p:pic>
        <p:nvPicPr>
          <p:cNvPr id="3" name="Picture 2" descr="A document with black text&#10;&#10;Description automatically generated">
            <a:extLst>
              <a:ext uri="{FF2B5EF4-FFF2-40B4-BE49-F238E27FC236}">
                <a16:creationId xmlns:a16="http://schemas.microsoft.com/office/drawing/2014/main" id="{3DFF21E3-1953-CC4B-AA7F-691C414599B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3000"/>
                    </a14:imgEffect>
                    <a14:imgEffect>
                      <a14:brightnessContrast bright="8000"/>
                    </a14:imgEffect>
                  </a14:imgLayer>
                </a14:imgProps>
              </a:ext>
              <a:ext uri="{28A0092B-C50C-407E-A947-70E740481C1C}">
                <a14:useLocalDpi xmlns:a14="http://schemas.microsoft.com/office/drawing/2010/main"/>
              </a:ext>
            </a:extLst>
          </a:blip>
          <a:srcRect/>
          <a:stretch/>
        </p:blipFill>
        <p:spPr>
          <a:xfrm>
            <a:off x="180090" y="219919"/>
            <a:ext cx="11831819" cy="6638081"/>
          </a:xfrm>
          <a:prstGeom prst="rect">
            <a:avLst/>
          </a:prstGeom>
        </p:spPr>
      </p:pic>
    </p:spTree>
    <p:extLst>
      <p:ext uri="{BB962C8B-B14F-4D97-AF65-F5344CB8AC3E}">
        <p14:creationId xmlns:p14="http://schemas.microsoft.com/office/powerpoint/2010/main" val="407083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888DEED-2AA9-4849-BA51-F641A12D99F8}"/>
              </a:ext>
            </a:extLst>
          </p:cNvPr>
          <p:cNvSpPr/>
          <p:nvPr/>
        </p:nvSpPr>
        <p:spPr>
          <a:xfrm>
            <a:off x="6657654" y="4941870"/>
            <a:ext cx="5928189" cy="10787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3" name="Title 6">
            <a:extLst>
              <a:ext uri="{FF2B5EF4-FFF2-40B4-BE49-F238E27FC236}">
                <a16:creationId xmlns:a16="http://schemas.microsoft.com/office/drawing/2014/main" id="{EF382BDC-D836-1F43-98FE-0BD1599F82C9}"/>
              </a:ext>
            </a:extLst>
          </p:cNvPr>
          <p:cNvSpPr>
            <a:spLocks noGrp="1" noChangeArrowheads="1"/>
          </p:cNvSpPr>
          <p:nvPr>
            <p:ph type="title"/>
          </p:nvPr>
        </p:nvSpPr>
        <p:spPr>
          <a:xfrm>
            <a:off x="637841" y="195209"/>
            <a:ext cx="8229600" cy="1143000"/>
          </a:xfrm>
        </p:spPr>
        <p:txBody>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sym typeface="Arial Hebrew" pitchFamily="2" charset="-79"/>
              </a:rPr>
              <a:t>Greater Depth </a:t>
            </a:r>
          </a:p>
        </p:txBody>
      </p:sp>
      <p:sp>
        <p:nvSpPr>
          <p:cNvPr id="186" name="Content Placeholder 7">
            <a:extLst>
              <a:ext uri="{FF2B5EF4-FFF2-40B4-BE49-F238E27FC236}">
                <a16:creationId xmlns:a16="http://schemas.microsoft.com/office/drawing/2014/main" id="{AD0E5AD2-1C7E-2B4E-886F-77155F2003CB}"/>
              </a:ext>
            </a:extLst>
          </p:cNvPr>
          <p:cNvSpPr txBox="1">
            <a:spLocks noGrp="1"/>
          </p:cNvSpPr>
          <p:nvPr>
            <p:ph type="body" idx="1"/>
          </p:nvPr>
        </p:nvSpPr>
        <p:spPr>
          <a:xfrm>
            <a:off x="637841" y="1188984"/>
            <a:ext cx="10509620" cy="5600700"/>
          </a:xfrm>
        </p:spPr>
        <p:txBody>
          <a:bodyPr>
            <a:normAutofit/>
          </a:bodyPr>
          <a:lstStyle/>
          <a:p>
            <a:pPr marL="0" indent="0" defTabSz="841247">
              <a:spcBef>
                <a:spcPts val="600"/>
              </a:spcBef>
              <a:buNone/>
              <a:defRPr sz="2668">
                <a:latin typeface="Arial Hebrew"/>
                <a:ea typeface="Arial Hebrew"/>
                <a:cs typeface="Arial Hebrew"/>
                <a:sym typeface="Arial Hebrew"/>
              </a:defRPr>
            </a:pPr>
            <a:r>
              <a:rPr b="1" dirty="0">
                <a:solidFill>
                  <a:schemeClr val="accent5"/>
                </a:solidFill>
                <a:latin typeface="Calibri" panose="020F0502020204030204" pitchFamily="34" charset="0"/>
                <a:ea typeface="Arial Hebrew"/>
                <a:cs typeface="Calibri" panose="020F0502020204030204" pitchFamily="34" charset="0"/>
                <a:sym typeface="Arial Hebrew"/>
              </a:rPr>
              <a:t>KS1</a:t>
            </a:r>
          </a:p>
          <a:p>
            <a:pPr marL="0" indent="0" defTabSz="841247">
              <a:spcBef>
                <a:spcPts val="600"/>
              </a:spcBef>
              <a:buNone/>
              <a:defRPr sz="2668">
                <a:latin typeface="Arial Hebrew"/>
                <a:ea typeface="Arial Hebrew"/>
                <a:cs typeface="Arial Hebrew"/>
                <a:sym typeface="Arial Hebrew"/>
              </a:defRPr>
            </a:pPr>
            <a:r>
              <a:rPr b="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rPr>
              <a:t>The pupil can, after discussion with the teacher: </a:t>
            </a:r>
          </a:p>
          <a:p>
            <a:pPr marL="0" indent="0" defTabSz="841247">
              <a:spcBef>
                <a:spcPts val="600"/>
              </a:spcBef>
              <a:buNone/>
              <a:defRPr sz="2668">
                <a:solidFill>
                  <a:srgbClr val="0000FF"/>
                </a:solidFill>
                <a:latin typeface="Arial Hebrew"/>
                <a:ea typeface="Arial Hebrew"/>
                <a:cs typeface="Arial Hebrew"/>
                <a:sym typeface="Arial Hebrew"/>
              </a:defRPr>
            </a:pPr>
            <a:r>
              <a:rPr i="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rPr>
              <a:t>write effectively and coherently for different purposes, drawing on their reading to inform the vocabulary and grammar of their writing</a:t>
            </a:r>
            <a:endParaRPr lang="en-GB" i="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endParaRPr>
          </a:p>
          <a:p>
            <a:pPr marL="0" indent="0" defTabSz="841247">
              <a:spcBef>
                <a:spcPts val="600"/>
              </a:spcBef>
              <a:buNone/>
              <a:defRPr sz="2668">
                <a:solidFill>
                  <a:srgbClr val="0000FF"/>
                </a:solidFill>
                <a:latin typeface="Arial Hebrew"/>
                <a:ea typeface="Arial Hebrew"/>
                <a:cs typeface="Arial Hebrew"/>
                <a:sym typeface="Arial Hebrew"/>
              </a:defRPr>
            </a:pPr>
            <a:r>
              <a:rPr dirty="0">
                <a:solidFill>
                  <a:srgbClr val="0000FF"/>
                </a:solidFill>
                <a:latin typeface="Calibri" panose="020F0502020204030204" pitchFamily="34" charset="0"/>
                <a:ea typeface="Arial Hebrew"/>
                <a:cs typeface="Calibri" panose="020F0502020204030204" pitchFamily="34" charset="0"/>
                <a:sym typeface="Arial Hebrew"/>
              </a:rPr>
              <a:t> </a:t>
            </a:r>
          </a:p>
          <a:p>
            <a:pPr marL="0" indent="0" defTabSz="841247">
              <a:spcBef>
                <a:spcPts val="600"/>
              </a:spcBef>
              <a:buNone/>
              <a:defRPr sz="2668">
                <a:latin typeface="Arial Hebrew"/>
                <a:ea typeface="Arial Hebrew"/>
                <a:cs typeface="Arial Hebrew"/>
                <a:sym typeface="Arial Hebrew"/>
              </a:defRPr>
            </a:pPr>
            <a:r>
              <a:rPr b="1" dirty="0">
                <a:solidFill>
                  <a:srgbClr val="AAE164"/>
                </a:solidFill>
                <a:latin typeface="Calibri" panose="020F0502020204030204" pitchFamily="34" charset="0"/>
                <a:ea typeface="Arial Hebrew"/>
                <a:cs typeface="Calibri" panose="020F0502020204030204" pitchFamily="34" charset="0"/>
                <a:sym typeface="Arial Hebrew"/>
              </a:rPr>
              <a:t>KS2</a:t>
            </a:r>
          </a:p>
          <a:p>
            <a:pPr marL="0" indent="0" defTabSz="841247">
              <a:spcBef>
                <a:spcPts val="600"/>
              </a:spcBef>
              <a:buNone/>
              <a:defRPr sz="2668">
                <a:solidFill>
                  <a:srgbClr val="008000"/>
                </a:solidFill>
                <a:latin typeface="Arial Hebrew"/>
                <a:ea typeface="Arial Hebrew"/>
                <a:cs typeface="Arial Hebrew"/>
                <a:sym typeface="Arial Hebrew"/>
              </a:defRPr>
            </a:pPr>
            <a:r>
              <a:rPr b="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rPr>
              <a:t>Write effectively for a range of purposes and audiences, selecting the appropriate form and drawing independently on what they have read as models for their own writing </a:t>
            </a:r>
          </a:p>
        </p:txBody>
      </p:sp>
      <p:sp>
        <p:nvSpPr>
          <p:cNvPr id="2" name="TextBox 1">
            <a:extLst>
              <a:ext uri="{FF2B5EF4-FFF2-40B4-BE49-F238E27FC236}">
                <a16:creationId xmlns:a16="http://schemas.microsoft.com/office/drawing/2014/main" id="{70103D93-543F-6A4F-8834-7C9E698FA972}"/>
              </a:ext>
            </a:extLst>
          </p:cNvPr>
          <p:cNvSpPr txBox="1"/>
          <p:nvPr/>
        </p:nvSpPr>
        <p:spPr>
          <a:xfrm>
            <a:off x="7017249" y="5065765"/>
            <a:ext cx="64890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defRPr/>
            </a:pPr>
            <a:r>
              <a:rPr lang="en-US" sz="2400" b="1" dirty="0">
                <a:solidFill>
                  <a:schemeClr val="bg1"/>
                </a:solidFill>
                <a:latin typeface="Calibri" panose="020F0502020204030204" pitchFamily="34" charset="0"/>
                <a:cs typeface="Calibri" panose="020F0502020204030204" pitchFamily="34" charset="0"/>
              </a:rPr>
              <a:t>This is what GD writers do already.</a:t>
            </a:r>
          </a:p>
          <a:p>
            <a:pPr>
              <a:defRPr/>
            </a:pPr>
            <a:r>
              <a:rPr lang="en-US" sz="2400" b="1" dirty="0">
                <a:solidFill>
                  <a:schemeClr val="bg1"/>
                </a:solidFill>
                <a:latin typeface="Calibri" panose="020F0502020204030204" pitchFamily="34" charset="0"/>
                <a:cs typeface="Calibri" panose="020F0502020204030204" pitchFamily="34" charset="0"/>
              </a:rPr>
              <a:t>Let’s show everyone how to do it!</a:t>
            </a:r>
          </a:p>
        </p:txBody>
      </p:sp>
    </p:spTree>
    <p:extLst>
      <p:ext uri="{BB962C8B-B14F-4D97-AF65-F5344CB8AC3E}">
        <p14:creationId xmlns:p14="http://schemas.microsoft.com/office/powerpoint/2010/main" val="3723710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3">
            <a:extLst>
              <a:ext uri="{FF2B5EF4-FFF2-40B4-BE49-F238E27FC236}">
                <a16:creationId xmlns:a16="http://schemas.microsoft.com/office/drawing/2014/main" id="{A9A32757-2483-9D4F-896C-3C2D2F0AEA1B}"/>
              </a:ext>
            </a:extLst>
          </p:cNvPr>
          <p:cNvSpPr>
            <a:spLocks noGrp="1"/>
          </p:cNvSpPr>
          <p:nvPr>
            <p:ph sz="half" idx="2"/>
          </p:nvPr>
        </p:nvSpPr>
        <p:spPr>
          <a:xfrm>
            <a:off x="5845951" y="648882"/>
            <a:ext cx="4537075" cy="4525962"/>
          </a:xfrm>
        </p:spPr>
        <p:txBody>
          <a:bodyPr>
            <a:normAutofit fontScale="92500" lnSpcReduction="20000"/>
          </a:bodyPr>
          <a:lstStyle/>
          <a:p>
            <a:pPr marL="0" indent="0">
              <a:lnSpc>
                <a:spcPct val="110000"/>
              </a:lnSpc>
              <a:buNone/>
            </a:pPr>
            <a:r>
              <a:rPr lang="en-US" altLang="en-US" b="1" dirty="0">
                <a:solidFill>
                  <a:srgbClr val="00B0F0"/>
                </a:solidFill>
                <a:latin typeface="Calibri" panose="020F0502020204030204" pitchFamily="34" charset="0"/>
                <a:cs typeface="Calibri" panose="020F0502020204030204" pitchFamily="34" charset="0"/>
              </a:rPr>
              <a:t>The monster showed up just after midnight. </a:t>
            </a:r>
            <a:r>
              <a:rPr lang="en-US" altLang="en-US" dirty="0">
                <a:solidFill>
                  <a:schemeClr val="accent2"/>
                </a:solidFill>
                <a:latin typeface="Calibri" panose="020F0502020204030204" pitchFamily="34" charset="0"/>
                <a:cs typeface="Calibri" panose="020F0502020204030204" pitchFamily="34" charset="0"/>
              </a:rPr>
              <a:t>As they do. </a:t>
            </a:r>
            <a:r>
              <a:rPr lang="en-US" altLang="en-US" b="1" dirty="0" err="1">
                <a:solidFill>
                  <a:srgbClr val="00B0F0"/>
                </a:solidFill>
                <a:latin typeface="Calibri" panose="020F0502020204030204" pitchFamily="34" charset="0"/>
                <a:cs typeface="Calibri" panose="020F0502020204030204" pitchFamily="34" charset="0"/>
              </a:rPr>
              <a:t>Conor</a:t>
            </a:r>
            <a:r>
              <a:rPr lang="en-US" altLang="en-US" b="1" dirty="0">
                <a:solidFill>
                  <a:srgbClr val="00B0F0"/>
                </a:solidFill>
                <a:latin typeface="Calibri" panose="020F0502020204030204" pitchFamily="34" charset="0"/>
                <a:cs typeface="Calibri" panose="020F0502020204030204" pitchFamily="34" charset="0"/>
              </a:rPr>
              <a:t> was awake when it came. </a:t>
            </a:r>
            <a:r>
              <a:rPr lang="en-US" altLang="en-US" u="sng" dirty="0">
                <a:solidFill>
                  <a:schemeClr val="accent2"/>
                </a:solidFill>
                <a:latin typeface="Calibri" panose="020F0502020204030204" pitchFamily="34" charset="0"/>
                <a:cs typeface="Calibri" panose="020F0502020204030204" pitchFamily="34" charset="0"/>
              </a:rPr>
              <a:t>He’d had</a:t>
            </a:r>
            <a:r>
              <a:rPr lang="en-US" altLang="en-US" dirty="0">
                <a:solidFill>
                  <a:schemeClr val="accent2"/>
                </a:solidFill>
                <a:latin typeface="Calibri" panose="020F0502020204030204" pitchFamily="34" charset="0"/>
                <a:cs typeface="Calibri" panose="020F0502020204030204" pitchFamily="34" charset="0"/>
              </a:rPr>
              <a:t> a nightmare. </a:t>
            </a:r>
            <a:r>
              <a:rPr lang="en-US" altLang="en-US" b="1" dirty="0">
                <a:solidFill>
                  <a:srgbClr val="00B0F0"/>
                </a:solidFill>
                <a:latin typeface="Calibri" panose="020F0502020204030204" pitchFamily="34" charset="0"/>
                <a:cs typeface="Calibri" panose="020F0502020204030204" pitchFamily="34" charset="0"/>
              </a:rPr>
              <a:t>Well, not a nightmare. </a:t>
            </a:r>
            <a:r>
              <a:rPr lang="en-US" altLang="en-US" dirty="0">
                <a:solidFill>
                  <a:schemeClr val="accent2"/>
                </a:solidFill>
                <a:latin typeface="Calibri" panose="020F0502020204030204" pitchFamily="34" charset="0"/>
                <a:cs typeface="Calibri" panose="020F0502020204030204" pitchFamily="34" charset="0"/>
              </a:rPr>
              <a:t>The nightmare. </a:t>
            </a:r>
            <a:r>
              <a:rPr lang="en-US" altLang="en-US" b="1" dirty="0">
                <a:solidFill>
                  <a:srgbClr val="00B0F0"/>
                </a:solidFill>
                <a:latin typeface="Calibri" panose="020F0502020204030204" pitchFamily="34" charset="0"/>
                <a:cs typeface="Calibri" panose="020F0502020204030204" pitchFamily="34" charset="0"/>
              </a:rPr>
              <a:t>The one </a:t>
            </a:r>
            <a:r>
              <a:rPr lang="en-US" altLang="en-US" b="1" u="sng" dirty="0">
                <a:solidFill>
                  <a:srgbClr val="00B0F0"/>
                </a:solidFill>
                <a:latin typeface="Calibri" panose="020F0502020204030204" pitchFamily="34" charset="0"/>
                <a:cs typeface="Calibri" panose="020F0502020204030204" pitchFamily="34" charset="0"/>
              </a:rPr>
              <a:t>he’d been having </a:t>
            </a:r>
            <a:r>
              <a:rPr lang="en-US" altLang="en-US" b="1" dirty="0">
                <a:solidFill>
                  <a:srgbClr val="00B0F0"/>
                </a:solidFill>
                <a:latin typeface="Calibri" panose="020F0502020204030204" pitchFamily="34" charset="0"/>
                <a:cs typeface="Calibri" panose="020F0502020204030204" pitchFamily="34" charset="0"/>
              </a:rPr>
              <a:t>a lot lately. </a:t>
            </a:r>
            <a:r>
              <a:rPr lang="en-US" altLang="en-US" dirty="0">
                <a:solidFill>
                  <a:schemeClr val="accent2"/>
                </a:solidFill>
                <a:latin typeface="Calibri" panose="020F0502020204030204" pitchFamily="34" charset="0"/>
                <a:cs typeface="Calibri" panose="020F0502020204030204" pitchFamily="34" charset="0"/>
              </a:rPr>
              <a:t>The one with the darkness and the wind and the screaming. </a:t>
            </a:r>
            <a:r>
              <a:rPr lang="en-US" altLang="en-US" dirty="0">
                <a:solidFill>
                  <a:schemeClr val="tx1">
                    <a:lumMod val="50000"/>
                    <a:lumOff val="50000"/>
                  </a:schemeClr>
                </a:solidFill>
                <a:latin typeface="Calibri" panose="020F0502020204030204" pitchFamily="34" charset="0"/>
                <a:cs typeface="Calibri" panose="020F0502020204030204" pitchFamily="34" charset="0"/>
              </a:rPr>
              <a:t>The one with the hands slipping from his grasp, no matter how hard he tried to hold on.</a:t>
            </a:r>
          </a:p>
        </p:txBody>
      </p:sp>
      <p:sp>
        <p:nvSpPr>
          <p:cNvPr id="5" name="Footer Placeholder 4">
            <a:extLst>
              <a:ext uri="{FF2B5EF4-FFF2-40B4-BE49-F238E27FC236}">
                <a16:creationId xmlns:a16="http://schemas.microsoft.com/office/drawing/2014/main" id="{E102B626-DCB4-6549-B15F-FFFCD2AEED1C}"/>
              </a:ext>
            </a:extLst>
          </p:cNvPr>
          <p:cNvSpPr>
            <a:spLocks noGrp="1"/>
          </p:cNvSpPr>
          <p:nvPr>
            <p:ph type="ftr" sz="quarter" idx="11"/>
          </p:nvPr>
        </p:nvSpPr>
        <p:spPr>
          <a:xfrm>
            <a:off x="7349408" y="5400471"/>
            <a:ext cx="4114800" cy="365125"/>
          </a:xfrm>
        </p:spPr>
        <p:txBody>
          <a:bodyPr/>
          <a:lstStyle/>
          <a:p>
            <a:pPr algn="r">
              <a:defRPr/>
            </a:pPr>
            <a:r>
              <a:rPr lang="en-GB" sz="1800" b="1" dirty="0">
                <a:solidFill>
                  <a:schemeClr val="tx1"/>
                </a:solidFill>
              </a:rPr>
              <a:t>A Monster Calls</a:t>
            </a:r>
          </a:p>
          <a:p>
            <a:pPr algn="r">
              <a:defRPr/>
            </a:pPr>
            <a:r>
              <a:rPr lang="en-GB" sz="1800" dirty="0">
                <a:solidFill>
                  <a:schemeClr val="tx1"/>
                </a:solidFill>
              </a:rPr>
              <a:t> - </a:t>
            </a:r>
            <a:r>
              <a:rPr lang="en-GB" sz="1800" i="1" dirty="0">
                <a:solidFill>
                  <a:schemeClr val="tx1"/>
                </a:solidFill>
              </a:rPr>
              <a:t>Patrick Ness</a:t>
            </a:r>
          </a:p>
        </p:txBody>
      </p:sp>
      <p:pic>
        <p:nvPicPr>
          <p:cNvPr id="6" name="Picture 5">
            <a:extLst>
              <a:ext uri="{FF2B5EF4-FFF2-40B4-BE49-F238E27FC236}">
                <a16:creationId xmlns:a16="http://schemas.microsoft.com/office/drawing/2014/main" id="{07EA88DE-A201-924C-B346-40105F1ACB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091" y="361257"/>
            <a:ext cx="3822859" cy="5404339"/>
          </a:xfrm>
          <a:prstGeom prst="rect">
            <a:avLst/>
          </a:prstGeom>
        </p:spPr>
      </p:pic>
    </p:spTree>
    <p:extLst>
      <p:ext uri="{BB962C8B-B14F-4D97-AF65-F5344CB8AC3E}">
        <p14:creationId xmlns:p14="http://schemas.microsoft.com/office/powerpoint/2010/main" val="253475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C121CA3A-9D9C-D040-9276-C54714C2A60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3000"/>
                    </a14:imgEffect>
                    <a14:imgEffect>
                      <a14:brightnessContrast bright="13000"/>
                    </a14:imgEffect>
                  </a14:imgLayer>
                </a14:imgProps>
              </a:ext>
              <a:ext uri="{28A0092B-C50C-407E-A947-70E740481C1C}">
                <a14:useLocalDpi xmlns:a14="http://schemas.microsoft.com/office/drawing/2010/main"/>
              </a:ext>
            </a:extLst>
          </a:blip>
          <a:srcRect/>
          <a:stretch/>
        </p:blipFill>
        <p:spPr>
          <a:xfrm>
            <a:off x="492868" y="201327"/>
            <a:ext cx="11206264" cy="5825445"/>
          </a:xfrm>
          <a:prstGeom prst="rect">
            <a:avLst/>
          </a:prstGeom>
        </p:spPr>
      </p:pic>
    </p:spTree>
    <p:extLst>
      <p:ext uri="{BB962C8B-B14F-4D97-AF65-F5344CB8AC3E}">
        <p14:creationId xmlns:p14="http://schemas.microsoft.com/office/powerpoint/2010/main" val="28027372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hape 281">
            <a:extLst>
              <a:ext uri="{FF2B5EF4-FFF2-40B4-BE49-F238E27FC236}">
                <a16:creationId xmlns:a16="http://schemas.microsoft.com/office/drawing/2014/main" id="{1AB5506A-A90B-0B46-8F23-3CD79B96F683}"/>
              </a:ext>
            </a:extLst>
          </p:cNvPr>
          <p:cNvSpPr>
            <a:spLocks noGrp="1" noChangeArrowheads="1"/>
          </p:cNvSpPr>
          <p:nvPr>
            <p:ph type="title" idx="4294967295"/>
          </p:nvPr>
        </p:nvSpPr>
        <p:spPr/>
        <p:txBody>
          <a:bodyPr/>
          <a:lstStyle/>
          <a:p>
            <a:pPr algn="ctr" defTabSz="749300"/>
            <a:r>
              <a:rPr lang="en-US" altLang="en-US" b="1" dirty="0">
                <a:latin typeface="Calibri" panose="020F0502020204030204" pitchFamily="34" charset="0"/>
                <a:ea typeface="ＭＳ Ｐゴシック" panose="020B0600070205080204" pitchFamily="34" charset="-128"/>
                <a:cs typeface="Calibri" panose="020F0502020204030204" pitchFamily="34" charset="0"/>
                <a:sym typeface="Times New Roman" panose="02020603050405020304" pitchFamily="18" charset="0"/>
              </a:rPr>
              <a:t>The Hound of the Baskervilles</a:t>
            </a:r>
          </a:p>
        </p:txBody>
      </p:sp>
      <p:sp>
        <p:nvSpPr>
          <p:cNvPr id="311" name="Shape 282">
            <a:extLst>
              <a:ext uri="{FF2B5EF4-FFF2-40B4-BE49-F238E27FC236}">
                <a16:creationId xmlns:a16="http://schemas.microsoft.com/office/drawing/2014/main" id="{9FF0336B-1050-A14F-9A11-E6BF1F0403D9}"/>
              </a:ext>
            </a:extLst>
          </p:cNvPr>
          <p:cNvSpPr txBox="1">
            <a:spLocks noGrp="1"/>
          </p:cNvSpPr>
          <p:nvPr>
            <p:ph type="body" idx="4294967295"/>
          </p:nvPr>
        </p:nvSpPr>
        <p:spPr>
          <a:xfrm>
            <a:off x="1009650" y="1924050"/>
            <a:ext cx="10210800" cy="4171950"/>
          </a:xfrm>
        </p:spPr>
        <p:txBody>
          <a:bodyPr>
            <a:normAutofit/>
          </a:bodyPr>
          <a:lstStyle/>
          <a:p>
            <a:pPr marL="0" indent="0" algn="ctr" defTabSz="896111">
              <a:buNone/>
              <a:defRPr sz="3528" i="1">
                <a:solidFill>
                  <a:srgbClr val="5C3DBD"/>
                </a:solidFill>
                <a:latin typeface="Times New Roman"/>
                <a:ea typeface="Times New Roman"/>
                <a:cs typeface="Times New Roman"/>
                <a:sym typeface="Times New Roman"/>
              </a:defRPr>
            </a:pPr>
            <a:r>
              <a:rPr sz="4000" i="1" dirty="0">
                <a:solidFill>
                  <a:schemeClr val="tx1">
                    <a:lumMod val="50000"/>
                    <a:lumOff val="50000"/>
                  </a:schemeClr>
                </a:solidFill>
                <a:latin typeface="Calibri Light" panose="020F0302020204030204" pitchFamily="34" charset="0"/>
                <a:ea typeface="Times New Roman"/>
                <a:cs typeface="Calibri Light" panose="020F0302020204030204" pitchFamily="34" charset="0"/>
                <a:sym typeface="Times New Roman"/>
              </a:rPr>
              <a:t>Blindly we ran through the gloom, blundering against boulders, forcing our way through gorse bushes, panting up hills and rushing down slopes, heading always in the direction whence those dreadful sounds had come.</a:t>
            </a:r>
          </a:p>
          <a:p>
            <a:pPr algn="r" defTabSz="896111">
              <a:defRPr sz="2352">
                <a:latin typeface="Times New Roman"/>
                <a:ea typeface="Times New Roman"/>
                <a:cs typeface="Times New Roman"/>
                <a:sym typeface="Times New Roman"/>
              </a:defRPr>
            </a:pPr>
            <a:endParaRPr sz="2352" i="1" dirty="0">
              <a:solidFill>
                <a:schemeClr val="tx1">
                  <a:lumMod val="50000"/>
                  <a:lumOff val="50000"/>
                </a:schemeClr>
              </a:solidFill>
              <a:latin typeface="Calibri Light" panose="020F0302020204030204" pitchFamily="34" charset="0"/>
              <a:ea typeface="Times New Roman"/>
              <a:cs typeface="Calibri Light" panose="020F0302020204030204" pitchFamily="34" charset="0"/>
              <a:sym typeface="Times New Roman"/>
            </a:endParaRPr>
          </a:p>
        </p:txBody>
      </p:sp>
      <p:sp>
        <p:nvSpPr>
          <p:cNvPr id="2" name="Rectangle 1">
            <a:extLst>
              <a:ext uri="{FF2B5EF4-FFF2-40B4-BE49-F238E27FC236}">
                <a16:creationId xmlns:a16="http://schemas.microsoft.com/office/drawing/2014/main" id="{44252C6D-C695-D244-BB33-C9D19C38677F}"/>
              </a:ext>
            </a:extLst>
          </p:cNvPr>
          <p:cNvSpPr/>
          <p:nvPr/>
        </p:nvSpPr>
        <p:spPr>
          <a:xfrm>
            <a:off x="4659604" y="1236396"/>
            <a:ext cx="2580963" cy="454292"/>
          </a:xfrm>
          <a:prstGeom prst="rect">
            <a:avLst/>
          </a:prstGeom>
        </p:spPr>
        <p:txBody>
          <a:bodyPr wrap="none">
            <a:spAutoFit/>
          </a:bodyPr>
          <a:lstStyle/>
          <a:p>
            <a:pPr algn="r" defTabSz="896111">
              <a:defRPr sz="2352">
                <a:latin typeface="Times New Roman"/>
                <a:ea typeface="Times New Roman"/>
                <a:cs typeface="Times New Roman"/>
                <a:sym typeface="Times New Roman"/>
              </a:defRPr>
            </a:pPr>
            <a:r>
              <a:rPr lang="en-GB" i="1" dirty="0">
                <a:latin typeface="Calibri" panose="020F0502020204030204" pitchFamily="34" charset="0"/>
                <a:ea typeface="Times New Roman"/>
                <a:cs typeface="Calibri" panose="020F0502020204030204" pitchFamily="34" charset="0"/>
                <a:sym typeface="Times New Roman"/>
              </a:rPr>
              <a:t>Arthur Conan Doyle</a:t>
            </a:r>
          </a:p>
        </p:txBody>
      </p:sp>
    </p:spTree>
    <p:extLst>
      <p:ext uri="{BB962C8B-B14F-4D97-AF65-F5344CB8AC3E}">
        <p14:creationId xmlns:p14="http://schemas.microsoft.com/office/powerpoint/2010/main" val="27448488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surface&#10;&#10;Description automatically generated">
            <a:extLst>
              <a:ext uri="{FF2B5EF4-FFF2-40B4-BE49-F238E27FC236}">
                <a16:creationId xmlns:a16="http://schemas.microsoft.com/office/drawing/2014/main" id="{A813B7FF-3AC4-EE43-A8F8-191243FF12E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3000"/>
                    </a14:imgEffect>
                    <a14:imgEffect>
                      <a14:brightnessContrast bright="12000"/>
                    </a14:imgEffect>
                  </a14:imgLayer>
                </a14:imgProps>
              </a:ext>
              <a:ext uri="{28A0092B-C50C-407E-A947-70E740481C1C}">
                <a14:useLocalDpi xmlns:a14="http://schemas.microsoft.com/office/drawing/2010/main"/>
              </a:ext>
            </a:extLst>
          </a:blip>
          <a:srcRect/>
          <a:stretch/>
        </p:blipFill>
        <p:spPr>
          <a:xfrm>
            <a:off x="153994" y="657225"/>
            <a:ext cx="11884014" cy="5329238"/>
          </a:xfrm>
          <a:prstGeom prst="rect">
            <a:avLst/>
          </a:prstGeom>
        </p:spPr>
      </p:pic>
    </p:spTree>
    <p:extLst>
      <p:ext uri="{BB962C8B-B14F-4D97-AF65-F5344CB8AC3E}">
        <p14:creationId xmlns:p14="http://schemas.microsoft.com/office/powerpoint/2010/main" val="14001232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F4C0FB0E-4498-AC42-A3DE-CB0D35BAB3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4002994" y="-2441303"/>
            <a:ext cx="4186012" cy="11306789"/>
          </a:xfrm>
          <a:prstGeom prst="rect">
            <a:avLst/>
          </a:prstGeom>
        </p:spPr>
      </p:pic>
    </p:spTree>
    <p:extLst>
      <p:ext uri="{BB962C8B-B14F-4D97-AF65-F5344CB8AC3E}">
        <p14:creationId xmlns:p14="http://schemas.microsoft.com/office/powerpoint/2010/main" val="354817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D7F5C-978C-974E-BC27-39424B7D5F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533" y="797667"/>
            <a:ext cx="9630933" cy="4543087"/>
          </a:xfrm>
          <a:prstGeom prst="rect">
            <a:avLst/>
          </a:prstGeom>
        </p:spPr>
      </p:pic>
    </p:spTree>
    <p:extLst>
      <p:ext uri="{BB962C8B-B14F-4D97-AF65-F5344CB8AC3E}">
        <p14:creationId xmlns:p14="http://schemas.microsoft.com/office/powerpoint/2010/main" val="172213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itle 1">
            <a:extLst>
              <a:ext uri="{FF2B5EF4-FFF2-40B4-BE49-F238E27FC236}">
                <a16:creationId xmlns:a16="http://schemas.microsoft.com/office/drawing/2014/main" id="{159F046A-0881-074A-9090-C4D867C9688F}"/>
              </a:ext>
            </a:extLst>
          </p:cNvPr>
          <p:cNvSpPr txBox="1">
            <a:spLocks noGrp="1"/>
          </p:cNvSpPr>
          <p:nvPr>
            <p:ph type="title"/>
          </p:nvPr>
        </p:nvSpPr>
        <p:spPr>
          <a:xfrm>
            <a:off x="838200" y="433952"/>
            <a:ext cx="10515600" cy="480448"/>
          </a:xfrm>
        </p:spPr>
        <p:txBody>
          <a:bodyPr>
            <a:noAutofit/>
          </a:bodyPr>
          <a:lstStyle/>
          <a:p>
            <a:pPr algn="ctr" defTabSz="841247">
              <a:defRPr sz="2944">
                <a:solidFill>
                  <a:srgbClr val="008F00"/>
                </a:solidFill>
                <a:latin typeface="Arial Black"/>
                <a:ea typeface="Arial Black"/>
                <a:cs typeface="Arial Black"/>
                <a:sym typeface="Arial Black"/>
              </a:defRPr>
            </a:pPr>
            <a:r>
              <a:rPr sz="4000" b="1" dirty="0">
                <a:solidFill>
                  <a:schemeClr val="tx1">
                    <a:lumMod val="95000"/>
                    <a:lumOff val="5000"/>
                  </a:schemeClr>
                </a:solidFill>
                <a:latin typeface="Calibri" panose="020F0502020204030204" pitchFamily="34" charset="0"/>
                <a:ea typeface="Arial Black"/>
                <a:cs typeface="Calibri" panose="020F0502020204030204" pitchFamily="34" charset="0"/>
                <a:sym typeface="Arial Black"/>
              </a:rPr>
              <a:t>The Secret Garden</a:t>
            </a:r>
          </a:p>
        </p:txBody>
      </p:sp>
      <p:sp>
        <p:nvSpPr>
          <p:cNvPr id="362" name="Content Placeholder 2">
            <a:extLst>
              <a:ext uri="{FF2B5EF4-FFF2-40B4-BE49-F238E27FC236}">
                <a16:creationId xmlns:a16="http://schemas.microsoft.com/office/drawing/2014/main" id="{0B8DED9C-1722-574C-98A7-FE077C7D6807}"/>
              </a:ext>
            </a:extLst>
          </p:cNvPr>
          <p:cNvSpPr txBox="1">
            <a:spLocks noGrp="1"/>
          </p:cNvSpPr>
          <p:nvPr>
            <p:ph type="body" idx="1"/>
          </p:nvPr>
        </p:nvSpPr>
        <p:spPr>
          <a:xfrm>
            <a:off x="1378744" y="1400782"/>
            <a:ext cx="9434512" cy="4542817"/>
          </a:xfrm>
        </p:spPr>
        <p:txBody>
          <a:bodyPr>
            <a:noAutofit/>
          </a:bodyPr>
          <a:lstStyle/>
          <a:p>
            <a:pPr marL="0" indent="0" defTabSz="813816">
              <a:lnSpc>
                <a:spcPct val="100000"/>
              </a:lnSpc>
              <a:spcBef>
                <a:spcPts val="600"/>
              </a:spcBef>
              <a:buNone/>
              <a:defRPr sz="2670">
                <a:solidFill>
                  <a:srgbClr val="6528CA"/>
                </a:solidFill>
              </a:defRPr>
            </a:pPr>
            <a:r>
              <a:rPr dirty="0">
                <a:solidFill>
                  <a:srgbClr val="6528CA"/>
                </a:solidFill>
                <a:latin typeface="Calibri Light" panose="020F0302020204030204" pitchFamily="34" charset="0"/>
                <a:cs typeface="Calibri Light" panose="020F0302020204030204" pitchFamily="34" charset="0"/>
              </a:rPr>
              <a:t>The rainstorm </a:t>
            </a:r>
            <a:r>
              <a:rPr dirty="0">
                <a:solidFill>
                  <a:srgbClr val="FFC000"/>
                </a:solidFill>
                <a:latin typeface="Calibri Light" panose="020F0302020204030204" pitchFamily="34" charset="0"/>
                <a:cs typeface="Calibri Light" panose="020F0302020204030204" pitchFamily="34" charset="0"/>
              </a:rPr>
              <a:t>had ended </a:t>
            </a:r>
            <a:r>
              <a:rPr dirty="0">
                <a:solidFill>
                  <a:srgbClr val="6528CA"/>
                </a:solidFill>
                <a:latin typeface="Calibri Light" panose="020F0302020204030204" pitchFamily="34" charset="0"/>
                <a:cs typeface="Calibri Light" panose="020F0302020204030204" pitchFamily="34" charset="0"/>
              </a:rPr>
              <a:t>and the grey mist and clouds </a:t>
            </a:r>
            <a:r>
              <a:rPr dirty="0">
                <a:solidFill>
                  <a:srgbClr val="FFC000"/>
                </a:solidFill>
                <a:latin typeface="Calibri Light" panose="020F0302020204030204" pitchFamily="34" charset="0"/>
                <a:cs typeface="Calibri Light" panose="020F0302020204030204" pitchFamily="34" charset="0"/>
              </a:rPr>
              <a:t>had been swept away </a:t>
            </a:r>
            <a:r>
              <a:rPr dirty="0">
                <a:solidFill>
                  <a:srgbClr val="6528CA"/>
                </a:solidFill>
                <a:latin typeface="Calibri Light" panose="020F0302020204030204" pitchFamily="34" charset="0"/>
                <a:cs typeface="Calibri Light" panose="020F0302020204030204" pitchFamily="34" charset="0"/>
              </a:rPr>
              <a:t>in the night by </a:t>
            </a:r>
            <a:r>
              <a:rPr dirty="0">
                <a:solidFill>
                  <a:srgbClr val="00B050"/>
                </a:solidFill>
                <a:latin typeface="Calibri Light" panose="020F0302020204030204" pitchFamily="34" charset="0"/>
                <a:cs typeface="Calibri Light" panose="020F0302020204030204" pitchFamily="34" charset="0"/>
              </a:rPr>
              <a:t>the wind. The wind </a:t>
            </a:r>
            <a:r>
              <a:rPr dirty="0">
                <a:solidFill>
                  <a:srgbClr val="6528CA"/>
                </a:solidFill>
                <a:latin typeface="Calibri Light" panose="020F0302020204030204" pitchFamily="34" charset="0"/>
                <a:cs typeface="Calibri Light" panose="020F0302020204030204" pitchFamily="34" charset="0"/>
              </a:rPr>
              <a:t>itself </a:t>
            </a:r>
            <a:r>
              <a:rPr dirty="0">
                <a:solidFill>
                  <a:srgbClr val="FFC000"/>
                </a:solidFill>
                <a:latin typeface="Calibri Light" panose="020F0302020204030204" pitchFamily="34" charset="0"/>
                <a:cs typeface="Calibri Light" panose="020F0302020204030204" pitchFamily="34" charset="0"/>
              </a:rPr>
              <a:t>had ceased </a:t>
            </a:r>
            <a:r>
              <a:rPr dirty="0">
                <a:solidFill>
                  <a:srgbClr val="6528CA"/>
                </a:solidFill>
                <a:latin typeface="Calibri Light" panose="020F0302020204030204" pitchFamily="34" charset="0"/>
                <a:cs typeface="Calibri Light" panose="020F0302020204030204" pitchFamily="34" charset="0"/>
              </a:rPr>
              <a:t>and a brilliant, deep blue sky arched high over the moorland. </a:t>
            </a:r>
            <a:r>
              <a:rPr dirty="0">
                <a:solidFill>
                  <a:srgbClr val="00B050"/>
                </a:solidFill>
                <a:latin typeface="Calibri Light" panose="020F0302020204030204" pitchFamily="34" charset="0"/>
                <a:cs typeface="Calibri Light" panose="020F0302020204030204" pitchFamily="34" charset="0"/>
              </a:rPr>
              <a:t>Never, never </a:t>
            </a:r>
            <a:r>
              <a:rPr dirty="0">
                <a:solidFill>
                  <a:srgbClr val="FFC000"/>
                </a:solidFill>
                <a:latin typeface="Calibri Light" panose="020F0302020204030204" pitchFamily="34" charset="0"/>
                <a:cs typeface="Calibri Light" panose="020F0302020204030204" pitchFamily="34" charset="0"/>
              </a:rPr>
              <a:t>had Mary dreamed</a:t>
            </a:r>
            <a:r>
              <a:rPr dirty="0">
                <a:solidFill>
                  <a:srgbClr val="000000"/>
                </a:solidFill>
                <a:latin typeface="Calibri Light" panose="020F0302020204030204" pitchFamily="34" charset="0"/>
                <a:cs typeface="Calibri Light" panose="020F0302020204030204" pitchFamily="34" charset="0"/>
              </a:rPr>
              <a:t> </a:t>
            </a:r>
            <a:r>
              <a:rPr dirty="0">
                <a:solidFill>
                  <a:schemeClr val="tx1">
                    <a:lumMod val="50000"/>
                    <a:lumOff val="50000"/>
                  </a:schemeClr>
                </a:solidFill>
                <a:latin typeface="Calibri Light" panose="020F0302020204030204" pitchFamily="34" charset="0"/>
                <a:cs typeface="Calibri Light" panose="020F0302020204030204" pitchFamily="34" charset="0"/>
              </a:rPr>
              <a:t>of a sky so blue. </a:t>
            </a:r>
            <a:r>
              <a:rPr dirty="0">
                <a:solidFill>
                  <a:srgbClr val="6528CA"/>
                </a:solidFill>
                <a:latin typeface="Calibri Light" panose="020F0302020204030204" pitchFamily="34" charset="0"/>
                <a:cs typeface="Calibri Light" panose="020F0302020204030204" pitchFamily="34" charset="0"/>
              </a:rPr>
              <a:t>In India skies were hot and blazing; </a:t>
            </a:r>
            <a:r>
              <a:rPr dirty="0">
                <a:solidFill>
                  <a:srgbClr val="3497FF"/>
                </a:solidFill>
                <a:latin typeface="Calibri Light" panose="020F0302020204030204" pitchFamily="34" charset="0"/>
                <a:cs typeface="Calibri Light" panose="020F0302020204030204" pitchFamily="34" charset="0"/>
              </a:rPr>
              <a:t>this</a:t>
            </a:r>
            <a:r>
              <a:rPr dirty="0">
                <a:solidFill>
                  <a:srgbClr val="6528CA"/>
                </a:solidFill>
                <a:latin typeface="Calibri Light" panose="020F0302020204030204" pitchFamily="34" charset="0"/>
                <a:cs typeface="Calibri Light" panose="020F0302020204030204" pitchFamily="34" charset="0"/>
              </a:rPr>
              <a:t> was of a deep cool blue which almost seemed to sparkle like the waters of some lovely bottomless lake, and here and there, </a:t>
            </a:r>
            <a:r>
              <a:rPr dirty="0">
                <a:solidFill>
                  <a:srgbClr val="00B050"/>
                </a:solidFill>
                <a:latin typeface="Calibri Light" panose="020F0302020204030204" pitchFamily="34" charset="0"/>
                <a:cs typeface="Calibri Light" panose="020F0302020204030204" pitchFamily="34" charset="0"/>
              </a:rPr>
              <a:t>high, high </a:t>
            </a:r>
            <a:r>
              <a:rPr dirty="0">
                <a:solidFill>
                  <a:srgbClr val="6528CA"/>
                </a:solidFill>
                <a:latin typeface="Calibri Light" panose="020F0302020204030204" pitchFamily="34" charset="0"/>
                <a:cs typeface="Calibri Light" panose="020F0302020204030204" pitchFamily="34" charset="0"/>
              </a:rPr>
              <a:t>in the arched blueness floated small clouds of snow-white fleece.</a:t>
            </a:r>
          </a:p>
        </p:txBody>
      </p:sp>
    </p:spTree>
    <p:extLst>
      <p:ext uri="{BB962C8B-B14F-4D97-AF65-F5344CB8AC3E}">
        <p14:creationId xmlns:p14="http://schemas.microsoft.com/office/powerpoint/2010/main" val="36894962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a:extLst>
              <a:ext uri="{FF2B5EF4-FFF2-40B4-BE49-F238E27FC236}">
                <a16:creationId xmlns:a16="http://schemas.microsoft.com/office/drawing/2014/main" id="{DAC248BC-B771-AF4C-BED7-E634C10631F2}"/>
              </a:ext>
            </a:extLst>
          </p:cNvPr>
          <p:cNvSpPr txBox="1">
            <a:spLocks noGrp="1"/>
          </p:cNvSpPr>
          <p:nvPr>
            <p:ph type="title"/>
          </p:nvPr>
        </p:nvSpPr>
        <p:spPr>
          <a:xfrm>
            <a:off x="1981200" y="297661"/>
            <a:ext cx="8229600" cy="728662"/>
          </a:xfrm>
        </p:spPr>
        <p:txBody>
          <a:bodyPr>
            <a:normAutofit/>
          </a:bodyPr>
          <a:lstStyle>
            <a:lvl1pPr defTabSz="905255">
              <a:defRPr sz="4356">
                <a:solidFill>
                  <a:srgbClr val="0433FF"/>
                </a:solidFill>
                <a:latin typeface="Arial Rounded MT Bold"/>
                <a:ea typeface="Arial Rounded MT Bold"/>
                <a:cs typeface="Arial Rounded MT Bold"/>
                <a:sym typeface="Arial Rounded MT Bold"/>
              </a:defRPr>
            </a:lvl1pPr>
          </a:lstStyle>
          <a:p>
            <a:pPr algn="ctr">
              <a:defRPr/>
            </a:pPr>
            <a:r>
              <a:rPr b="1" dirty="0">
                <a:solidFill>
                  <a:schemeClr val="tx1"/>
                </a:solidFill>
                <a:latin typeface="+mn-lt"/>
              </a:rPr>
              <a:t>We are going to be crafting…</a:t>
            </a:r>
          </a:p>
        </p:txBody>
      </p:sp>
      <p:sp>
        <p:nvSpPr>
          <p:cNvPr id="177155" name="Content Placeholder 2">
            <a:extLst>
              <a:ext uri="{FF2B5EF4-FFF2-40B4-BE49-F238E27FC236}">
                <a16:creationId xmlns:a16="http://schemas.microsoft.com/office/drawing/2014/main" id="{AB6A0F50-A545-8244-BE73-4138021B90CC}"/>
              </a:ext>
            </a:extLst>
          </p:cNvPr>
          <p:cNvSpPr>
            <a:spLocks noGrp="1" noChangeArrowheads="1"/>
          </p:cNvSpPr>
          <p:nvPr>
            <p:ph type="body" sz="half" idx="1"/>
          </p:nvPr>
        </p:nvSpPr>
        <p:spPr>
          <a:xfrm>
            <a:off x="1619251" y="1219774"/>
            <a:ext cx="4468813" cy="3629025"/>
          </a:xfrm>
        </p:spPr>
        <p:txBody>
          <a:bodyPr/>
          <a:lstStyle/>
          <a:p>
            <a:pPr marL="457200" lvl="1" indent="0">
              <a:lnSpc>
                <a:spcPct val="100000"/>
              </a:lnSpc>
              <a:buNone/>
            </a:pPr>
            <a:r>
              <a:rPr lang="en-US" altLang="en-US" sz="2600" dirty="0">
                <a:solidFill>
                  <a:schemeClr val="tx1">
                    <a:lumMod val="50000"/>
                    <a:lumOff val="50000"/>
                  </a:schemeClr>
                </a:solidFill>
                <a:ea typeface="ＭＳ Ｐゴシック" panose="020B0600070205080204" pitchFamily="34" charset="-128"/>
                <a:sym typeface="Arial Rounded MT Bold" panose="020F0704030504030204" pitchFamily="34" charset="77"/>
              </a:rPr>
              <a:t>Tension / Suspense</a:t>
            </a:r>
          </a:p>
          <a:p>
            <a:pPr marL="457200" lvl="1" indent="0">
              <a:lnSpc>
                <a:spcPct val="100000"/>
              </a:lnSpc>
              <a:buNone/>
            </a:pPr>
            <a:r>
              <a:rPr lang="en-US" altLang="en-US" sz="2600" dirty="0">
                <a:solidFill>
                  <a:schemeClr val="tx1">
                    <a:lumMod val="50000"/>
                    <a:lumOff val="50000"/>
                  </a:schemeClr>
                </a:solidFill>
                <a:ea typeface="ＭＳ Ｐゴシック" panose="020B0600070205080204" pitchFamily="34" charset="-128"/>
                <a:sym typeface="Arial Rounded MT Bold" panose="020F0704030504030204" pitchFamily="34" charset="77"/>
              </a:rPr>
              <a:t>Character entrance (good/ bad)</a:t>
            </a:r>
          </a:p>
          <a:p>
            <a:pPr marL="457200" lvl="1" indent="0">
              <a:lnSpc>
                <a:spcPct val="100000"/>
              </a:lnSpc>
              <a:buNone/>
            </a:pPr>
            <a:r>
              <a:rPr lang="en-US" altLang="en-US" sz="2600" dirty="0">
                <a:solidFill>
                  <a:schemeClr val="tx1">
                    <a:lumMod val="50000"/>
                    <a:lumOff val="50000"/>
                  </a:schemeClr>
                </a:solidFill>
                <a:ea typeface="ＭＳ Ｐゴシック" panose="020B0600070205080204" pitchFamily="34" charset="-128"/>
                <a:sym typeface="Arial Rounded MT Bold" panose="020F0704030504030204" pitchFamily="34" charset="77"/>
              </a:rPr>
              <a:t>Dialogue that shows character</a:t>
            </a:r>
          </a:p>
          <a:p>
            <a:pPr marL="457200" lvl="1" indent="0">
              <a:lnSpc>
                <a:spcPct val="100000"/>
              </a:lnSpc>
              <a:buNone/>
            </a:pPr>
            <a:r>
              <a:rPr lang="en-US" altLang="en-US" sz="2600" dirty="0">
                <a:solidFill>
                  <a:schemeClr val="tx1">
                    <a:lumMod val="50000"/>
                    <a:lumOff val="50000"/>
                  </a:schemeClr>
                </a:solidFill>
                <a:ea typeface="ＭＳ Ｐゴシック" panose="020B0600070205080204" pitchFamily="34" charset="-128"/>
                <a:sym typeface="Arial Rounded MT Bold" panose="020F0704030504030204" pitchFamily="34" charset="77"/>
              </a:rPr>
              <a:t>Dialogue that moves the story on quickly</a:t>
            </a:r>
          </a:p>
          <a:p>
            <a:pPr marL="457200" lvl="1" indent="0">
              <a:lnSpc>
                <a:spcPct val="100000"/>
              </a:lnSpc>
              <a:buNone/>
            </a:pPr>
            <a:r>
              <a:rPr lang="en-US" altLang="en-US" sz="2600" dirty="0">
                <a:solidFill>
                  <a:schemeClr val="tx1">
                    <a:lumMod val="50000"/>
                    <a:lumOff val="50000"/>
                  </a:schemeClr>
                </a:solidFill>
                <a:ea typeface="ＭＳ Ｐゴシック" panose="020B0600070205080204" pitchFamily="34" charset="-128"/>
                <a:sym typeface="Arial Rounded MT Bold" panose="020F0704030504030204" pitchFamily="34" charset="77"/>
              </a:rPr>
              <a:t>Fast pace, </a:t>
            </a:r>
            <a:r>
              <a:rPr lang="en-US" altLang="en-US" sz="2600" dirty="0" err="1">
                <a:solidFill>
                  <a:schemeClr val="tx1">
                    <a:lumMod val="50000"/>
                    <a:lumOff val="50000"/>
                  </a:schemeClr>
                </a:solidFill>
                <a:ea typeface="ＭＳ Ｐゴシック" panose="020B0600070205080204" pitchFamily="34" charset="-128"/>
                <a:sym typeface="Arial Rounded MT Bold" panose="020F0704030504030204" pitchFamily="34" charset="77"/>
              </a:rPr>
              <a:t>eg</a:t>
            </a:r>
            <a:r>
              <a:rPr lang="en-US" altLang="en-US" sz="2600" dirty="0">
                <a:solidFill>
                  <a:schemeClr val="tx1">
                    <a:lumMod val="50000"/>
                    <a:lumOff val="50000"/>
                  </a:schemeClr>
                </a:solidFill>
                <a:ea typeface="ＭＳ Ｐゴシック" panose="020B0600070205080204" pitchFamily="34" charset="-128"/>
                <a:sym typeface="Arial Rounded MT Bold" panose="020F0704030504030204" pitchFamily="34" charset="77"/>
              </a:rPr>
              <a:t> action</a:t>
            </a:r>
          </a:p>
        </p:txBody>
      </p:sp>
      <p:sp>
        <p:nvSpPr>
          <p:cNvPr id="335" name="Content Placeholder 5">
            <a:extLst>
              <a:ext uri="{FF2B5EF4-FFF2-40B4-BE49-F238E27FC236}">
                <a16:creationId xmlns:a16="http://schemas.microsoft.com/office/drawing/2014/main" id="{F0EC066F-643F-4C41-BBC2-700F71C85D8F}"/>
              </a:ext>
            </a:extLst>
          </p:cNvPr>
          <p:cNvSpPr txBox="1"/>
          <p:nvPr/>
        </p:nvSpPr>
        <p:spPr>
          <a:xfrm>
            <a:off x="6100763" y="1219774"/>
            <a:ext cx="4679950" cy="3405187"/>
          </a:xfrm>
          <a:prstGeom prst="rect">
            <a:avLst/>
          </a:prstGeom>
          <a:ln w="12700">
            <a:miter lim="400000"/>
          </a:ln>
          <a:extLst>
            <a:ext uri="{C572A759-6A51-4108-AA02-DFA0A04FC94B}"/>
          </a:extLst>
        </p:spPr>
        <p:txBody>
          <a:bodyPr lIns="45719" rIns="45719">
            <a:normAutofit/>
          </a:bodyPr>
          <a:lstStyle/>
          <a:p>
            <a:pPr lvl="1" defTabSz="905255">
              <a:spcBef>
                <a:spcPts val="600"/>
              </a:spcBef>
              <a:buSzPct val="100000"/>
              <a:defRPr sz="2574">
                <a:solidFill>
                  <a:srgbClr val="0096FF"/>
                </a:solidFill>
                <a:latin typeface="Arial Rounded MT Bold"/>
                <a:ea typeface="Arial Rounded MT Bold"/>
                <a:cs typeface="Arial Rounded MT Bold"/>
                <a:sym typeface="Arial Rounded MT Bold"/>
              </a:defRPr>
            </a:pPr>
            <a:r>
              <a:rPr sz="26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ENDINGS including reflection</a:t>
            </a:r>
          </a:p>
          <a:p>
            <a:pPr lvl="1" defTabSz="905255">
              <a:spcBef>
                <a:spcPts val="600"/>
              </a:spcBef>
              <a:buSzPct val="100000"/>
              <a:defRPr sz="2574">
                <a:solidFill>
                  <a:srgbClr val="FF2600"/>
                </a:solidFill>
                <a:latin typeface="Arial Rounded MT Bold"/>
                <a:ea typeface="Arial Rounded MT Bold"/>
                <a:cs typeface="Arial Rounded MT Bold"/>
                <a:sym typeface="Arial Rounded MT Bold"/>
              </a:defRPr>
            </a:pPr>
            <a:r>
              <a:rPr sz="26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Time shift/Place shift</a:t>
            </a:r>
          </a:p>
          <a:p>
            <a:pPr lvl="1" defTabSz="905255">
              <a:spcBef>
                <a:spcPts val="600"/>
              </a:spcBef>
              <a:buSzPct val="100000"/>
              <a:defRPr sz="2574">
                <a:solidFill>
                  <a:srgbClr val="0096FF"/>
                </a:solidFill>
                <a:latin typeface="Arial Rounded MT Bold"/>
                <a:ea typeface="Arial Rounded MT Bold"/>
                <a:cs typeface="Arial Rounded MT Bold"/>
                <a:sym typeface="Arial Rounded MT Bold"/>
              </a:defRPr>
            </a:pPr>
            <a:r>
              <a:rPr sz="26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A sense of place (rather than a description of setting)</a:t>
            </a:r>
          </a:p>
          <a:p>
            <a:pPr lvl="1" defTabSz="905255">
              <a:spcBef>
                <a:spcPts val="600"/>
              </a:spcBef>
              <a:buSzPct val="100000"/>
              <a:defRPr sz="2574">
                <a:solidFill>
                  <a:srgbClr val="FF2600"/>
                </a:solidFill>
                <a:latin typeface="Arial Rounded MT Bold"/>
                <a:ea typeface="Arial Rounded MT Bold"/>
                <a:cs typeface="Arial Rounded MT Bold"/>
                <a:sym typeface="Arial Rounded MT Bold"/>
              </a:defRPr>
            </a:pPr>
            <a:r>
              <a:rPr sz="26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A feeling of relief</a:t>
            </a:r>
          </a:p>
          <a:p>
            <a:pPr lvl="1" defTabSz="905255">
              <a:spcBef>
                <a:spcPts val="600"/>
              </a:spcBef>
              <a:defRPr sz="2574">
                <a:solidFill>
                  <a:srgbClr val="0096FF"/>
                </a:solidFill>
                <a:latin typeface="Arial Rounded MT Bold"/>
                <a:ea typeface="Arial Rounded MT Bold"/>
                <a:cs typeface="Arial Rounded MT Bold"/>
                <a:sym typeface="Arial Rounded MT Bold"/>
              </a:defRPr>
            </a:pPr>
            <a:r>
              <a:rPr sz="2600" i="1"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a:t>
            </a:r>
            <a:r>
              <a:rPr sz="2600" i="1" dirty="0" err="1">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etc</a:t>
            </a:r>
            <a:r>
              <a:rPr sz="2600" i="1"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a:t>
            </a:r>
          </a:p>
        </p:txBody>
      </p:sp>
      <p:sp>
        <p:nvSpPr>
          <p:cNvPr id="177158" name="TextBox 6">
            <a:extLst>
              <a:ext uri="{FF2B5EF4-FFF2-40B4-BE49-F238E27FC236}">
                <a16:creationId xmlns:a16="http://schemas.microsoft.com/office/drawing/2014/main" id="{7D4D4E1C-BBA9-E947-9276-B5DC107DC8AA}"/>
              </a:ext>
            </a:extLst>
          </p:cNvPr>
          <p:cNvSpPr txBox="1">
            <a:spLocks noChangeArrowheads="1"/>
          </p:cNvSpPr>
          <p:nvPr/>
        </p:nvSpPr>
        <p:spPr bwMode="auto">
          <a:xfrm>
            <a:off x="2050258" y="5014117"/>
            <a:ext cx="80756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dirty="0">
                <a:latin typeface="+mn-lt"/>
                <a:sym typeface="Chalkboard" panose="03050602040202020205" pitchFamily="66" charset="77"/>
              </a:rPr>
              <a:t>So keep an eye out for / hunt down / be aware of/ </a:t>
            </a:r>
            <a:r>
              <a:rPr lang="en-US" altLang="en-US" sz="2800" b="1" u="sng" dirty="0">
                <a:latin typeface="+mn-lt"/>
                <a:sym typeface="Chalkboard" panose="03050602040202020205" pitchFamily="66" charset="77"/>
              </a:rPr>
              <a:t>collect</a:t>
            </a:r>
            <a:r>
              <a:rPr lang="en-US" altLang="en-US" sz="2800" b="1" dirty="0">
                <a:latin typeface="+mn-lt"/>
                <a:sym typeface="Chalkboard" panose="03050602040202020205" pitchFamily="66" charset="77"/>
              </a:rPr>
              <a:t> AMAZING examples!</a:t>
            </a:r>
          </a:p>
        </p:txBody>
      </p:sp>
      <p:sp>
        <p:nvSpPr>
          <p:cNvPr id="12" name="Google Shape;474;p35">
            <a:extLst>
              <a:ext uri="{FF2B5EF4-FFF2-40B4-BE49-F238E27FC236}">
                <a16:creationId xmlns:a16="http://schemas.microsoft.com/office/drawing/2014/main" id="{3D45270E-4720-604B-881A-273BEBDB1749}"/>
              </a:ext>
            </a:extLst>
          </p:cNvPr>
          <p:cNvSpPr/>
          <p:nvPr/>
        </p:nvSpPr>
        <p:spPr>
          <a:xfrm>
            <a:off x="1896058" y="1401602"/>
            <a:ext cx="154111" cy="237337"/>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475;p35">
            <a:extLst>
              <a:ext uri="{FF2B5EF4-FFF2-40B4-BE49-F238E27FC236}">
                <a16:creationId xmlns:a16="http://schemas.microsoft.com/office/drawing/2014/main" id="{BF1BF66E-297B-0F42-BA34-EAEB6F95F435}"/>
              </a:ext>
            </a:extLst>
          </p:cNvPr>
          <p:cNvSpPr/>
          <p:nvPr/>
        </p:nvSpPr>
        <p:spPr>
          <a:xfrm>
            <a:off x="1896058" y="1874019"/>
            <a:ext cx="154200" cy="237300"/>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476;p35">
            <a:extLst>
              <a:ext uri="{FF2B5EF4-FFF2-40B4-BE49-F238E27FC236}">
                <a16:creationId xmlns:a16="http://schemas.microsoft.com/office/drawing/2014/main" id="{F2FC0AB7-2902-FC44-AF56-23F2A892409A}"/>
              </a:ext>
            </a:extLst>
          </p:cNvPr>
          <p:cNvSpPr/>
          <p:nvPr/>
        </p:nvSpPr>
        <p:spPr>
          <a:xfrm>
            <a:off x="1896058" y="2689136"/>
            <a:ext cx="154200" cy="23730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477;p35">
            <a:extLst>
              <a:ext uri="{FF2B5EF4-FFF2-40B4-BE49-F238E27FC236}">
                <a16:creationId xmlns:a16="http://schemas.microsoft.com/office/drawing/2014/main" id="{D3D5DBB0-F2EC-4F41-97A8-7240945ABBDE}"/>
              </a:ext>
            </a:extLst>
          </p:cNvPr>
          <p:cNvSpPr/>
          <p:nvPr/>
        </p:nvSpPr>
        <p:spPr>
          <a:xfrm>
            <a:off x="1896058" y="3572544"/>
            <a:ext cx="154200" cy="2373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478;p35">
            <a:extLst>
              <a:ext uri="{FF2B5EF4-FFF2-40B4-BE49-F238E27FC236}">
                <a16:creationId xmlns:a16="http://schemas.microsoft.com/office/drawing/2014/main" id="{D4A1E17A-60B4-B14D-99D2-232718B359C6}"/>
              </a:ext>
            </a:extLst>
          </p:cNvPr>
          <p:cNvSpPr/>
          <p:nvPr/>
        </p:nvSpPr>
        <p:spPr>
          <a:xfrm>
            <a:off x="1896058" y="4387661"/>
            <a:ext cx="154200" cy="23730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 name="Google Shape;474;p35">
            <a:extLst>
              <a:ext uri="{FF2B5EF4-FFF2-40B4-BE49-F238E27FC236}">
                <a16:creationId xmlns:a16="http://schemas.microsoft.com/office/drawing/2014/main" id="{6E554066-576A-5E41-AE0C-7A3B8D84A43A}"/>
              </a:ext>
            </a:extLst>
          </p:cNvPr>
          <p:cNvSpPr/>
          <p:nvPr/>
        </p:nvSpPr>
        <p:spPr>
          <a:xfrm>
            <a:off x="6287771" y="1319095"/>
            <a:ext cx="154111" cy="237337"/>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475;p35">
            <a:extLst>
              <a:ext uri="{FF2B5EF4-FFF2-40B4-BE49-F238E27FC236}">
                <a16:creationId xmlns:a16="http://schemas.microsoft.com/office/drawing/2014/main" id="{702CB843-E485-7545-B748-F32C4FA0AB5A}"/>
              </a:ext>
            </a:extLst>
          </p:cNvPr>
          <p:cNvSpPr/>
          <p:nvPr/>
        </p:nvSpPr>
        <p:spPr>
          <a:xfrm>
            <a:off x="6287771" y="1791512"/>
            <a:ext cx="154200" cy="237300"/>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9" name="Google Shape;476;p35">
            <a:extLst>
              <a:ext uri="{FF2B5EF4-FFF2-40B4-BE49-F238E27FC236}">
                <a16:creationId xmlns:a16="http://schemas.microsoft.com/office/drawing/2014/main" id="{DE06CCFA-0CC4-F246-ADAC-223771489EE5}"/>
              </a:ext>
            </a:extLst>
          </p:cNvPr>
          <p:cNvSpPr/>
          <p:nvPr/>
        </p:nvSpPr>
        <p:spPr>
          <a:xfrm>
            <a:off x="6287771" y="2371823"/>
            <a:ext cx="154200" cy="23730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 name="Google Shape;477;p35">
            <a:extLst>
              <a:ext uri="{FF2B5EF4-FFF2-40B4-BE49-F238E27FC236}">
                <a16:creationId xmlns:a16="http://schemas.microsoft.com/office/drawing/2014/main" id="{9717C3DD-8AA8-8C4F-8F50-A8B1DD822171}"/>
              </a:ext>
            </a:extLst>
          </p:cNvPr>
          <p:cNvSpPr/>
          <p:nvPr/>
        </p:nvSpPr>
        <p:spPr>
          <a:xfrm>
            <a:off x="6287771" y="3191700"/>
            <a:ext cx="154200" cy="237300"/>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252667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itle 2">
            <a:extLst>
              <a:ext uri="{FF2B5EF4-FFF2-40B4-BE49-F238E27FC236}">
                <a16:creationId xmlns:a16="http://schemas.microsoft.com/office/drawing/2014/main" id="{D6C4CEA6-ABEE-4E4E-A6B0-56D775DA4676}"/>
              </a:ext>
            </a:extLst>
          </p:cNvPr>
          <p:cNvSpPr txBox="1">
            <a:spLocks noGrp="1"/>
          </p:cNvSpPr>
          <p:nvPr>
            <p:ph type="title"/>
          </p:nvPr>
        </p:nvSpPr>
        <p:spPr>
          <a:xfrm>
            <a:off x="2084962" y="356299"/>
            <a:ext cx="8229600" cy="633412"/>
          </a:xfrm>
        </p:spPr>
        <p:txBody>
          <a:bodyPr>
            <a:normAutofit fontScale="90000"/>
          </a:bodyPr>
          <a:lstStyle/>
          <a:p>
            <a:pPr algn="ctr" defTabSz="365760">
              <a:defRPr sz="3520">
                <a:solidFill>
                  <a:srgbClr val="FF2600"/>
                </a:solidFill>
                <a:latin typeface="Arial Rounded MT Bold"/>
                <a:ea typeface="Arial Rounded MT Bold"/>
                <a:cs typeface="Arial Rounded MT Bold"/>
                <a:sym typeface="Arial Rounded MT Bold"/>
              </a:defRPr>
            </a:pPr>
            <a:r>
              <a:rPr sz="3520" b="1" dirty="0">
                <a:solidFill>
                  <a:schemeClr val="bg2">
                    <a:lumMod val="10000"/>
                  </a:schemeClr>
                </a:solidFill>
                <a:latin typeface="+mn-lt"/>
                <a:ea typeface="Arial Rounded MT Bold"/>
                <a:cs typeface="Arial Rounded MT Bold"/>
                <a:sym typeface="Arial Rounded MT Bold"/>
              </a:rPr>
              <a:t>Alternative Versions</a:t>
            </a:r>
            <a:br>
              <a:rPr sz="3520" dirty="0">
                <a:solidFill>
                  <a:schemeClr val="bg2">
                    <a:lumMod val="10000"/>
                  </a:schemeClr>
                </a:solidFill>
                <a:latin typeface="+mn-lt"/>
                <a:ea typeface="Arial Rounded MT Bold"/>
                <a:cs typeface="Arial Rounded MT Bold"/>
                <a:sym typeface="Arial Rounded MT Bold"/>
              </a:rPr>
            </a:br>
            <a:r>
              <a:rPr sz="3520" i="1" dirty="0">
                <a:solidFill>
                  <a:schemeClr val="bg2">
                    <a:lumMod val="10000"/>
                  </a:schemeClr>
                </a:solidFill>
                <a:latin typeface="+mn-lt"/>
                <a:ea typeface="Arial Rounded MT Bold"/>
                <a:cs typeface="Arial Rounded MT Bold"/>
                <a:sym typeface="Arial Rounded MT Bold"/>
              </a:rPr>
              <a:t>“Making it your own”</a:t>
            </a:r>
          </a:p>
        </p:txBody>
      </p:sp>
      <p:sp>
        <p:nvSpPr>
          <p:cNvPr id="323" name="Content Placeholder 3">
            <a:extLst>
              <a:ext uri="{FF2B5EF4-FFF2-40B4-BE49-F238E27FC236}">
                <a16:creationId xmlns:a16="http://schemas.microsoft.com/office/drawing/2014/main" id="{BADE4785-7818-AA46-82B5-FF67391DE006}"/>
              </a:ext>
            </a:extLst>
          </p:cNvPr>
          <p:cNvSpPr txBox="1">
            <a:spLocks noGrp="1"/>
          </p:cNvSpPr>
          <p:nvPr>
            <p:ph type="body" idx="1"/>
          </p:nvPr>
        </p:nvSpPr>
        <p:spPr>
          <a:xfrm>
            <a:off x="904672" y="1235413"/>
            <a:ext cx="10658677" cy="5168564"/>
          </a:xfrm>
        </p:spPr>
        <p:txBody>
          <a:bodyPr>
            <a:noAutofit/>
          </a:bodyPr>
          <a:lstStyle/>
          <a:p>
            <a:pPr marL="0" indent="0" defTabSz="722376">
              <a:spcBef>
                <a:spcPts val="500"/>
              </a:spcBef>
              <a:buNone/>
              <a:defRPr sz="2370">
                <a:solidFill>
                  <a:srgbClr val="FF0000"/>
                </a:solidFill>
                <a:latin typeface="Chalkboard"/>
                <a:ea typeface="Chalkboard"/>
                <a:cs typeface="Chalkboard"/>
                <a:sym typeface="Chalkboard"/>
              </a:defRPr>
            </a:pPr>
            <a:r>
              <a:rPr sz="3600" dirty="0">
                <a:solidFill>
                  <a:srgbClr val="0096FF"/>
                </a:solidFill>
                <a:latin typeface="+mj-lt"/>
                <a:ea typeface="Chalkboard"/>
                <a:cs typeface="Chalkboard"/>
                <a:sym typeface="Chalkboard"/>
              </a:rPr>
              <a:t>THINK….. Tell me/ tell each other/ note down…</a:t>
            </a:r>
          </a:p>
          <a:p>
            <a:pPr marL="0" indent="0" defTabSz="722376">
              <a:spcBef>
                <a:spcPts val="500"/>
              </a:spcBef>
              <a:buSzPct val="100000"/>
              <a:buNone/>
              <a:defRPr sz="2370">
                <a:solidFill>
                  <a:srgbClr val="9437FF"/>
                </a:solidFill>
                <a:latin typeface="Chalkboard"/>
                <a:ea typeface="Chalkboard"/>
                <a:cs typeface="Chalkboard"/>
                <a:sym typeface="Chalkboard"/>
              </a:defRPr>
            </a:pPr>
            <a:r>
              <a:rPr sz="3600" dirty="0">
                <a:solidFill>
                  <a:schemeClr val="accent2"/>
                </a:solidFill>
                <a:latin typeface="+mj-lt"/>
                <a:ea typeface="Chalkboard"/>
                <a:cs typeface="Chalkboard"/>
                <a:sym typeface="Chalkboard"/>
              </a:rPr>
              <a:t>How else could we express this? </a:t>
            </a:r>
          </a:p>
          <a:p>
            <a:pPr marL="0" indent="0" defTabSz="722376">
              <a:spcBef>
                <a:spcPts val="500"/>
              </a:spcBef>
              <a:buSzPct val="100000"/>
              <a:buNone/>
              <a:defRPr sz="2370">
                <a:solidFill>
                  <a:srgbClr val="00B050"/>
                </a:solidFill>
                <a:latin typeface="Chalkboard"/>
                <a:ea typeface="Chalkboard"/>
                <a:cs typeface="Chalkboard"/>
                <a:sym typeface="Chalkboard"/>
              </a:defRPr>
            </a:pPr>
            <a:r>
              <a:rPr sz="3600" dirty="0">
                <a:solidFill>
                  <a:srgbClr val="00B050"/>
                </a:solidFill>
                <a:latin typeface="+mj-lt"/>
                <a:ea typeface="Chalkboard"/>
                <a:cs typeface="Chalkboard"/>
                <a:sym typeface="Chalkboard"/>
              </a:rPr>
              <a:t>How else could we start this sentence?</a:t>
            </a:r>
          </a:p>
          <a:p>
            <a:pPr marL="0" indent="0" defTabSz="722376">
              <a:spcBef>
                <a:spcPts val="500"/>
              </a:spcBef>
              <a:buSzPct val="100000"/>
              <a:buNone/>
              <a:defRPr sz="2370">
                <a:solidFill>
                  <a:srgbClr val="9437FF"/>
                </a:solidFill>
                <a:latin typeface="Chalkboard"/>
                <a:ea typeface="Chalkboard"/>
                <a:cs typeface="Chalkboard"/>
                <a:sym typeface="Chalkboard"/>
              </a:defRPr>
            </a:pPr>
            <a:r>
              <a:rPr sz="3600" dirty="0">
                <a:solidFill>
                  <a:schemeClr val="accent2"/>
                </a:solidFill>
                <a:latin typeface="+mj-lt"/>
                <a:ea typeface="Chalkboard"/>
                <a:cs typeface="Chalkboard"/>
                <a:sym typeface="Chalkboard"/>
              </a:rPr>
              <a:t>What needs to be different in your version? </a:t>
            </a:r>
          </a:p>
          <a:p>
            <a:pPr marL="0" indent="0" defTabSz="722376">
              <a:spcBef>
                <a:spcPts val="500"/>
              </a:spcBef>
              <a:buSzPct val="100000"/>
              <a:buNone/>
              <a:defRPr sz="2370">
                <a:solidFill>
                  <a:srgbClr val="00B050"/>
                </a:solidFill>
                <a:latin typeface="Chalkboard"/>
                <a:ea typeface="Chalkboard"/>
                <a:cs typeface="Chalkboard"/>
                <a:sym typeface="Chalkboard"/>
              </a:defRPr>
            </a:pPr>
            <a:r>
              <a:rPr sz="3600" dirty="0">
                <a:solidFill>
                  <a:srgbClr val="00B050"/>
                </a:solidFill>
                <a:latin typeface="+mj-lt"/>
                <a:ea typeface="Chalkboard"/>
                <a:cs typeface="Chalkboard"/>
                <a:sym typeface="Chalkboard"/>
              </a:rPr>
              <a:t>How could we change the order of these sentences?</a:t>
            </a:r>
          </a:p>
          <a:p>
            <a:pPr marL="0" indent="0" defTabSz="722376">
              <a:spcBef>
                <a:spcPts val="500"/>
              </a:spcBef>
              <a:buSzPct val="100000"/>
              <a:buNone/>
              <a:defRPr sz="2370">
                <a:solidFill>
                  <a:srgbClr val="9437FF"/>
                </a:solidFill>
                <a:latin typeface="Chalkboard"/>
                <a:ea typeface="Chalkboard"/>
                <a:cs typeface="Chalkboard"/>
                <a:sym typeface="Chalkboard"/>
              </a:defRPr>
            </a:pPr>
            <a:r>
              <a:rPr sz="3600" dirty="0">
                <a:solidFill>
                  <a:schemeClr val="accent2"/>
                </a:solidFill>
                <a:latin typeface="+mj-lt"/>
                <a:ea typeface="Chalkboard"/>
                <a:cs typeface="Chalkboard"/>
                <a:sym typeface="Chalkboard"/>
              </a:rPr>
              <a:t>What other language devices might work to develop the mood? </a:t>
            </a:r>
          </a:p>
          <a:p>
            <a:pPr marL="0" indent="0" defTabSz="722376">
              <a:spcBef>
                <a:spcPts val="500"/>
              </a:spcBef>
              <a:buNone/>
              <a:defRPr sz="2370">
                <a:solidFill>
                  <a:srgbClr val="0433FF"/>
                </a:solidFill>
                <a:latin typeface="Chalkboard"/>
                <a:ea typeface="Chalkboard"/>
                <a:cs typeface="Chalkboard"/>
                <a:sym typeface="Chalkboard"/>
              </a:defRPr>
            </a:pPr>
            <a:r>
              <a:rPr sz="3600" dirty="0">
                <a:solidFill>
                  <a:srgbClr val="0046A0"/>
                </a:solidFill>
                <a:latin typeface="+mj-lt"/>
                <a:ea typeface="Chalkboard"/>
                <a:cs typeface="Chalkboard"/>
                <a:sym typeface="Chalkboard"/>
              </a:rPr>
              <a:t>(adverbials, similes, personification, exaggeration or understatement, </a:t>
            </a:r>
            <a:r>
              <a:rPr sz="3600" dirty="0" err="1">
                <a:solidFill>
                  <a:srgbClr val="0046A0"/>
                </a:solidFill>
                <a:latin typeface="+mj-lt"/>
                <a:ea typeface="Chalkboard"/>
                <a:cs typeface="Chalkboard"/>
                <a:sym typeface="Chalkboard"/>
              </a:rPr>
              <a:t>etc</a:t>
            </a:r>
            <a:r>
              <a:rPr sz="3600" dirty="0">
                <a:solidFill>
                  <a:srgbClr val="0046A0"/>
                </a:solidFill>
                <a:latin typeface="+mj-lt"/>
                <a:ea typeface="Chalkboard"/>
                <a:cs typeface="Chalkboard"/>
                <a:sym typeface="Chalkboard"/>
              </a:rPr>
              <a:t>)</a:t>
            </a:r>
          </a:p>
        </p:txBody>
      </p:sp>
    </p:spTree>
    <p:extLst>
      <p:ext uri="{BB962C8B-B14F-4D97-AF65-F5344CB8AC3E}">
        <p14:creationId xmlns:p14="http://schemas.microsoft.com/office/powerpoint/2010/main" val="232068443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9DD4D-0E00-9644-BFE1-F39D4CC98F75}"/>
              </a:ext>
            </a:extLst>
          </p:cNvPr>
          <p:cNvPicPr>
            <a:picLocks noChangeAspect="1"/>
          </p:cNvPicPr>
          <p:nvPr/>
        </p:nvPicPr>
        <p:blipFill>
          <a:blip r:embed="rId2"/>
          <a:stretch>
            <a:fillRect/>
          </a:stretch>
        </p:blipFill>
        <p:spPr>
          <a:xfrm>
            <a:off x="0" y="-38100"/>
            <a:ext cx="12192000" cy="6934200"/>
          </a:xfrm>
          <a:prstGeom prst="rect">
            <a:avLst/>
          </a:prstGeom>
        </p:spPr>
      </p:pic>
      <p:pic>
        <p:nvPicPr>
          <p:cNvPr id="6" name="Picture 5">
            <a:extLst>
              <a:ext uri="{FF2B5EF4-FFF2-40B4-BE49-F238E27FC236}">
                <a16:creationId xmlns:a16="http://schemas.microsoft.com/office/drawing/2014/main" id="{31F3475B-9B81-454B-A829-C572DE81C5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5337" y="1111950"/>
            <a:ext cx="1797978" cy="821166"/>
          </a:xfrm>
          <a:prstGeom prst="rect">
            <a:avLst/>
          </a:prstGeom>
        </p:spPr>
      </p:pic>
      <p:sp>
        <p:nvSpPr>
          <p:cNvPr id="12" name="Google Shape;508;p38">
            <a:extLst>
              <a:ext uri="{FF2B5EF4-FFF2-40B4-BE49-F238E27FC236}">
                <a16:creationId xmlns:a16="http://schemas.microsoft.com/office/drawing/2014/main" id="{3910BBF2-E01D-6644-959C-F83BFE9AA451}"/>
              </a:ext>
            </a:extLst>
          </p:cNvPr>
          <p:cNvSpPr/>
          <p:nvPr/>
        </p:nvSpPr>
        <p:spPr>
          <a:xfrm>
            <a:off x="5498423" y="5376687"/>
            <a:ext cx="4572000" cy="584735"/>
          </a:xfrm>
          <a:prstGeom prst="rect">
            <a:avLst/>
          </a:prstGeom>
          <a:noFill/>
          <a:ln>
            <a:noFill/>
          </a:ln>
        </p:spPr>
        <p:txBody>
          <a:bodyPr spcFirstLastPara="1" wrap="square" lIns="91425" tIns="45700" rIns="91425" bIns="45700" anchor="t" anchorCtr="0">
            <a:spAutoFit/>
          </a:bodyPr>
          <a:lstStyle/>
          <a:p>
            <a:pPr lvl="0"/>
            <a:r>
              <a:rPr lang="en-GB" sz="1600" dirty="0">
                <a:solidFill>
                  <a:srgbClr val="263238"/>
                </a:solidFill>
                <a:latin typeface="Calibri Light" panose="020F0302020204030204" pitchFamily="34" charset="0"/>
                <a:cs typeface="Calibri Light" panose="020F0302020204030204" pitchFamily="34" charset="0"/>
              </a:rPr>
              <a:t>Course creators: </a:t>
            </a:r>
            <a:r>
              <a:rPr lang="en-GB" sz="1600" b="0" i="0" u="none" strike="noStrike" cap="none" dirty="0">
                <a:solidFill>
                  <a:schemeClr val="dk1"/>
                </a:solidFill>
                <a:latin typeface="Calibri"/>
                <a:ea typeface="Calibri"/>
                <a:cs typeface="Calibri"/>
                <a:sym typeface="Calibri"/>
              </a:rPr>
              <a:t>Christine Chen and Lindsay Pickton: </a:t>
            </a:r>
            <a:r>
              <a:rPr lang="en-GB" sz="1600" b="0" i="0" u="sng" strike="noStrike" cap="none" dirty="0">
                <a:solidFill>
                  <a:schemeClr val="hlink"/>
                </a:solidFill>
                <a:latin typeface="Calibri"/>
                <a:ea typeface="Calibri"/>
                <a:cs typeface="Calibri"/>
                <a:sym typeface="Calibri"/>
                <a:hlinkClick r:id="rId4"/>
              </a:rPr>
              <a:t>www.primaryeducationadvisors.co.uk</a:t>
            </a:r>
            <a:r>
              <a:rPr lang="en-GB" sz="1600" b="0" i="0" u="none" strike="noStrike" cap="none" dirty="0">
                <a:solidFill>
                  <a:schemeClr val="dk1"/>
                </a:solidFill>
                <a:latin typeface="Calibri"/>
                <a:ea typeface="Calibri"/>
                <a:cs typeface="Calibri"/>
                <a:sym typeface="Calibri"/>
              </a:rPr>
              <a:t> </a:t>
            </a:r>
            <a:endParaRPr sz="1600" b="0" i="0" u="none" strike="noStrike" cap="none" dirty="0">
              <a:solidFill>
                <a:srgbClr val="000000"/>
              </a:solidFill>
              <a:latin typeface="Arial"/>
              <a:ea typeface="Arial"/>
              <a:cs typeface="Arial"/>
              <a:sym typeface="Arial"/>
            </a:endParaRPr>
          </a:p>
        </p:txBody>
      </p:sp>
      <p:sp>
        <p:nvSpPr>
          <p:cNvPr id="5" name="Google Shape;506;p38">
            <a:extLst>
              <a:ext uri="{FF2B5EF4-FFF2-40B4-BE49-F238E27FC236}">
                <a16:creationId xmlns:a16="http://schemas.microsoft.com/office/drawing/2014/main" id="{7FC95717-5A3E-264E-9041-728D0488A765}"/>
              </a:ext>
            </a:extLst>
          </p:cNvPr>
          <p:cNvSpPr/>
          <p:nvPr/>
        </p:nvSpPr>
        <p:spPr>
          <a:xfrm>
            <a:off x="5498423" y="1986097"/>
            <a:ext cx="5989943"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507;p38">
            <a:extLst>
              <a:ext uri="{FF2B5EF4-FFF2-40B4-BE49-F238E27FC236}">
                <a16:creationId xmlns:a16="http://schemas.microsoft.com/office/drawing/2014/main" id="{3EA3251C-6E1F-1B43-B2DF-0E4C5B3CA1F2}"/>
              </a:ext>
            </a:extLst>
          </p:cNvPr>
          <p:cNvSpPr txBox="1"/>
          <p:nvPr/>
        </p:nvSpPr>
        <p:spPr>
          <a:xfrm>
            <a:off x="5524108" y="1986097"/>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dirty="0">
                <a:solidFill>
                  <a:schemeClr val="dk1"/>
                </a:solidFill>
                <a:latin typeface="Calibri"/>
                <a:ea typeface="Calibri"/>
                <a:cs typeface="Calibri"/>
                <a:sym typeface="Calibri"/>
              </a:rPr>
              <a:t>Thank you!</a:t>
            </a:r>
            <a:endParaRPr sz="6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144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Content Placeholder 2">
            <a:extLst>
              <a:ext uri="{FF2B5EF4-FFF2-40B4-BE49-F238E27FC236}">
                <a16:creationId xmlns:a16="http://schemas.microsoft.com/office/drawing/2014/main" id="{BFE3E435-18F0-5F49-ADEE-9D87C137FCF6}"/>
              </a:ext>
            </a:extLst>
          </p:cNvPr>
          <p:cNvSpPr>
            <a:spLocks noGrp="1" noChangeArrowheads="1"/>
          </p:cNvSpPr>
          <p:nvPr>
            <p:ph type="body" sz="half" idx="1"/>
          </p:nvPr>
        </p:nvSpPr>
        <p:spPr>
          <a:xfrm>
            <a:off x="1353976" y="1525790"/>
            <a:ext cx="6251737" cy="4525963"/>
          </a:xfrm>
        </p:spPr>
        <p:txBody>
          <a:bodyPr>
            <a:noAutofit/>
          </a:bodyPr>
          <a:lstStyle/>
          <a:p>
            <a:pPr marL="0" indent="0">
              <a:lnSpc>
                <a:spcPct val="90000"/>
              </a:lnSpc>
              <a:spcAft>
                <a:spcPts val="1800"/>
              </a:spcAft>
              <a:buNone/>
            </a:pPr>
            <a:r>
              <a:rPr lang="en-US" altLang="en-US" sz="3200" dirty="0">
                <a:solidFill>
                  <a:schemeClr val="tx1">
                    <a:lumMod val="50000"/>
                    <a:lumOff val="50000"/>
                  </a:schemeClr>
                </a:solidFill>
                <a:ea typeface="ＭＳ Ｐゴシック" panose="020B0600070205080204" pitchFamily="34" charset="-128"/>
              </a:rPr>
              <a:t>Swapping cow for beans</a:t>
            </a:r>
          </a:p>
          <a:p>
            <a:pPr marL="0" indent="0">
              <a:lnSpc>
                <a:spcPct val="90000"/>
              </a:lnSpc>
              <a:spcAft>
                <a:spcPts val="1800"/>
              </a:spcAft>
              <a:buNone/>
            </a:pPr>
            <a:r>
              <a:rPr lang="en-US" altLang="en-US" sz="3200" dirty="0">
                <a:solidFill>
                  <a:schemeClr val="tx1">
                    <a:lumMod val="50000"/>
                    <a:lumOff val="50000"/>
                  </a:schemeClr>
                </a:solidFill>
                <a:ea typeface="ＭＳ Ｐゴシック" panose="020B0600070205080204" pitchFamily="34" charset="-128"/>
              </a:rPr>
              <a:t>Angry mother</a:t>
            </a:r>
          </a:p>
          <a:p>
            <a:pPr marL="0" indent="0">
              <a:lnSpc>
                <a:spcPct val="90000"/>
              </a:lnSpc>
              <a:spcAft>
                <a:spcPts val="1800"/>
              </a:spcAft>
              <a:buNone/>
            </a:pPr>
            <a:r>
              <a:rPr lang="en-US" altLang="en-US" sz="3200" dirty="0">
                <a:solidFill>
                  <a:schemeClr val="tx1">
                    <a:lumMod val="50000"/>
                    <a:lumOff val="50000"/>
                  </a:schemeClr>
                </a:solidFill>
                <a:ea typeface="ＭＳ Ｐゴシック" panose="020B0600070205080204" pitchFamily="34" charset="-128"/>
              </a:rPr>
              <a:t>Climbing and stealing</a:t>
            </a:r>
          </a:p>
          <a:p>
            <a:pPr marL="0" indent="0">
              <a:lnSpc>
                <a:spcPct val="90000"/>
              </a:lnSpc>
              <a:spcAft>
                <a:spcPts val="1800"/>
              </a:spcAft>
              <a:buNone/>
            </a:pPr>
            <a:r>
              <a:rPr lang="en-US" altLang="en-US" sz="3200" dirty="0">
                <a:solidFill>
                  <a:schemeClr val="tx1">
                    <a:lumMod val="50000"/>
                    <a:lumOff val="50000"/>
                  </a:schemeClr>
                </a:solidFill>
                <a:ea typeface="ＭＳ Ｐゴシック" panose="020B0600070205080204" pitchFamily="34" charset="-128"/>
              </a:rPr>
              <a:t>Chased by giant</a:t>
            </a:r>
          </a:p>
          <a:p>
            <a:pPr marL="0" indent="0">
              <a:lnSpc>
                <a:spcPct val="90000"/>
              </a:lnSpc>
              <a:spcAft>
                <a:spcPts val="1800"/>
              </a:spcAft>
              <a:buNone/>
            </a:pPr>
            <a:r>
              <a:rPr lang="en-US" altLang="en-US" sz="3200" dirty="0">
                <a:solidFill>
                  <a:schemeClr val="tx1">
                    <a:lumMod val="50000"/>
                    <a:lumOff val="50000"/>
                  </a:schemeClr>
                </a:solidFill>
                <a:ea typeface="ＭＳ Ｐゴシック" panose="020B0600070205080204" pitchFamily="34" charset="-128"/>
              </a:rPr>
              <a:t>Chopping down the beanstalk (with mum’s help)</a:t>
            </a:r>
          </a:p>
        </p:txBody>
      </p:sp>
      <p:sp>
        <p:nvSpPr>
          <p:cNvPr id="10" name="Google Shape;215;p13">
            <a:extLst>
              <a:ext uri="{FF2B5EF4-FFF2-40B4-BE49-F238E27FC236}">
                <a16:creationId xmlns:a16="http://schemas.microsoft.com/office/drawing/2014/main" id="{338EE151-2A98-6349-94C4-2493E366F3F9}"/>
              </a:ext>
            </a:extLst>
          </p:cNvPr>
          <p:cNvSpPr/>
          <p:nvPr/>
        </p:nvSpPr>
        <p:spPr>
          <a:xfrm>
            <a:off x="833354" y="2375725"/>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216;p13">
            <a:extLst>
              <a:ext uri="{FF2B5EF4-FFF2-40B4-BE49-F238E27FC236}">
                <a16:creationId xmlns:a16="http://schemas.microsoft.com/office/drawing/2014/main" id="{A52C03E2-4BF0-754A-8FCB-644575968351}"/>
              </a:ext>
            </a:extLst>
          </p:cNvPr>
          <p:cNvSpPr/>
          <p:nvPr/>
        </p:nvSpPr>
        <p:spPr>
          <a:xfrm>
            <a:off x="833354" y="3122675"/>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217;p13">
            <a:extLst>
              <a:ext uri="{FF2B5EF4-FFF2-40B4-BE49-F238E27FC236}">
                <a16:creationId xmlns:a16="http://schemas.microsoft.com/office/drawing/2014/main" id="{D066FFDB-AEE5-DB44-ABB2-6E6740843DF9}"/>
              </a:ext>
            </a:extLst>
          </p:cNvPr>
          <p:cNvSpPr/>
          <p:nvPr/>
        </p:nvSpPr>
        <p:spPr>
          <a:xfrm>
            <a:off x="833354" y="3869625"/>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219;p13">
            <a:extLst>
              <a:ext uri="{FF2B5EF4-FFF2-40B4-BE49-F238E27FC236}">
                <a16:creationId xmlns:a16="http://schemas.microsoft.com/office/drawing/2014/main" id="{1F626EC9-92C4-8B43-B411-EFC2EB9066E6}"/>
              </a:ext>
            </a:extLst>
          </p:cNvPr>
          <p:cNvSpPr/>
          <p:nvPr/>
        </p:nvSpPr>
        <p:spPr>
          <a:xfrm>
            <a:off x="838163" y="4616577"/>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213;p13">
            <a:extLst>
              <a:ext uri="{FF2B5EF4-FFF2-40B4-BE49-F238E27FC236}">
                <a16:creationId xmlns:a16="http://schemas.microsoft.com/office/drawing/2014/main" id="{B3571956-BB04-424C-ABFB-F2F9CB6600F8}"/>
              </a:ext>
            </a:extLst>
          </p:cNvPr>
          <p:cNvSpPr/>
          <p:nvPr/>
        </p:nvSpPr>
        <p:spPr>
          <a:xfrm>
            <a:off x="833354" y="1628775"/>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18" name="Title 6">
            <a:extLst>
              <a:ext uri="{FF2B5EF4-FFF2-40B4-BE49-F238E27FC236}">
                <a16:creationId xmlns:a16="http://schemas.microsoft.com/office/drawing/2014/main" id="{5AB2D236-D6EF-1045-A7D2-5A9AF3BB2B64}"/>
              </a:ext>
            </a:extLst>
          </p:cNvPr>
          <p:cNvSpPr txBox="1">
            <a:spLocks noChangeArrowheads="1"/>
          </p:cNvSpPr>
          <p:nvPr/>
        </p:nvSpPr>
        <p:spPr>
          <a:xfrm>
            <a:off x="1981200" y="234747"/>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latin typeface="Calibri" panose="020F0502020204030204" pitchFamily="34" charset="0"/>
                <a:ea typeface="ＭＳ Ｐゴシック" panose="020B0600070205080204" pitchFamily="34" charset="-128"/>
                <a:cs typeface="Calibri" panose="020F0502020204030204" pitchFamily="34" charset="0"/>
                <a:sym typeface="Arial Hebrew" pitchFamily="2" charset="-79"/>
              </a:rPr>
              <a:t>Jack and the Beanstalk</a:t>
            </a:r>
          </a:p>
        </p:txBody>
      </p:sp>
      <p:pic>
        <p:nvPicPr>
          <p:cNvPr id="5" name="Picture 4">
            <a:extLst>
              <a:ext uri="{FF2B5EF4-FFF2-40B4-BE49-F238E27FC236}">
                <a16:creationId xmlns:a16="http://schemas.microsoft.com/office/drawing/2014/main" id="{2D06A65E-E1CC-6D48-8908-BD71A9638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0421" y="1329105"/>
            <a:ext cx="3367603" cy="4722648"/>
          </a:xfrm>
          <a:prstGeom prst="rect">
            <a:avLst/>
          </a:prstGeom>
        </p:spPr>
      </p:pic>
    </p:spTree>
    <p:extLst>
      <p:ext uri="{BB962C8B-B14F-4D97-AF65-F5344CB8AC3E}">
        <p14:creationId xmlns:p14="http://schemas.microsoft.com/office/powerpoint/2010/main" val="28766336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AFCED-8951-7143-BB87-D2BF5EE09C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7304" y="651752"/>
            <a:ext cx="3833159" cy="5233481"/>
          </a:xfrm>
          <a:prstGeom prst="rect">
            <a:avLst/>
          </a:prstGeom>
        </p:spPr>
      </p:pic>
      <p:pic>
        <p:nvPicPr>
          <p:cNvPr id="6" name="Picture 5">
            <a:extLst>
              <a:ext uri="{FF2B5EF4-FFF2-40B4-BE49-F238E27FC236}">
                <a16:creationId xmlns:a16="http://schemas.microsoft.com/office/drawing/2014/main" id="{9C50F8C3-65A3-014D-8FCB-745E887857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82101"/>
            <a:ext cx="3930746" cy="5233481"/>
          </a:xfrm>
          <a:prstGeom prst="rect">
            <a:avLst/>
          </a:prstGeom>
        </p:spPr>
      </p:pic>
    </p:spTree>
    <p:extLst>
      <p:ext uri="{BB962C8B-B14F-4D97-AF65-F5344CB8AC3E}">
        <p14:creationId xmlns:p14="http://schemas.microsoft.com/office/powerpoint/2010/main" val="149662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1">
            <a:extLst>
              <a:ext uri="{FF2B5EF4-FFF2-40B4-BE49-F238E27FC236}">
                <a16:creationId xmlns:a16="http://schemas.microsoft.com/office/drawing/2014/main" id="{71380097-01AC-1243-90E6-E81DBFDDA7D0}"/>
              </a:ext>
            </a:extLst>
          </p:cNvPr>
          <p:cNvSpPr txBox="1">
            <a:spLocks noGrp="1"/>
          </p:cNvSpPr>
          <p:nvPr>
            <p:ph type="title"/>
          </p:nvPr>
        </p:nvSpPr>
        <p:spPr>
          <a:xfrm>
            <a:off x="2967039" y="179387"/>
            <a:ext cx="6257925" cy="1249361"/>
          </a:xfrm>
        </p:spPr>
        <p:txBody>
          <a:bodyPr>
            <a:normAutofit/>
          </a:bodyPr>
          <a:lstStyle/>
          <a:p>
            <a:pPr algn="ctr" defTabSz="694944">
              <a:defRPr sz="2964" b="1"/>
            </a:pPr>
            <a:r>
              <a:rPr sz="2964" b="1" dirty="0">
                <a:latin typeface="+mn-lt"/>
              </a:rPr>
              <a:t>Jack and the Beanstalk</a:t>
            </a:r>
            <a:r>
              <a:rPr sz="2964" dirty="0">
                <a:latin typeface="+mn-lt"/>
              </a:rPr>
              <a:t> </a:t>
            </a:r>
            <a:br>
              <a:rPr sz="2964" dirty="0">
                <a:latin typeface="+mn-lt"/>
              </a:rPr>
            </a:br>
            <a:r>
              <a:rPr sz="2052" i="1" dirty="0"/>
              <a:t>Cross-curricular </a:t>
            </a:r>
            <a:r>
              <a:rPr lang="en-GB" sz="2052" i="1" dirty="0"/>
              <a:t>v</a:t>
            </a:r>
            <a:r>
              <a:rPr sz="2052" i="1" dirty="0" err="1"/>
              <a:t>ersion</a:t>
            </a:r>
            <a:br>
              <a:rPr sz="2052" i="1" dirty="0"/>
            </a:br>
            <a:r>
              <a:rPr sz="2052" i="1" dirty="0"/>
              <a:t>starring the young Howard Carter</a:t>
            </a:r>
          </a:p>
        </p:txBody>
      </p:sp>
      <p:sp>
        <p:nvSpPr>
          <p:cNvPr id="140292" name="Content Placeholder 5">
            <a:extLst>
              <a:ext uri="{FF2B5EF4-FFF2-40B4-BE49-F238E27FC236}">
                <a16:creationId xmlns:a16="http://schemas.microsoft.com/office/drawing/2014/main" id="{8E91BDA5-18B9-3F48-BEAA-A102FC1374E7}"/>
              </a:ext>
            </a:extLst>
          </p:cNvPr>
          <p:cNvSpPr txBox="1">
            <a:spLocks noChangeArrowheads="1"/>
          </p:cNvSpPr>
          <p:nvPr/>
        </p:nvSpPr>
        <p:spPr bwMode="auto">
          <a:xfrm>
            <a:off x="6282886" y="1593052"/>
            <a:ext cx="51482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Swapping the _______ for a mysterious map </a:t>
            </a:r>
            <a:endParaRPr lang="en-US" altLang="en-US" sz="28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Angry professor</a:t>
            </a:r>
            <a:endParaRPr lang="en-US" altLang="en-US" sz="28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Searching, digging and stealing</a:t>
            </a:r>
            <a:endParaRPr lang="en-US" altLang="en-US" sz="28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Chased by The Mummy</a:t>
            </a:r>
            <a:endParaRPr lang="en-US" altLang="en-US" sz="28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Ending the curse (with professor’s help)</a:t>
            </a:r>
          </a:p>
        </p:txBody>
      </p:sp>
      <p:sp>
        <p:nvSpPr>
          <p:cNvPr id="9" name="Content Placeholder 2">
            <a:extLst>
              <a:ext uri="{FF2B5EF4-FFF2-40B4-BE49-F238E27FC236}">
                <a16:creationId xmlns:a16="http://schemas.microsoft.com/office/drawing/2014/main" id="{1CE403A2-CD82-D44E-A252-604C4ACEA654}"/>
              </a:ext>
            </a:extLst>
          </p:cNvPr>
          <p:cNvSpPr>
            <a:spLocks noGrp="1" noChangeArrowheads="1"/>
          </p:cNvSpPr>
          <p:nvPr>
            <p:ph type="body" sz="half" idx="1"/>
          </p:nvPr>
        </p:nvSpPr>
        <p:spPr>
          <a:xfrm>
            <a:off x="1208062" y="1593052"/>
            <a:ext cx="3957326" cy="4525963"/>
          </a:xfrm>
        </p:spPr>
        <p:txBody>
          <a:bodyPr>
            <a:noAutofit/>
          </a:bodyPr>
          <a:lstStyle/>
          <a:p>
            <a:pPr marL="0" indent="0">
              <a:lnSpc>
                <a:spcPct val="90000"/>
              </a:lnSpc>
              <a:spcAft>
                <a:spcPts val="1800"/>
              </a:spcAft>
              <a:buNone/>
            </a:pPr>
            <a:r>
              <a:rPr lang="en-US" altLang="en-US" dirty="0">
                <a:solidFill>
                  <a:schemeClr val="tx1">
                    <a:lumMod val="50000"/>
                    <a:lumOff val="50000"/>
                  </a:schemeClr>
                </a:solidFill>
                <a:ea typeface="ＭＳ Ｐゴシック" panose="020B0600070205080204" pitchFamily="34" charset="-128"/>
              </a:rPr>
              <a:t>Swapping cow for beans</a:t>
            </a:r>
          </a:p>
          <a:p>
            <a:pPr marL="0" indent="0">
              <a:lnSpc>
                <a:spcPct val="90000"/>
              </a:lnSpc>
              <a:spcAft>
                <a:spcPts val="1800"/>
              </a:spcAft>
              <a:buNone/>
            </a:pPr>
            <a:r>
              <a:rPr lang="en-US" altLang="en-US" dirty="0">
                <a:solidFill>
                  <a:schemeClr val="tx1">
                    <a:lumMod val="50000"/>
                    <a:lumOff val="50000"/>
                  </a:schemeClr>
                </a:solidFill>
                <a:ea typeface="ＭＳ Ｐゴシック" panose="020B0600070205080204" pitchFamily="34" charset="-128"/>
              </a:rPr>
              <a:t>Angry mother</a:t>
            </a:r>
          </a:p>
          <a:p>
            <a:pPr marL="0" indent="0">
              <a:lnSpc>
                <a:spcPct val="90000"/>
              </a:lnSpc>
              <a:spcAft>
                <a:spcPts val="1800"/>
              </a:spcAft>
              <a:buNone/>
            </a:pPr>
            <a:r>
              <a:rPr lang="en-US" altLang="en-US" dirty="0">
                <a:solidFill>
                  <a:schemeClr val="tx1">
                    <a:lumMod val="50000"/>
                    <a:lumOff val="50000"/>
                  </a:schemeClr>
                </a:solidFill>
                <a:ea typeface="ＭＳ Ｐゴシック" panose="020B0600070205080204" pitchFamily="34" charset="-128"/>
              </a:rPr>
              <a:t>Climbing and stealing</a:t>
            </a:r>
          </a:p>
          <a:p>
            <a:pPr marL="0" indent="0">
              <a:lnSpc>
                <a:spcPct val="90000"/>
              </a:lnSpc>
              <a:spcAft>
                <a:spcPts val="1800"/>
              </a:spcAft>
              <a:buNone/>
            </a:pPr>
            <a:r>
              <a:rPr lang="en-US" altLang="en-US" dirty="0">
                <a:solidFill>
                  <a:schemeClr val="tx1">
                    <a:lumMod val="50000"/>
                    <a:lumOff val="50000"/>
                  </a:schemeClr>
                </a:solidFill>
                <a:ea typeface="ＭＳ Ｐゴシック" panose="020B0600070205080204" pitchFamily="34" charset="-128"/>
              </a:rPr>
              <a:t>Chased by giant</a:t>
            </a:r>
          </a:p>
          <a:p>
            <a:pPr marL="0" indent="0">
              <a:lnSpc>
                <a:spcPct val="90000"/>
              </a:lnSpc>
              <a:spcAft>
                <a:spcPts val="1800"/>
              </a:spcAft>
              <a:buNone/>
            </a:pPr>
            <a:r>
              <a:rPr lang="en-US" altLang="en-US" dirty="0">
                <a:solidFill>
                  <a:schemeClr val="tx1">
                    <a:lumMod val="50000"/>
                    <a:lumOff val="50000"/>
                  </a:schemeClr>
                </a:solidFill>
                <a:ea typeface="ＭＳ Ｐゴシック" panose="020B0600070205080204" pitchFamily="34" charset="-128"/>
              </a:rPr>
              <a:t>Chopping down the beanstalk (with mum’s help)</a:t>
            </a:r>
          </a:p>
        </p:txBody>
      </p:sp>
      <p:sp>
        <p:nvSpPr>
          <p:cNvPr id="10" name="Google Shape;215;p13">
            <a:extLst>
              <a:ext uri="{FF2B5EF4-FFF2-40B4-BE49-F238E27FC236}">
                <a16:creationId xmlns:a16="http://schemas.microsoft.com/office/drawing/2014/main" id="{5E23E74B-2E65-3D45-9D83-5CEA66DD869F}"/>
              </a:ext>
            </a:extLst>
          </p:cNvPr>
          <p:cNvSpPr/>
          <p:nvPr/>
        </p:nvSpPr>
        <p:spPr>
          <a:xfrm>
            <a:off x="818707" y="2383065"/>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216;p13">
            <a:extLst>
              <a:ext uri="{FF2B5EF4-FFF2-40B4-BE49-F238E27FC236}">
                <a16:creationId xmlns:a16="http://schemas.microsoft.com/office/drawing/2014/main" id="{4CF61665-362B-484B-98D5-BE4306780B78}"/>
              </a:ext>
            </a:extLst>
          </p:cNvPr>
          <p:cNvSpPr/>
          <p:nvPr/>
        </p:nvSpPr>
        <p:spPr>
          <a:xfrm>
            <a:off x="818707" y="3068538"/>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217;p13">
            <a:extLst>
              <a:ext uri="{FF2B5EF4-FFF2-40B4-BE49-F238E27FC236}">
                <a16:creationId xmlns:a16="http://schemas.microsoft.com/office/drawing/2014/main" id="{B0550652-42A5-CD4D-B668-DC49E525F0F6}"/>
              </a:ext>
            </a:extLst>
          </p:cNvPr>
          <p:cNvSpPr/>
          <p:nvPr/>
        </p:nvSpPr>
        <p:spPr>
          <a:xfrm>
            <a:off x="818707" y="3856034"/>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219;p13">
            <a:extLst>
              <a:ext uri="{FF2B5EF4-FFF2-40B4-BE49-F238E27FC236}">
                <a16:creationId xmlns:a16="http://schemas.microsoft.com/office/drawing/2014/main" id="{2B6A7D3B-0618-4441-9329-FEFFDC520B8F}"/>
              </a:ext>
            </a:extLst>
          </p:cNvPr>
          <p:cNvSpPr/>
          <p:nvPr/>
        </p:nvSpPr>
        <p:spPr>
          <a:xfrm>
            <a:off x="818707" y="4442086"/>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213;p13">
            <a:extLst>
              <a:ext uri="{FF2B5EF4-FFF2-40B4-BE49-F238E27FC236}">
                <a16:creationId xmlns:a16="http://schemas.microsoft.com/office/drawing/2014/main" id="{A02C427E-11C0-1347-80A9-4E658AC3677C}"/>
              </a:ext>
            </a:extLst>
          </p:cNvPr>
          <p:cNvSpPr/>
          <p:nvPr/>
        </p:nvSpPr>
        <p:spPr>
          <a:xfrm>
            <a:off x="818707" y="1755235"/>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15" name="Google Shape;215;p13">
            <a:extLst>
              <a:ext uri="{FF2B5EF4-FFF2-40B4-BE49-F238E27FC236}">
                <a16:creationId xmlns:a16="http://schemas.microsoft.com/office/drawing/2014/main" id="{55223CE1-6CDA-EA41-8374-F10BD02EAED5}"/>
              </a:ext>
            </a:extLst>
          </p:cNvPr>
          <p:cNvSpPr/>
          <p:nvPr/>
        </p:nvSpPr>
        <p:spPr>
          <a:xfrm>
            <a:off x="5885380" y="2704080"/>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216;p13">
            <a:extLst>
              <a:ext uri="{FF2B5EF4-FFF2-40B4-BE49-F238E27FC236}">
                <a16:creationId xmlns:a16="http://schemas.microsoft.com/office/drawing/2014/main" id="{53515153-0BB8-F040-87B3-B8B105F610D9}"/>
              </a:ext>
            </a:extLst>
          </p:cNvPr>
          <p:cNvSpPr/>
          <p:nvPr/>
        </p:nvSpPr>
        <p:spPr>
          <a:xfrm>
            <a:off x="5885380" y="3360369"/>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 name="Google Shape;217;p13">
            <a:extLst>
              <a:ext uri="{FF2B5EF4-FFF2-40B4-BE49-F238E27FC236}">
                <a16:creationId xmlns:a16="http://schemas.microsoft.com/office/drawing/2014/main" id="{07D841BC-320E-BE45-830A-5EA7B83008C8}"/>
              </a:ext>
            </a:extLst>
          </p:cNvPr>
          <p:cNvSpPr/>
          <p:nvPr/>
        </p:nvSpPr>
        <p:spPr>
          <a:xfrm>
            <a:off x="5885380" y="4021405"/>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219;p13">
            <a:extLst>
              <a:ext uri="{FF2B5EF4-FFF2-40B4-BE49-F238E27FC236}">
                <a16:creationId xmlns:a16="http://schemas.microsoft.com/office/drawing/2014/main" id="{C921296F-2048-8F4C-94F9-804C06AB8B79}"/>
              </a:ext>
            </a:extLst>
          </p:cNvPr>
          <p:cNvSpPr/>
          <p:nvPr/>
        </p:nvSpPr>
        <p:spPr>
          <a:xfrm>
            <a:off x="5885380" y="4607457"/>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9" name="Google Shape;213;p13">
            <a:extLst>
              <a:ext uri="{FF2B5EF4-FFF2-40B4-BE49-F238E27FC236}">
                <a16:creationId xmlns:a16="http://schemas.microsoft.com/office/drawing/2014/main" id="{2ACDCAC6-B5D1-5E4B-B881-19AF964BCF99}"/>
              </a:ext>
            </a:extLst>
          </p:cNvPr>
          <p:cNvSpPr/>
          <p:nvPr/>
        </p:nvSpPr>
        <p:spPr>
          <a:xfrm>
            <a:off x="5885380" y="1755235"/>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Tree>
    <p:extLst>
      <p:ext uri="{BB962C8B-B14F-4D97-AF65-F5344CB8AC3E}">
        <p14:creationId xmlns:p14="http://schemas.microsoft.com/office/powerpoint/2010/main" val="2935463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additive="base">
                                        <p:cTn id="7" dur="500" fill="hold"/>
                                        <p:tgtEl>
                                          <p:spTgt spid="140292"/>
                                        </p:tgtEl>
                                        <p:attrNameLst>
                                          <p:attrName>ppt_x</p:attrName>
                                        </p:attrNameLst>
                                      </p:cBhvr>
                                      <p:tavLst>
                                        <p:tav tm="0">
                                          <p:val>
                                            <p:strVal val="#ppt_x"/>
                                          </p:val>
                                        </p:tav>
                                        <p:tav tm="100000">
                                          <p:val>
                                            <p:strVal val="#ppt_x"/>
                                          </p:val>
                                        </p:tav>
                                      </p:tavLst>
                                    </p:anim>
                                    <p:anim calcmode="lin" valueType="num">
                                      <p:cBhvr additive="base">
                                        <p:cTn id="8"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1">
            <a:extLst>
              <a:ext uri="{FF2B5EF4-FFF2-40B4-BE49-F238E27FC236}">
                <a16:creationId xmlns:a16="http://schemas.microsoft.com/office/drawing/2014/main" id="{71380097-01AC-1243-90E6-E81DBFDDA7D0}"/>
              </a:ext>
            </a:extLst>
          </p:cNvPr>
          <p:cNvSpPr txBox="1">
            <a:spLocks noGrp="1"/>
          </p:cNvSpPr>
          <p:nvPr>
            <p:ph type="title"/>
          </p:nvPr>
        </p:nvSpPr>
        <p:spPr>
          <a:xfrm>
            <a:off x="2305243" y="251329"/>
            <a:ext cx="6890326" cy="1143000"/>
          </a:xfrm>
        </p:spPr>
        <p:txBody>
          <a:bodyPr>
            <a:normAutofit fontScale="90000"/>
          </a:bodyPr>
          <a:lstStyle/>
          <a:p>
            <a:pPr algn="ctr" defTabSz="694944">
              <a:defRPr sz="2964" b="1"/>
            </a:pPr>
            <a:r>
              <a:rPr sz="2964" b="1" i="1" strike="sngStrike" dirty="0">
                <a:latin typeface="+mn-lt"/>
              </a:rPr>
              <a:t>Jack and the Beanstalk</a:t>
            </a:r>
            <a:r>
              <a:rPr sz="2964" i="1" strike="sngStrike" dirty="0">
                <a:latin typeface="+mn-lt"/>
              </a:rPr>
              <a:t> </a:t>
            </a:r>
            <a:br>
              <a:rPr sz="2964" dirty="0">
                <a:latin typeface="+mn-lt"/>
              </a:rPr>
            </a:br>
            <a:r>
              <a:rPr sz="3600" dirty="0">
                <a:latin typeface="+mn-lt"/>
              </a:rPr>
              <a:t>Howard Carter</a:t>
            </a:r>
            <a:r>
              <a:rPr lang="en-GB" sz="3600" dirty="0">
                <a:latin typeface="+mn-lt"/>
              </a:rPr>
              <a:t> and the Mysterious Map</a:t>
            </a:r>
            <a:endParaRPr sz="3600" dirty="0">
              <a:latin typeface="+mn-lt"/>
            </a:endParaRPr>
          </a:p>
        </p:txBody>
      </p:sp>
      <p:sp>
        <p:nvSpPr>
          <p:cNvPr id="140291" name="Content Placeholder 2">
            <a:extLst>
              <a:ext uri="{FF2B5EF4-FFF2-40B4-BE49-F238E27FC236}">
                <a16:creationId xmlns:a16="http://schemas.microsoft.com/office/drawing/2014/main" id="{BFE3E435-18F0-5F49-ADEE-9D87C137FCF6}"/>
              </a:ext>
            </a:extLst>
          </p:cNvPr>
          <p:cNvSpPr>
            <a:spLocks noGrp="1" noChangeArrowheads="1"/>
          </p:cNvSpPr>
          <p:nvPr>
            <p:ph type="body" sz="half" idx="1"/>
          </p:nvPr>
        </p:nvSpPr>
        <p:spPr>
          <a:xfrm>
            <a:off x="1167724" y="1628775"/>
            <a:ext cx="4351222" cy="4525963"/>
          </a:xfrm>
        </p:spPr>
        <p:txBody>
          <a:bodyPr/>
          <a:lstStyle/>
          <a:p>
            <a:pPr marL="0" indent="0">
              <a:spcAft>
                <a:spcPts val="1800"/>
              </a:spcAft>
              <a:buSzPct val="100000"/>
              <a:buNone/>
            </a:pPr>
            <a:r>
              <a:rPr lang="en-US" altLang="en-US" sz="2600" dirty="0">
                <a:solidFill>
                  <a:schemeClr val="tx1">
                    <a:lumMod val="50000"/>
                    <a:lumOff val="50000"/>
                  </a:schemeClr>
                </a:solidFill>
              </a:rPr>
              <a:t>Swapping the _______ for a mysterious map </a:t>
            </a:r>
            <a:endParaRPr lang="en-US" altLang="en-US" dirty="0">
              <a:solidFill>
                <a:schemeClr val="tx1">
                  <a:lumMod val="50000"/>
                  <a:lumOff val="50000"/>
                </a:schemeClr>
              </a:solidFill>
            </a:endParaRPr>
          </a:p>
          <a:p>
            <a:pPr marL="0" indent="0">
              <a:spcAft>
                <a:spcPts val="1800"/>
              </a:spcAft>
              <a:buSzPct val="100000"/>
              <a:buNone/>
            </a:pPr>
            <a:r>
              <a:rPr lang="en-US" altLang="en-US" sz="2600" dirty="0">
                <a:solidFill>
                  <a:schemeClr val="tx1">
                    <a:lumMod val="50000"/>
                    <a:lumOff val="50000"/>
                  </a:schemeClr>
                </a:solidFill>
              </a:rPr>
              <a:t>Angry professor</a:t>
            </a:r>
            <a:endParaRPr lang="en-US" altLang="en-US" dirty="0">
              <a:solidFill>
                <a:schemeClr val="tx1">
                  <a:lumMod val="50000"/>
                  <a:lumOff val="50000"/>
                </a:schemeClr>
              </a:solidFill>
            </a:endParaRPr>
          </a:p>
          <a:p>
            <a:pPr marL="0" indent="0">
              <a:spcAft>
                <a:spcPts val="1800"/>
              </a:spcAft>
              <a:buSzPct val="100000"/>
              <a:buNone/>
            </a:pPr>
            <a:r>
              <a:rPr lang="en-US" altLang="en-US" sz="2600" dirty="0">
                <a:solidFill>
                  <a:schemeClr val="tx1">
                    <a:lumMod val="50000"/>
                    <a:lumOff val="50000"/>
                  </a:schemeClr>
                </a:solidFill>
              </a:rPr>
              <a:t>Searching, digging and stealing</a:t>
            </a:r>
            <a:endParaRPr lang="en-US" altLang="en-US" dirty="0">
              <a:solidFill>
                <a:schemeClr val="tx1">
                  <a:lumMod val="50000"/>
                  <a:lumOff val="50000"/>
                </a:schemeClr>
              </a:solidFill>
            </a:endParaRPr>
          </a:p>
          <a:p>
            <a:pPr marL="0" indent="0">
              <a:spcAft>
                <a:spcPts val="1800"/>
              </a:spcAft>
              <a:buSzPct val="100000"/>
              <a:buNone/>
            </a:pPr>
            <a:r>
              <a:rPr lang="en-US" altLang="en-US" sz="2600" dirty="0">
                <a:solidFill>
                  <a:schemeClr val="tx1">
                    <a:lumMod val="50000"/>
                    <a:lumOff val="50000"/>
                  </a:schemeClr>
                </a:solidFill>
              </a:rPr>
              <a:t>Chased by The Mummy</a:t>
            </a:r>
            <a:endParaRPr lang="en-US" altLang="en-US" dirty="0">
              <a:solidFill>
                <a:schemeClr val="tx1">
                  <a:lumMod val="50000"/>
                  <a:lumOff val="50000"/>
                </a:schemeClr>
              </a:solidFill>
            </a:endParaRPr>
          </a:p>
          <a:p>
            <a:pPr marL="0" indent="0">
              <a:spcAft>
                <a:spcPts val="1800"/>
              </a:spcAft>
              <a:buSzPct val="100000"/>
              <a:buNone/>
            </a:pPr>
            <a:r>
              <a:rPr lang="en-US" altLang="en-US" sz="2600" dirty="0">
                <a:solidFill>
                  <a:schemeClr val="tx1">
                    <a:lumMod val="50000"/>
                    <a:lumOff val="50000"/>
                  </a:schemeClr>
                </a:solidFill>
              </a:rPr>
              <a:t>Ending the curse (with professor’s help)</a:t>
            </a:r>
          </a:p>
          <a:p>
            <a:pPr marL="0" indent="0">
              <a:lnSpc>
                <a:spcPct val="90000"/>
              </a:lnSpc>
              <a:spcAft>
                <a:spcPts val="1800"/>
              </a:spcAft>
              <a:buNone/>
            </a:pPr>
            <a:endParaRPr lang="en-US" altLang="en-US" sz="2600" dirty="0">
              <a:solidFill>
                <a:schemeClr val="tx1">
                  <a:lumMod val="50000"/>
                  <a:lumOff val="50000"/>
                </a:schemeClr>
              </a:solidFill>
              <a:ea typeface="ＭＳ Ｐゴシック" panose="020B0600070205080204" pitchFamily="34" charset="-128"/>
            </a:endParaRPr>
          </a:p>
        </p:txBody>
      </p:sp>
      <p:sp>
        <p:nvSpPr>
          <p:cNvPr id="140292" name="Content Placeholder 5">
            <a:extLst>
              <a:ext uri="{FF2B5EF4-FFF2-40B4-BE49-F238E27FC236}">
                <a16:creationId xmlns:a16="http://schemas.microsoft.com/office/drawing/2014/main" id="{8E91BDA5-18B9-3F48-BEAA-A102FC1374E7}"/>
              </a:ext>
            </a:extLst>
          </p:cNvPr>
          <p:cNvSpPr txBox="1">
            <a:spLocks noChangeArrowheads="1"/>
          </p:cNvSpPr>
          <p:nvPr/>
        </p:nvSpPr>
        <p:spPr bwMode="auto">
          <a:xfrm>
            <a:off x="6074944" y="1628775"/>
            <a:ext cx="558851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Chased by The Mummy</a:t>
            </a:r>
            <a:r>
              <a:rPr lang="en-US" altLang="en-US" dirty="0">
                <a:solidFill>
                  <a:schemeClr val="tx1">
                    <a:lumMod val="50000"/>
                    <a:lumOff val="50000"/>
                  </a:schemeClr>
                </a:solidFill>
              </a:rPr>
              <a:t> _______ </a:t>
            </a:r>
            <a:endParaRPr lang="en-US" altLang="en-US" sz="26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800" dirty="0">
                <a:solidFill>
                  <a:schemeClr val="tx1">
                    <a:lumMod val="50000"/>
                    <a:lumOff val="50000"/>
                  </a:schemeClr>
                </a:solidFill>
                <a:latin typeface="+mn-lt"/>
              </a:rPr>
              <a:t>Swapping the _______ for a mysterious map </a:t>
            </a:r>
            <a:endParaRPr lang="en-US" altLang="en-US" sz="32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800" dirty="0">
                <a:solidFill>
                  <a:schemeClr val="tx1">
                    <a:lumMod val="50000"/>
                    <a:lumOff val="50000"/>
                  </a:schemeClr>
                </a:solidFill>
                <a:latin typeface="+mn-lt"/>
              </a:rPr>
              <a:t>Angry professor</a:t>
            </a:r>
            <a:endParaRPr lang="en-US" altLang="en-US" sz="3200" dirty="0">
              <a:solidFill>
                <a:schemeClr val="tx1">
                  <a:lumMod val="50000"/>
                  <a:lumOff val="50000"/>
                </a:schemeClr>
              </a:solidFill>
              <a:latin typeface="+mn-lt"/>
            </a:endParaRPr>
          </a:p>
          <a:p>
            <a:pPr marL="0" indent="0">
              <a:lnSpc>
                <a:spcPct val="90000"/>
              </a:lnSpc>
              <a:spcBef>
                <a:spcPts val="600"/>
              </a:spcBef>
              <a:spcAft>
                <a:spcPts val="1800"/>
              </a:spcAft>
              <a:buSzPct val="100000"/>
            </a:pPr>
            <a:r>
              <a:rPr lang="en-US" altLang="en-US" sz="2800" dirty="0">
                <a:solidFill>
                  <a:schemeClr val="tx1">
                    <a:lumMod val="50000"/>
                    <a:lumOff val="50000"/>
                  </a:schemeClr>
                </a:solidFill>
                <a:latin typeface="+mn-lt"/>
              </a:rPr>
              <a:t>Searching, digging and stealing</a:t>
            </a:r>
            <a:r>
              <a:rPr lang="en-US" altLang="en-US" dirty="0">
                <a:solidFill>
                  <a:schemeClr val="tx1">
                    <a:lumMod val="50000"/>
                    <a:lumOff val="50000"/>
                  </a:schemeClr>
                </a:solidFill>
              </a:rPr>
              <a:t> _______ </a:t>
            </a:r>
          </a:p>
          <a:p>
            <a:pPr marL="0" indent="0">
              <a:lnSpc>
                <a:spcPct val="90000"/>
              </a:lnSpc>
              <a:spcBef>
                <a:spcPts val="600"/>
              </a:spcBef>
              <a:spcAft>
                <a:spcPts val="1800"/>
              </a:spcAft>
              <a:buSzPct val="100000"/>
            </a:pPr>
            <a:r>
              <a:rPr lang="en-US" altLang="en-US" sz="2600" dirty="0">
                <a:solidFill>
                  <a:schemeClr val="tx1">
                    <a:lumMod val="50000"/>
                    <a:lumOff val="50000"/>
                  </a:schemeClr>
                </a:solidFill>
                <a:latin typeface="+mn-lt"/>
              </a:rPr>
              <a:t>Ending the curse (with professor’s help)</a:t>
            </a:r>
          </a:p>
        </p:txBody>
      </p:sp>
      <p:sp>
        <p:nvSpPr>
          <p:cNvPr id="7" name="Google Shape;215;p13">
            <a:extLst>
              <a:ext uri="{FF2B5EF4-FFF2-40B4-BE49-F238E27FC236}">
                <a16:creationId xmlns:a16="http://schemas.microsoft.com/office/drawing/2014/main" id="{C65DD82B-ACC9-604C-9462-745177C4CEDC}"/>
              </a:ext>
            </a:extLst>
          </p:cNvPr>
          <p:cNvSpPr/>
          <p:nvPr/>
        </p:nvSpPr>
        <p:spPr>
          <a:xfrm>
            <a:off x="818707" y="2698763"/>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216;p13">
            <a:extLst>
              <a:ext uri="{FF2B5EF4-FFF2-40B4-BE49-F238E27FC236}">
                <a16:creationId xmlns:a16="http://schemas.microsoft.com/office/drawing/2014/main" id="{5661ED3E-0363-0148-A99F-ABC13FD06760}"/>
              </a:ext>
            </a:extLst>
          </p:cNvPr>
          <p:cNvSpPr/>
          <p:nvPr/>
        </p:nvSpPr>
        <p:spPr>
          <a:xfrm>
            <a:off x="818707" y="3355052"/>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217;p13">
            <a:extLst>
              <a:ext uri="{FF2B5EF4-FFF2-40B4-BE49-F238E27FC236}">
                <a16:creationId xmlns:a16="http://schemas.microsoft.com/office/drawing/2014/main" id="{22824E71-F606-2F4F-8EB7-B387A712A9D0}"/>
              </a:ext>
            </a:extLst>
          </p:cNvPr>
          <p:cNvSpPr/>
          <p:nvPr/>
        </p:nvSpPr>
        <p:spPr>
          <a:xfrm>
            <a:off x="818707" y="3983869"/>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219;p13">
            <a:extLst>
              <a:ext uri="{FF2B5EF4-FFF2-40B4-BE49-F238E27FC236}">
                <a16:creationId xmlns:a16="http://schemas.microsoft.com/office/drawing/2014/main" id="{772255DA-3B9A-2741-86B1-8AF6C664FD30}"/>
              </a:ext>
            </a:extLst>
          </p:cNvPr>
          <p:cNvSpPr/>
          <p:nvPr/>
        </p:nvSpPr>
        <p:spPr>
          <a:xfrm>
            <a:off x="818707" y="4714460"/>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213;p13">
            <a:extLst>
              <a:ext uri="{FF2B5EF4-FFF2-40B4-BE49-F238E27FC236}">
                <a16:creationId xmlns:a16="http://schemas.microsoft.com/office/drawing/2014/main" id="{0AE4C679-E31C-C349-BB7C-C917A6920B10}"/>
              </a:ext>
            </a:extLst>
          </p:cNvPr>
          <p:cNvSpPr/>
          <p:nvPr/>
        </p:nvSpPr>
        <p:spPr>
          <a:xfrm>
            <a:off x="818707" y="1755235"/>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12" name="Google Shape;215;p13">
            <a:extLst>
              <a:ext uri="{FF2B5EF4-FFF2-40B4-BE49-F238E27FC236}">
                <a16:creationId xmlns:a16="http://schemas.microsoft.com/office/drawing/2014/main" id="{D636FBDD-7976-B94B-A294-314B84D14340}"/>
              </a:ext>
            </a:extLst>
          </p:cNvPr>
          <p:cNvSpPr/>
          <p:nvPr/>
        </p:nvSpPr>
        <p:spPr>
          <a:xfrm>
            <a:off x="5740343" y="2415914"/>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216;p13">
            <a:extLst>
              <a:ext uri="{FF2B5EF4-FFF2-40B4-BE49-F238E27FC236}">
                <a16:creationId xmlns:a16="http://schemas.microsoft.com/office/drawing/2014/main" id="{7B859FBA-5C64-F744-8F59-7501877A7485}"/>
              </a:ext>
            </a:extLst>
          </p:cNvPr>
          <p:cNvSpPr/>
          <p:nvPr/>
        </p:nvSpPr>
        <p:spPr>
          <a:xfrm>
            <a:off x="5750406" y="3435259"/>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217;p13">
            <a:extLst>
              <a:ext uri="{FF2B5EF4-FFF2-40B4-BE49-F238E27FC236}">
                <a16:creationId xmlns:a16="http://schemas.microsoft.com/office/drawing/2014/main" id="{48035638-1F9B-084D-9569-17FF120DC0D8}"/>
              </a:ext>
            </a:extLst>
          </p:cNvPr>
          <p:cNvSpPr/>
          <p:nvPr/>
        </p:nvSpPr>
        <p:spPr>
          <a:xfrm>
            <a:off x="5750406" y="4117723"/>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219;p13">
            <a:extLst>
              <a:ext uri="{FF2B5EF4-FFF2-40B4-BE49-F238E27FC236}">
                <a16:creationId xmlns:a16="http://schemas.microsoft.com/office/drawing/2014/main" id="{52C9A57D-2946-6A4F-B7F7-E93329473047}"/>
              </a:ext>
            </a:extLst>
          </p:cNvPr>
          <p:cNvSpPr/>
          <p:nvPr/>
        </p:nvSpPr>
        <p:spPr>
          <a:xfrm>
            <a:off x="5750406" y="5116645"/>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213;p13">
            <a:extLst>
              <a:ext uri="{FF2B5EF4-FFF2-40B4-BE49-F238E27FC236}">
                <a16:creationId xmlns:a16="http://schemas.microsoft.com/office/drawing/2014/main" id="{60929F3D-17B5-5C45-AFAB-2B4A97F4CCE9}"/>
              </a:ext>
            </a:extLst>
          </p:cNvPr>
          <p:cNvSpPr/>
          <p:nvPr/>
        </p:nvSpPr>
        <p:spPr>
          <a:xfrm>
            <a:off x="5750406" y="1755235"/>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Tree>
    <p:extLst>
      <p:ext uri="{BB962C8B-B14F-4D97-AF65-F5344CB8AC3E}">
        <p14:creationId xmlns:p14="http://schemas.microsoft.com/office/powerpoint/2010/main" val="3605426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0291">
                                            <p:txEl>
                                              <p:pRg st="3" end="3"/>
                                            </p:txEl>
                                          </p:spTgt>
                                        </p:tgtEl>
                                      </p:cBhvr>
                                    </p:animEffect>
                                    <p:animScale>
                                      <p:cBhvr>
                                        <p:cTn id="7" dur="250" autoRev="1" fill="hold"/>
                                        <p:tgtEl>
                                          <p:spTgt spid="140291">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0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72E12-BFFE-1B4C-BCBE-A4E20D4220CB}"/>
              </a:ext>
            </a:extLst>
          </p:cNvPr>
          <p:cNvSpPr>
            <a:spLocks noGrp="1"/>
          </p:cNvSpPr>
          <p:nvPr>
            <p:ph type="ctrTitle"/>
          </p:nvPr>
        </p:nvSpPr>
        <p:spPr>
          <a:xfrm>
            <a:off x="457200" y="2686536"/>
            <a:ext cx="11070077" cy="3144837"/>
          </a:xfrm>
        </p:spPr>
        <p:txBody>
          <a:bodyPr>
            <a:normAutofit/>
          </a:bodyPr>
          <a:lstStyle/>
          <a:p>
            <a:r>
              <a:rPr lang="en-US" b="1" dirty="0">
                <a:latin typeface="Calibri" panose="020F0502020204030204" pitchFamily="34" charset="0"/>
                <a:cs typeface="Calibri" panose="020F0502020204030204" pitchFamily="34" charset="0"/>
              </a:rPr>
              <a:t>Shared Planning:</a:t>
            </a:r>
            <a:br>
              <a:rPr lang="en-US" b="1" dirty="0">
                <a:latin typeface="Calibri" panose="020F0502020204030204" pitchFamily="34" charset="0"/>
                <a:cs typeface="Calibri" panose="020F0502020204030204" pitchFamily="34" charset="0"/>
              </a:rPr>
            </a:br>
            <a:r>
              <a:rPr lang="en-US" sz="4900" i="1" dirty="0">
                <a:latin typeface="Calibri" panose="020F0502020204030204" pitchFamily="34" charset="0"/>
                <a:cs typeface="Calibri" panose="020F0502020204030204" pitchFamily="34" charset="0"/>
              </a:rPr>
              <a:t>If we scaffold the content, they can concentrate on the skills of writing</a:t>
            </a:r>
          </a:p>
        </p:txBody>
      </p:sp>
      <p:pic>
        <p:nvPicPr>
          <p:cNvPr id="5" name="Google Shape;421;p30">
            <a:extLst>
              <a:ext uri="{FF2B5EF4-FFF2-40B4-BE49-F238E27FC236}">
                <a16:creationId xmlns:a16="http://schemas.microsoft.com/office/drawing/2014/main" id="{4359592C-560D-EF4A-8DB3-BCF14793552E}"/>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37788" y="155642"/>
            <a:ext cx="2508900" cy="3482503"/>
          </a:xfrm>
          <a:prstGeom prst="rect">
            <a:avLst/>
          </a:prstGeom>
          <a:noFill/>
          <a:ln>
            <a:noFill/>
          </a:ln>
        </p:spPr>
      </p:pic>
    </p:spTree>
    <p:extLst>
      <p:ext uri="{BB962C8B-B14F-4D97-AF65-F5344CB8AC3E}">
        <p14:creationId xmlns:p14="http://schemas.microsoft.com/office/powerpoint/2010/main" val="409396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A04A-25A5-8040-A5CE-03A455BF3D39}"/>
              </a:ext>
            </a:extLst>
          </p:cNvPr>
          <p:cNvSpPr>
            <a:spLocks noGrp="1"/>
          </p:cNvSpPr>
          <p:nvPr>
            <p:ph type="ctrTitle"/>
          </p:nvPr>
        </p:nvSpPr>
        <p:spPr>
          <a:xfrm>
            <a:off x="1524000" y="799034"/>
            <a:ext cx="9144000" cy="2387600"/>
          </a:xfrm>
        </p:spPr>
        <p:txBody>
          <a:bodyPr>
            <a:normAutofit fontScale="90000"/>
          </a:bodyPr>
          <a:lstStyle/>
          <a:p>
            <a:pPr marL="0" lvl="0" indent="0" fontAlgn="base"/>
            <a:r>
              <a:rPr lang="en-GB" b="1" dirty="0">
                <a:latin typeface="Calibri" panose="020F0502020204030204" pitchFamily="34" charset="0"/>
                <a:cs typeface="Calibri" panose="020F0502020204030204" pitchFamily="34" charset="0"/>
              </a:rPr>
              <a:t>Excellent models for language </a:t>
            </a:r>
            <a:br>
              <a:rPr lang="en-GB" dirty="0">
                <a:latin typeface="Calibri" panose="020F0502020204030204" pitchFamily="34" charset="0"/>
                <a:cs typeface="Calibri" panose="020F0502020204030204" pitchFamily="34" charset="0"/>
              </a:rPr>
            </a:br>
            <a:r>
              <a:rPr lang="en-GB" i="1" dirty="0">
                <a:latin typeface="Calibri" panose="020F0502020204030204" pitchFamily="34" charset="0"/>
                <a:cs typeface="Calibri" panose="020F0502020204030204" pitchFamily="34" charset="0"/>
              </a:rPr>
              <a:t>(vocabulary and sentence structure)</a:t>
            </a:r>
            <a:endParaRPr lang="en-US" i="1" dirty="0">
              <a:latin typeface="Calibri" panose="020F0502020204030204" pitchFamily="34" charset="0"/>
              <a:cs typeface="Calibri" panose="020F0502020204030204" pitchFamily="34" charset="0"/>
            </a:endParaRPr>
          </a:p>
        </p:txBody>
      </p:sp>
      <p:sp>
        <p:nvSpPr>
          <p:cNvPr id="6" name="Google Shape;463;p34">
            <a:extLst>
              <a:ext uri="{FF2B5EF4-FFF2-40B4-BE49-F238E27FC236}">
                <a16:creationId xmlns:a16="http://schemas.microsoft.com/office/drawing/2014/main" id="{97D24C6A-9B97-0F47-8090-C4DE3C60FEC0}"/>
              </a:ext>
            </a:extLst>
          </p:cNvPr>
          <p:cNvSpPr/>
          <p:nvPr/>
        </p:nvSpPr>
        <p:spPr>
          <a:xfrm>
            <a:off x="871014" y="3890028"/>
            <a:ext cx="154200" cy="23730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 name="Google Shape;464;p34">
            <a:extLst>
              <a:ext uri="{FF2B5EF4-FFF2-40B4-BE49-F238E27FC236}">
                <a16:creationId xmlns:a16="http://schemas.microsoft.com/office/drawing/2014/main" id="{1CD49D66-B3D2-DC46-8EF4-BD8814688306}"/>
              </a:ext>
            </a:extLst>
          </p:cNvPr>
          <p:cNvSpPr/>
          <p:nvPr/>
        </p:nvSpPr>
        <p:spPr>
          <a:xfrm>
            <a:off x="871014" y="4599917"/>
            <a:ext cx="154200" cy="237300"/>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465;p34">
            <a:extLst>
              <a:ext uri="{FF2B5EF4-FFF2-40B4-BE49-F238E27FC236}">
                <a16:creationId xmlns:a16="http://schemas.microsoft.com/office/drawing/2014/main" id="{2C8D03FB-8997-3F44-8C0E-0C9C91910DFB}"/>
              </a:ext>
            </a:extLst>
          </p:cNvPr>
          <p:cNvSpPr/>
          <p:nvPr/>
        </p:nvSpPr>
        <p:spPr>
          <a:xfrm>
            <a:off x="871014" y="5416810"/>
            <a:ext cx="154200" cy="23730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 name="Rectangle 2">
            <a:extLst>
              <a:ext uri="{FF2B5EF4-FFF2-40B4-BE49-F238E27FC236}">
                <a16:creationId xmlns:a16="http://schemas.microsoft.com/office/drawing/2014/main" id="{2A7161D1-05D8-3E4C-A74E-1F9ACBEFD523}"/>
              </a:ext>
            </a:extLst>
          </p:cNvPr>
          <p:cNvSpPr/>
          <p:nvPr/>
        </p:nvSpPr>
        <p:spPr>
          <a:xfrm>
            <a:off x="1199745" y="3541349"/>
            <a:ext cx="8382000" cy="2231958"/>
          </a:xfrm>
          <a:prstGeom prst="rect">
            <a:avLst/>
          </a:prstGeom>
        </p:spPr>
        <p:txBody>
          <a:bodyPr wrap="square">
            <a:spAutoFit/>
          </a:bodyPr>
          <a:lstStyle/>
          <a:p>
            <a:pPr>
              <a:lnSpc>
                <a:spcPct val="150000"/>
              </a:lnSpc>
            </a:pPr>
            <a:r>
              <a:rPr lang="en-US" altLang="en-US" sz="3200" dirty="0">
                <a:solidFill>
                  <a:schemeClr val="tx1">
                    <a:lumMod val="50000"/>
                    <a:lumOff val="50000"/>
                  </a:schemeClr>
                </a:solidFill>
                <a:latin typeface="Calibri" panose="020F0502020204030204" pitchFamily="34" charset="0"/>
                <a:cs typeface="Calibri" panose="020F0502020204030204" pitchFamily="34" charset="0"/>
                <a:sym typeface="Arial Rounded MT Bold" panose="020F0704030504030204" pitchFamily="34" charset="77"/>
              </a:rPr>
              <a:t>The best writers are the avid readers.</a:t>
            </a:r>
            <a:br>
              <a:rPr lang="en-US" altLang="en-US" sz="3200" dirty="0">
                <a:solidFill>
                  <a:schemeClr val="tx1">
                    <a:lumMod val="50000"/>
                    <a:lumOff val="50000"/>
                  </a:schemeClr>
                </a:solidFill>
                <a:latin typeface="Calibri" panose="020F0502020204030204" pitchFamily="34" charset="0"/>
                <a:cs typeface="Calibri" panose="020F0502020204030204" pitchFamily="34" charset="0"/>
                <a:sym typeface="Arial Rounded MT Bold" panose="020F0704030504030204" pitchFamily="34" charset="77"/>
              </a:rPr>
            </a:br>
            <a:r>
              <a:rPr lang="en-US" altLang="en-US" sz="3200" dirty="0">
                <a:solidFill>
                  <a:schemeClr val="tx1">
                    <a:lumMod val="50000"/>
                    <a:lumOff val="50000"/>
                  </a:schemeClr>
                </a:solidFill>
                <a:latin typeface="Calibri" panose="020F0502020204030204" pitchFamily="34" charset="0"/>
                <a:cs typeface="Calibri" panose="020F0502020204030204" pitchFamily="34" charset="0"/>
                <a:sym typeface="Arial Rounded MT Bold" panose="020F0704030504030204" pitchFamily="34" charset="77"/>
              </a:rPr>
              <a:t>Language is acquired through imitation.</a:t>
            </a:r>
            <a:br>
              <a:rPr lang="en-US" altLang="en-US" sz="3200" dirty="0">
                <a:solidFill>
                  <a:schemeClr val="tx1">
                    <a:lumMod val="50000"/>
                    <a:lumOff val="50000"/>
                  </a:schemeClr>
                </a:solidFill>
                <a:latin typeface="Calibri" panose="020F0502020204030204" pitchFamily="34" charset="0"/>
                <a:cs typeface="Calibri" panose="020F0502020204030204" pitchFamily="34" charset="0"/>
                <a:sym typeface="Arial Rounded MT Bold" panose="020F0704030504030204" pitchFamily="34" charset="77"/>
              </a:rPr>
            </a:br>
            <a:r>
              <a:rPr lang="en-US" altLang="en-US" sz="3200" dirty="0">
                <a:solidFill>
                  <a:schemeClr val="tx1">
                    <a:lumMod val="50000"/>
                    <a:lumOff val="50000"/>
                  </a:schemeClr>
                </a:solidFill>
                <a:latin typeface="Calibri" panose="020F0502020204030204" pitchFamily="34" charset="0"/>
                <a:cs typeface="Calibri" panose="020F0502020204030204" pitchFamily="34" charset="0"/>
                <a:sym typeface="Arial Rounded MT Bold" panose="020F0704030504030204" pitchFamily="34" charset="77"/>
              </a:rPr>
              <a:t>What are we giving them to imitate?</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4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888DEED-2AA9-4849-BA51-F641A12D99F8}"/>
              </a:ext>
            </a:extLst>
          </p:cNvPr>
          <p:cNvSpPr/>
          <p:nvPr/>
        </p:nvSpPr>
        <p:spPr>
          <a:xfrm>
            <a:off x="6657654" y="4941870"/>
            <a:ext cx="5928189" cy="10787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3" name="Title 6">
            <a:extLst>
              <a:ext uri="{FF2B5EF4-FFF2-40B4-BE49-F238E27FC236}">
                <a16:creationId xmlns:a16="http://schemas.microsoft.com/office/drawing/2014/main" id="{EF382BDC-D836-1F43-98FE-0BD1599F82C9}"/>
              </a:ext>
            </a:extLst>
          </p:cNvPr>
          <p:cNvSpPr>
            <a:spLocks noGrp="1" noChangeArrowheads="1"/>
          </p:cNvSpPr>
          <p:nvPr>
            <p:ph type="title"/>
          </p:nvPr>
        </p:nvSpPr>
        <p:spPr>
          <a:xfrm>
            <a:off x="637841" y="195209"/>
            <a:ext cx="8229600" cy="1143000"/>
          </a:xfrm>
        </p:spPr>
        <p:txBody>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sym typeface="Arial Hebrew" pitchFamily="2" charset="-79"/>
              </a:rPr>
              <a:t>Greater Depth </a:t>
            </a:r>
          </a:p>
        </p:txBody>
      </p:sp>
      <p:sp>
        <p:nvSpPr>
          <p:cNvPr id="186" name="Content Placeholder 7">
            <a:extLst>
              <a:ext uri="{FF2B5EF4-FFF2-40B4-BE49-F238E27FC236}">
                <a16:creationId xmlns:a16="http://schemas.microsoft.com/office/drawing/2014/main" id="{AD0E5AD2-1C7E-2B4E-886F-77155F2003CB}"/>
              </a:ext>
            </a:extLst>
          </p:cNvPr>
          <p:cNvSpPr txBox="1">
            <a:spLocks noGrp="1"/>
          </p:cNvSpPr>
          <p:nvPr>
            <p:ph type="body" idx="1"/>
          </p:nvPr>
        </p:nvSpPr>
        <p:spPr>
          <a:xfrm>
            <a:off x="637841" y="1188984"/>
            <a:ext cx="10509620" cy="5600700"/>
          </a:xfrm>
        </p:spPr>
        <p:txBody>
          <a:bodyPr>
            <a:normAutofit/>
          </a:bodyPr>
          <a:lstStyle/>
          <a:p>
            <a:pPr marL="0" indent="0" defTabSz="841247">
              <a:spcBef>
                <a:spcPts val="600"/>
              </a:spcBef>
              <a:buNone/>
              <a:defRPr sz="2668">
                <a:latin typeface="Arial Hebrew"/>
                <a:ea typeface="Arial Hebrew"/>
                <a:cs typeface="Arial Hebrew"/>
                <a:sym typeface="Arial Hebrew"/>
              </a:defRPr>
            </a:pPr>
            <a:r>
              <a:rPr b="1" dirty="0">
                <a:solidFill>
                  <a:schemeClr val="accent5"/>
                </a:solidFill>
                <a:latin typeface="Calibri" panose="020F0502020204030204" pitchFamily="34" charset="0"/>
                <a:ea typeface="Arial Hebrew"/>
                <a:cs typeface="Calibri" panose="020F0502020204030204" pitchFamily="34" charset="0"/>
                <a:sym typeface="Arial Hebrew"/>
              </a:rPr>
              <a:t>KS1</a:t>
            </a:r>
          </a:p>
          <a:p>
            <a:pPr marL="0" indent="0" defTabSz="841247">
              <a:spcBef>
                <a:spcPts val="600"/>
              </a:spcBef>
              <a:buNone/>
              <a:defRPr sz="2668">
                <a:latin typeface="Arial Hebrew"/>
                <a:ea typeface="Arial Hebrew"/>
                <a:cs typeface="Arial Hebrew"/>
                <a:sym typeface="Arial Hebrew"/>
              </a:defRPr>
            </a:pPr>
            <a:r>
              <a:rPr b="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rPr>
              <a:t>The pupil can, after discussion with the teacher: </a:t>
            </a:r>
          </a:p>
          <a:p>
            <a:pPr marL="0" indent="0" defTabSz="841247">
              <a:spcBef>
                <a:spcPts val="600"/>
              </a:spcBef>
              <a:buNone/>
              <a:defRPr sz="2668">
                <a:solidFill>
                  <a:srgbClr val="0000FF"/>
                </a:solidFill>
                <a:latin typeface="Arial Hebrew"/>
                <a:ea typeface="Arial Hebrew"/>
                <a:cs typeface="Arial Hebrew"/>
                <a:sym typeface="Arial Hebrew"/>
              </a:defRPr>
            </a:pPr>
            <a:r>
              <a:rPr i="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rPr>
              <a:t>write effectively and coherently for different purposes, drawing on their reading to inform the vocabulary and grammar of their writing</a:t>
            </a:r>
            <a:endParaRPr lang="en-GB" i="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endParaRPr>
          </a:p>
          <a:p>
            <a:pPr marL="0" indent="0" defTabSz="841247">
              <a:spcBef>
                <a:spcPts val="600"/>
              </a:spcBef>
              <a:buNone/>
              <a:defRPr sz="2668">
                <a:solidFill>
                  <a:srgbClr val="0000FF"/>
                </a:solidFill>
                <a:latin typeface="Arial Hebrew"/>
                <a:ea typeface="Arial Hebrew"/>
                <a:cs typeface="Arial Hebrew"/>
                <a:sym typeface="Arial Hebrew"/>
              </a:defRPr>
            </a:pPr>
            <a:r>
              <a:rPr dirty="0">
                <a:solidFill>
                  <a:srgbClr val="0000FF"/>
                </a:solidFill>
                <a:latin typeface="Calibri" panose="020F0502020204030204" pitchFamily="34" charset="0"/>
                <a:ea typeface="Arial Hebrew"/>
                <a:cs typeface="Calibri" panose="020F0502020204030204" pitchFamily="34" charset="0"/>
                <a:sym typeface="Arial Hebrew"/>
              </a:rPr>
              <a:t> </a:t>
            </a:r>
          </a:p>
          <a:p>
            <a:pPr marL="0" indent="0" defTabSz="841247">
              <a:spcBef>
                <a:spcPts val="600"/>
              </a:spcBef>
              <a:buNone/>
              <a:defRPr sz="2668">
                <a:latin typeface="Arial Hebrew"/>
                <a:ea typeface="Arial Hebrew"/>
                <a:cs typeface="Arial Hebrew"/>
                <a:sym typeface="Arial Hebrew"/>
              </a:defRPr>
            </a:pPr>
            <a:r>
              <a:rPr b="1" dirty="0">
                <a:solidFill>
                  <a:srgbClr val="AAE164"/>
                </a:solidFill>
                <a:latin typeface="Calibri" panose="020F0502020204030204" pitchFamily="34" charset="0"/>
                <a:ea typeface="Arial Hebrew"/>
                <a:cs typeface="Calibri" panose="020F0502020204030204" pitchFamily="34" charset="0"/>
                <a:sym typeface="Arial Hebrew"/>
              </a:rPr>
              <a:t>KS2</a:t>
            </a:r>
          </a:p>
          <a:p>
            <a:pPr marL="0" indent="0" defTabSz="841247">
              <a:spcBef>
                <a:spcPts val="600"/>
              </a:spcBef>
              <a:buNone/>
              <a:defRPr sz="2668">
                <a:solidFill>
                  <a:srgbClr val="008000"/>
                </a:solidFill>
                <a:latin typeface="Arial Hebrew"/>
                <a:ea typeface="Arial Hebrew"/>
                <a:cs typeface="Arial Hebrew"/>
                <a:sym typeface="Arial Hebrew"/>
              </a:defRPr>
            </a:pPr>
            <a:r>
              <a:rPr b="1" dirty="0">
                <a:solidFill>
                  <a:schemeClr val="tx1">
                    <a:lumMod val="50000"/>
                    <a:lumOff val="50000"/>
                  </a:schemeClr>
                </a:solidFill>
                <a:latin typeface="Calibri" panose="020F0502020204030204" pitchFamily="34" charset="0"/>
                <a:ea typeface="Arial Hebrew"/>
                <a:cs typeface="Calibri" panose="020F0502020204030204" pitchFamily="34" charset="0"/>
                <a:sym typeface="Arial Hebrew"/>
              </a:rPr>
              <a:t>Write effectively for a range of purposes and audiences, selecting the appropriate form and drawing independently on what they have read as models for their own writing </a:t>
            </a:r>
          </a:p>
        </p:txBody>
      </p:sp>
      <p:sp>
        <p:nvSpPr>
          <p:cNvPr id="2" name="TextBox 1">
            <a:extLst>
              <a:ext uri="{FF2B5EF4-FFF2-40B4-BE49-F238E27FC236}">
                <a16:creationId xmlns:a16="http://schemas.microsoft.com/office/drawing/2014/main" id="{70103D93-543F-6A4F-8834-7C9E698FA972}"/>
              </a:ext>
            </a:extLst>
          </p:cNvPr>
          <p:cNvSpPr txBox="1"/>
          <p:nvPr/>
        </p:nvSpPr>
        <p:spPr>
          <a:xfrm>
            <a:off x="7017249" y="5065765"/>
            <a:ext cx="64890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defRPr/>
            </a:pPr>
            <a:r>
              <a:rPr lang="en-US" sz="2400" b="1" dirty="0">
                <a:solidFill>
                  <a:schemeClr val="bg1"/>
                </a:solidFill>
                <a:latin typeface="Calibri" panose="020F0502020204030204" pitchFamily="34" charset="0"/>
                <a:cs typeface="Calibri" panose="020F0502020204030204" pitchFamily="34" charset="0"/>
              </a:rPr>
              <a:t>This is what GD writers do already.</a:t>
            </a:r>
          </a:p>
          <a:p>
            <a:pPr>
              <a:defRPr/>
            </a:pPr>
            <a:r>
              <a:rPr lang="en-US" sz="2400" b="1" dirty="0">
                <a:solidFill>
                  <a:schemeClr val="bg1"/>
                </a:solidFill>
                <a:latin typeface="Calibri" panose="020F0502020204030204" pitchFamily="34" charset="0"/>
                <a:cs typeface="Calibri" panose="020F0502020204030204" pitchFamily="34" charset="0"/>
              </a:rPr>
              <a:t>Let’s show everyone how to do it!</a:t>
            </a:r>
          </a:p>
        </p:txBody>
      </p:sp>
    </p:spTree>
    <p:extLst>
      <p:ext uri="{BB962C8B-B14F-4D97-AF65-F5344CB8AC3E}">
        <p14:creationId xmlns:p14="http://schemas.microsoft.com/office/powerpoint/2010/main" val="3887336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2408</TotalTime>
  <Words>1207</Words>
  <Application>Microsoft Macintosh PowerPoint</Application>
  <PresentationFormat>Widescreen</PresentationFormat>
  <Paragraphs>123</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Arial Rounded</vt:lpstr>
      <vt:lpstr>Calibri</vt:lpstr>
      <vt:lpstr>Calibri Light</vt:lpstr>
      <vt:lpstr>Office Theme</vt:lpstr>
      <vt:lpstr>PowerPoint Presentation</vt:lpstr>
      <vt:lpstr>Greater Depth </vt:lpstr>
      <vt:lpstr>PowerPoint Presentation</vt:lpstr>
      <vt:lpstr>PowerPoint Presentation</vt:lpstr>
      <vt:lpstr>Jack and the Beanstalk  Cross-curricular version starring the young Howard Carter</vt:lpstr>
      <vt:lpstr>Jack and the Beanstalk  Howard Carter and the Mysterious Map</vt:lpstr>
      <vt:lpstr>Shared Planning: If we scaffold the content, they can concentrate on the skills of writing</vt:lpstr>
      <vt:lpstr>Excellent models for language  (vocabulary and sentence structure)</vt:lpstr>
      <vt:lpstr>Greater Depth </vt:lpstr>
      <vt:lpstr>Shared writing</vt:lpstr>
      <vt:lpstr>PowerPoint Presentation</vt:lpstr>
      <vt:lpstr>Drawing on their reading as models for writing  Synthesis  </vt:lpstr>
      <vt:lpstr>PowerPoint Presentation</vt:lpstr>
      <vt:lpstr> </vt:lpstr>
      <vt:lpstr>PowerPoint Presentation</vt:lpstr>
      <vt:lpstr>PowerPoint Presentation</vt:lpstr>
      <vt:lpstr>Rapunzel Sarah Gibb</vt:lpstr>
      <vt:lpstr>PowerPoint Presentation</vt:lpstr>
      <vt:lpstr>PowerPoint Presentation</vt:lpstr>
      <vt:lpstr>PowerPoint Presentation</vt:lpstr>
      <vt:lpstr>PowerPoint Presentation</vt:lpstr>
      <vt:lpstr>The Hound of the Baskervilles</vt:lpstr>
      <vt:lpstr>PowerPoint Presentation</vt:lpstr>
      <vt:lpstr>PowerPoint Presentation</vt:lpstr>
      <vt:lpstr>PowerPoint Presentation</vt:lpstr>
      <vt:lpstr>The Secret Garden</vt:lpstr>
      <vt:lpstr>We are going to be crafting…</vt:lpstr>
      <vt:lpstr>Alternative Versions “Making it your own”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to help:</dc:title>
  <dc:creator>Lindsay Pickton</dc:creator>
  <cp:lastModifiedBy>Alysanne Parker</cp:lastModifiedBy>
  <cp:revision>69</cp:revision>
  <dcterms:created xsi:type="dcterms:W3CDTF">2019-11-09T13:51:04Z</dcterms:created>
  <dcterms:modified xsi:type="dcterms:W3CDTF">2020-07-28T13:52:34Z</dcterms:modified>
</cp:coreProperties>
</file>