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0" roundtripDataSignature="AMtx7mjerK4duFvUsjb/8z2Q5tT8MfK7h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2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" name="Google Shape;2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5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5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1" name="Google Shape;131;p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5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7" name="Google Shape;137;p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5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3" name="Google Shape;143;p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3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9" name="Google Shape;149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5" name="Google Shape;155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" name="Google Shape;3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7" name="Google Shape;47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3" name="Google Shape;63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9" name="Google Shape;79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8" name="Google Shape;98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5" name="Google Shape;105;p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2" name="Google Shape;112;p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9" name="Google Shape;119;p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tx">
  <p:cSld name="TITLE_AND_BODY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4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2"/>
          <p:cNvSpPr txBox="1">
            <a:spLocks noGrp="1"/>
          </p:cNvSpPr>
          <p:nvPr>
            <p:ph type="sldNum" idx="12"/>
          </p:nvPr>
        </p:nvSpPr>
        <p:spPr>
          <a:xfrm>
            <a:off x="8422818" y="6404292"/>
            <a:ext cx="263983" cy="269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fault">
  <p:cSld name="Defaul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5"/>
          <p:cNvSpPr txBox="1">
            <a:spLocks noGrp="1"/>
          </p:cNvSpPr>
          <p:nvPr>
            <p:ph type="sldNum" idx="12"/>
          </p:nvPr>
        </p:nvSpPr>
        <p:spPr>
          <a:xfrm>
            <a:off x="8422818" y="6404292"/>
            <a:ext cx="263983" cy="269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>
  <p:cSld name="Picture with Caption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46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/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/>
            </a:lvl2pPr>
            <a:lvl3pPr marL="1371600" lvl="2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/>
            </a:lvl3pPr>
            <a:lvl4pPr marL="1828800" lvl="3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/>
            </a:lvl4pPr>
            <a:lvl5pPr marL="2286000" lvl="4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/>
            </a:lvl5pPr>
            <a:lvl6pPr marL="2743200" lvl="5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6"/>
          <p:cNvSpPr txBox="1">
            <a:spLocks noGrp="1"/>
          </p:cNvSpPr>
          <p:nvPr>
            <p:ph type="sldNum" idx="12"/>
          </p:nvPr>
        </p:nvSpPr>
        <p:spPr>
          <a:xfrm>
            <a:off x="8422818" y="6404292"/>
            <a:ext cx="263983" cy="269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p3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8" name="Google Shape;8;p3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80934" y="6216282"/>
            <a:ext cx="2007701" cy="45719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" name="Google Shape;9;p39"/>
          <p:cNvCxnSpPr/>
          <p:nvPr/>
        </p:nvCxnSpPr>
        <p:spPr>
          <a:xfrm>
            <a:off x="457200" y="6126163"/>
            <a:ext cx="8229600" cy="0"/>
          </a:xfrm>
          <a:prstGeom prst="straightConnector1">
            <a:avLst/>
          </a:prstGeom>
          <a:noFill/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0" name="Google Shape;10;p39"/>
          <p:cNvSpPr/>
          <p:nvPr/>
        </p:nvSpPr>
        <p:spPr>
          <a:xfrm>
            <a:off x="8411688" y="6321752"/>
            <a:ext cx="351378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-GB" sz="1100" b="1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100" b="1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primaryeducationadvisors.co.uk/" TargetMode="Externa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hyperlink" Target="http://www.primaryeducationadvisors.co.uk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3990714-4957-A74A-9334-E7D4F1A897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53031"/>
            <a:ext cx="9144000" cy="6351938"/>
          </a:xfrm>
          <a:prstGeom prst="rect">
            <a:avLst/>
          </a:prstGeom>
        </p:spPr>
      </p:pic>
      <p:pic>
        <p:nvPicPr>
          <p:cNvPr id="28" name="Google Shape;28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801438" y="1380713"/>
            <a:ext cx="1797978" cy="821166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1"/>
          <p:cNvSpPr txBox="1"/>
          <p:nvPr/>
        </p:nvSpPr>
        <p:spPr>
          <a:xfrm>
            <a:off x="4276175" y="5428775"/>
            <a:ext cx="4276200" cy="7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99;p14">
            <a:extLst>
              <a:ext uri="{FF2B5EF4-FFF2-40B4-BE49-F238E27FC236}">
                <a16:creationId xmlns:a16="http://schemas.microsoft.com/office/drawing/2014/main" id="{B35E181A-6A6D-7848-AAE0-4FC0087B51CA}"/>
              </a:ext>
            </a:extLst>
          </p:cNvPr>
          <p:cNvSpPr/>
          <p:nvPr/>
        </p:nvSpPr>
        <p:spPr>
          <a:xfrm>
            <a:off x="3886199" y="5085184"/>
            <a:ext cx="5000947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 dirty="0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  <a:t>Course creators: Christine Chen </a:t>
            </a:r>
            <a:endParaRPr sz="1800" dirty="0">
              <a:solidFill>
                <a:srgbClr val="9389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  <a:t>and Lindsay </a:t>
            </a:r>
            <a:r>
              <a:rPr lang="en-GB" sz="1800" dirty="0" err="1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  <a:t>Pickton</a:t>
            </a:r>
            <a:r>
              <a:rPr lang="en-GB" sz="1800" dirty="0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  <a:t>: 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u="sng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www.primaryeducationadvisors.co.uk</a:t>
            </a:r>
            <a:r>
              <a:rPr lang="en-GB" sz="1800" dirty="0">
                <a:solidFill>
                  <a:srgbClr val="938953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Google Shape;128;p5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43000" y="-453708"/>
            <a:ext cx="6858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51"/>
          <p:cNvSpPr txBox="1">
            <a:spLocks noGrp="1"/>
          </p:cNvSpPr>
          <p:nvPr>
            <p:ph type="title"/>
          </p:nvPr>
        </p:nvSpPr>
        <p:spPr>
          <a:xfrm>
            <a:off x="0" y="174661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40"/>
              <a:buFont typeface="Arial Rounded"/>
              <a:buNone/>
            </a:pPr>
            <a:r>
              <a:rPr lang="en-GB" sz="3240" b="1">
                <a:solidFill>
                  <a:schemeClr val="dk1"/>
                </a:solidFill>
              </a:rPr>
              <a:t>One recipe </a:t>
            </a:r>
            <a:br>
              <a:rPr lang="en-GB" sz="3240" b="1">
                <a:solidFill>
                  <a:schemeClr val="dk1"/>
                </a:solidFill>
              </a:rPr>
            </a:br>
            <a:r>
              <a:rPr lang="en-GB" sz="3240" i="1">
                <a:solidFill>
                  <a:schemeClr val="dk1"/>
                </a:solidFill>
              </a:rPr>
              <a:t>for the gradual release into indepedence</a:t>
            </a:r>
            <a:endParaRPr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51"/>
          <p:cNvSpPr txBox="1">
            <a:spLocks noGrp="1"/>
          </p:cNvSpPr>
          <p:nvPr>
            <p:ph type="body" idx="1"/>
          </p:nvPr>
        </p:nvSpPr>
        <p:spPr>
          <a:xfrm>
            <a:off x="528638" y="1317661"/>
            <a:ext cx="8143875" cy="4883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 lnSpcReduction="1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590"/>
              <a:buNone/>
            </a:pPr>
            <a:r>
              <a:rPr lang="en-GB" sz="2220" b="1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1. </a:t>
            </a:r>
            <a:r>
              <a:rPr lang="en-GB" sz="2220">
                <a:solidFill>
                  <a:schemeClr val="accent5"/>
                </a:solidFill>
              </a:rPr>
              <a:t>Have the first sentence pre-written and on display. It’s great if that sentence exemplifies the language focus</a:t>
            </a:r>
            <a:endParaRPr sz="2220" i="1">
              <a:solidFill>
                <a:schemeClr val="accent5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0000"/>
              </a:buClr>
              <a:buSzPts val="2590"/>
              <a:buNone/>
            </a:pPr>
            <a:r>
              <a:rPr lang="en-GB" sz="2220" b="1">
                <a:solidFill>
                  <a:srgbClr val="FE4866"/>
                </a:solidFill>
                <a:latin typeface="Calibri"/>
                <a:ea typeface="Calibri"/>
                <a:cs typeface="Calibri"/>
                <a:sym typeface="Calibri"/>
              </a:rPr>
              <a:t>2. Model write the next sentence, articulating thinking about word choices – especially around application of the focus </a:t>
            </a:r>
            <a:endParaRPr sz="2220">
              <a:solidFill>
                <a:srgbClr val="FE486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1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0000"/>
              </a:buClr>
              <a:buSzPts val="2590"/>
              <a:buNone/>
            </a:pPr>
            <a:r>
              <a:rPr lang="en-GB" sz="222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3. </a:t>
            </a:r>
            <a:r>
              <a:rPr lang="en-GB" sz="2220">
                <a:solidFill>
                  <a:srgbClr val="7030A0"/>
                </a:solidFill>
              </a:rPr>
              <a:t>T</a:t>
            </a:r>
            <a:r>
              <a:rPr lang="en-GB" sz="222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ake contributions in a small way at first: “what word/ phrase would work here to describe…”</a:t>
            </a:r>
            <a:endParaRPr/>
          </a:p>
          <a:p>
            <a:pPr marL="0" lvl="1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0000"/>
              </a:buClr>
              <a:buSzPts val="2590"/>
              <a:buNone/>
            </a:pPr>
            <a:r>
              <a:rPr lang="en-GB" sz="2220">
                <a:solidFill>
                  <a:srgbClr val="0096FF"/>
                </a:solidFill>
              </a:rPr>
              <a:t>4. Move them into finishing a sentence you have started</a:t>
            </a:r>
            <a:endParaRPr/>
          </a:p>
          <a:p>
            <a:pPr marL="0" lvl="1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0000"/>
              </a:buClr>
              <a:buSzPts val="2590"/>
              <a:buNone/>
            </a:pPr>
            <a:r>
              <a:rPr lang="en-GB" sz="2220">
                <a:solidFill>
                  <a:srgbClr val="FF79C6"/>
                </a:solidFill>
              </a:rPr>
              <a:t>5. Then tell them what the next sentence should be about, and what VGP skill in particular you want them to apply; take oral contributions</a:t>
            </a:r>
            <a:endParaRPr/>
          </a:p>
          <a:p>
            <a:pPr marL="0" lvl="1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0000"/>
              </a:buClr>
              <a:buSzPts val="2590"/>
              <a:buNone/>
            </a:pPr>
            <a:r>
              <a:rPr lang="en-GB" sz="2220">
                <a:solidFill>
                  <a:srgbClr val="FF9300"/>
                </a:solidFill>
                <a:latin typeface="Calibri"/>
                <a:ea typeface="Calibri"/>
                <a:cs typeface="Calibri"/>
                <a:sym typeface="Calibri"/>
              </a:rPr>
              <a:t>6. Repeat the last step, but ask them to write the sentence (eg on mini-whiteboards)</a:t>
            </a:r>
            <a:endParaRPr sz="2220">
              <a:solidFill>
                <a:srgbClr val="FF93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740"/>
              <a:buNone/>
            </a:pPr>
            <a:endParaRPr sz="684" b="1" u="sng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590"/>
              <a:buNone/>
            </a:pPr>
            <a:r>
              <a:rPr lang="en-GB" sz="1850" b="0" i="1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Repeat for all sections/chapters of the collaborative composition</a:t>
            </a:r>
            <a:endParaRPr sz="1850" b="0" i="1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52"/>
          <p:cNvSpPr txBox="1">
            <a:spLocks noGrp="1"/>
          </p:cNvSpPr>
          <p:nvPr>
            <p:ph type="title"/>
          </p:nvPr>
        </p:nvSpPr>
        <p:spPr>
          <a:xfrm>
            <a:off x="0" y="174661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40"/>
              <a:buFont typeface="Arial Rounded"/>
              <a:buNone/>
            </a:pPr>
            <a:r>
              <a:rPr lang="en-GB" sz="3240" b="1">
                <a:solidFill>
                  <a:schemeClr val="dk1"/>
                </a:solidFill>
              </a:rPr>
              <a:t>From whole-class to exercise books:</a:t>
            </a:r>
            <a:br>
              <a:rPr lang="en-GB" sz="3240" b="1">
                <a:solidFill>
                  <a:schemeClr val="dk1"/>
                </a:solidFill>
              </a:rPr>
            </a:br>
            <a:r>
              <a:rPr lang="en-GB" sz="3240" i="1">
                <a:solidFill>
                  <a:schemeClr val="dk1"/>
                </a:solidFill>
              </a:rPr>
              <a:t>managing the transition</a:t>
            </a:r>
            <a:endParaRPr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52"/>
          <p:cNvSpPr txBox="1">
            <a:spLocks noGrp="1"/>
          </p:cNvSpPr>
          <p:nvPr>
            <p:ph type="body" idx="1"/>
          </p:nvPr>
        </p:nvSpPr>
        <p:spPr>
          <a:xfrm>
            <a:off x="471488" y="1349446"/>
            <a:ext cx="8186737" cy="48084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590"/>
              <a:buNone/>
            </a:pPr>
            <a:r>
              <a:rPr lang="en-GB" sz="2220" b="1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1. </a:t>
            </a:r>
            <a:r>
              <a:rPr lang="en-GB" sz="2220">
                <a:solidFill>
                  <a:schemeClr val="accent5"/>
                </a:solidFill>
              </a:rPr>
              <a:t>Ensure that they are not challenged with both content and new skills: if you want to see applied skills, make sure the content is familiar</a:t>
            </a:r>
            <a:endParaRPr sz="2220" i="1">
              <a:solidFill>
                <a:schemeClr val="accent5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0000"/>
              </a:buClr>
              <a:buSzPts val="2590"/>
              <a:buNone/>
            </a:pPr>
            <a:r>
              <a:rPr lang="en-GB" sz="2220" b="1">
                <a:solidFill>
                  <a:srgbClr val="FE4866"/>
                </a:solidFill>
                <a:latin typeface="Calibri"/>
                <a:ea typeface="Calibri"/>
                <a:cs typeface="Calibri"/>
                <a:sym typeface="Calibri"/>
              </a:rPr>
              <a:t>2. Check pencils/ pens are ready to write before the lesson begins</a:t>
            </a:r>
            <a:endParaRPr sz="2220">
              <a:solidFill>
                <a:srgbClr val="FE486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1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0000"/>
              </a:buClr>
              <a:buSzPts val="2590"/>
              <a:buNone/>
            </a:pPr>
            <a:r>
              <a:rPr lang="en-GB" sz="2220" b="1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3. </a:t>
            </a:r>
            <a:r>
              <a:rPr lang="en-GB" sz="2220">
                <a:solidFill>
                  <a:schemeClr val="accent6"/>
                </a:solidFill>
              </a:rPr>
              <a:t>Consider ways of getting the title and date down before the teaching begins</a:t>
            </a:r>
            <a:endParaRPr sz="2220" b="1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1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0000"/>
              </a:buClr>
              <a:buSzPts val="2590"/>
              <a:buNone/>
            </a:pPr>
            <a:r>
              <a:rPr lang="en-GB" sz="2220">
                <a:solidFill>
                  <a:srgbClr val="7030A0"/>
                </a:solidFill>
              </a:rPr>
              <a:t>4. Ban all forms of eraser unless it is a final draft</a:t>
            </a:r>
            <a:endParaRPr/>
          </a:p>
          <a:p>
            <a:pPr marL="0" lvl="1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0000"/>
              </a:buClr>
              <a:buSzPts val="2590"/>
              <a:buNone/>
            </a:pPr>
            <a:r>
              <a:rPr lang="en-GB" sz="2220">
                <a:solidFill>
                  <a:srgbClr val="31859B"/>
                </a:solidFill>
              </a:rPr>
              <a:t>5. “Yes you may … , once you’ve written __ sentences.”</a:t>
            </a:r>
            <a:endParaRPr/>
          </a:p>
          <a:p>
            <a:pPr marL="0" lvl="1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0000"/>
              </a:buClr>
              <a:buSzPts val="2590"/>
              <a:buNone/>
            </a:pPr>
            <a:r>
              <a:rPr lang="en-GB" sz="222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6. </a:t>
            </a:r>
            <a:r>
              <a:rPr lang="en-GB" sz="2220">
                <a:solidFill>
                  <a:srgbClr val="00B0F0"/>
                </a:solidFill>
              </a:rPr>
              <a:t>Leave the shared writing on display…for __ minutes</a:t>
            </a:r>
            <a:endParaRPr/>
          </a:p>
          <a:p>
            <a:pPr marL="0" lvl="1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0000"/>
              </a:buClr>
              <a:buSzPts val="2590"/>
              <a:buNone/>
            </a:pPr>
            <a:r>
              <a:rPr lang="en-GB" sz="2220">
                <a:solidFill>
                  <a:srgbClr val="FF79C6"/>
                </a:solidFill>
              </a:rPr>
              <a:t>7. “Whisper your first sentence to your partner before going back to your desk.” “Who’s written a great first sentence they’re prepared to share?”</a:t>
            </a:r>
            <a:endParaRPr sz="2220">
              <a:solidFill>
                <a:srgbClr val="FF79C6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3"/>
          <p:cNvSpPr txBox="1">
            <a:spLocks noGrp="1"/>
          </p:cNvSpPr>
          <p:nvPr>
            <p:ph type="title"/>
          </p:nvPr>
        </p:nvSpPr>
        <p:spPr>
          <a:xfrm>
            <a:off x="0" y="174661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40"/>
              <a:buFont typeface="Arial Rounded"/>
              <a:buNone/>
            </a:pPr>
            <a:r>
              <a:rPr lang="en-GB" sz="2916" b="1">
                <a:solidFill>
                  <a:schemeClr val="dk1"/>
                </a:solidFill>
              </a:rPr>
              <a:t>Access and Deepening: </a:t>
            </a:r>
            <a:br>
              <a:rPr lang="en-GB" sz="2916" b="1">
                <a:solidFill>
                  <a:schemeClr val="dk1"/>
                </a:solidFill>
              </a:rPr>
            </a:br>
            <a:r>
              <a:rPr lang="en-GB" sz="2916" i="1">
                <a:solidFill>
                  <a:schemeClr val="dk1"/>
                </a:solidFill>
              </a:rPr>
              <a:t>Challenge and support during whole class shared writing</a:t>
            </a:r>
            <a:endParaRPr sz="3959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53"/>
          <p:cNvSpPr txBox="1">
            <a:spLocks noGrp="1"/>
          </p:cNvSpPr>
          <p:nvPr>
            <p:ph type="body" idx="1"/>
          </p:nvPr>
        </p:nvSpPr>
        <p:spPr>
          <a:xfrm>
            <a:off x="457201" y="1349446"/>
            <a:ext cx="8072438" cy="4837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590"/>
              <a:buNone/>
            </a:pPr>
            <a:r>
              <a:rPr lang="en-GB" sz="222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1. Cut-aways: use ongoing assessment (orally and mini-whiteboards) to assess </a:t>
            </a:r>
            <a:r>
              <a:rPr lang="en-GB" sz="2220">
                <a:solidFill>
                  <a:srgbClr val="7030A0"/>
                </a:solidFill>
              </a:rPr>
              <a:t>understanding of the focus skill, and release children to the ir own writing accordingly.</a:t>
            </a:r>
            <a:endParaRPr sz="2220" i="1">
              <a:solidFill>
                <a:srgbClr val="7030A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0000"/>
              </a:buClr>
              <a:buSzPts val="2590"/>
              <a:buNone/>
            </a:pPr>
            <a:r>
              <a:rPr lang="en-GB" sz="2220" b="1">
                <a:solidFill>
                  <a:srgbClr val="FE4866"/>
                </a:solidFill>
                <a:latin typeface="Calibri"/>
                <a:ea typeface="Calibri"/>
                <a:cs typeface="Calibri"/>
                <a:sym typeface="Calibri"/>
              </a:rPr>
              <a:t>2. Trail-blazers: children you know can already use today’s focus skill get on with their writing independently, but they must use that skill; (10) mins, they will show their work to the class; as the class move on to their own writing, you hang on to the trail-blazers and teach them what they need next.</a:t>
            </a:r>
            <a:endParaRPr/>
          </a:p>
          <a:p>
            <a:pPr marL="0" lvl="1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0000"/>
              </a:buClr>
              <a:buSzPts val="2590"/>
              <a:buNone/>
            </a:pPr>
            <a:r>
              <a:rPr lang="en-GB" sz="2220" b="1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3. </a:t>
            </a:r>
            <a:r>
              <a:rPr lang="en-GB" sz="2220">
                <a:solidFill>
                  <a:srgbClr val="00B0F0"/>
                </a:solidFill>
              </a:rPr>
              <a:t>AfL-led: following a reminder of the focus skill/s, </a:t>
            </a:r>
            <a:r>
              <a:rPr lang="en-GB" sz="2220" i="1">
                <a:solidFill>
                  <a:srgbClr val="00B0F0"/>
                </a:solidFill>
              </a:rPr>
              <a:t>every</a:t>
            </a:r>
            <a:r>
              <a:rPr lang="en-GB" sz="2220">
                <a:solidFill>
                  <a:srgbClr val="00B0F0"/>
                </a:solidFill>
              </a:rPr>
              <a:t> child gets on independently, while you move briskly around, assessing relative achievement. Then you pull identified children to you for (10) mins shared writing at the appropriate level; and then another group at a different level, and maybe even a third group.</a:t>
            </a:r>
            <a:endParaRPr sz="2220" b="1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7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 Rounded"/>
              <a:buNone/>
            </a:pPr>
            <a:r>
              <a:rPr lang="en-GB" b="1">
                <a:latin typeface="Calibri"/>
                <a:ea typeface="Calibri"/>
                <a:cs typeface="Calibri"/>
                <a:sym typeface="Calibri"/>
              </a:rPr>
              <a:t>National Curriculum 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37"/>
          <p:cNvSpPr txBox="1"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GB" sz="2400" b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Pupils should understand, </a:t>
            </a:r>
            <a:r>
              <a:rPr lang="en-GB" sz="2400" b="1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through </a:t>
            </a:r>
            <a:r>
              <a:rPr lang="en-GB" sz="2400" b="1" u="sng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being shown </a:t>
            </a:r>
            <a:r>
              <a:rPr lang="en-GB" sz="2400" b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these, </a:t>
            </a:r>
            <a:endParaRPr b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3366FF"/>
              </a:buClr>
              <a:buSzPts val="2400"/>
              <a:buNone/>
            </a:pPr>
            <a:r>
              <a:rPr lang="en-GB" sz="2400" b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the </a:t>
            </a:r>
            <a:r>
              <a:rPr lang="en-GB" sz="2400" b="0" u="sng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skills and processes </a:t>
            </a:r>
            <a:r>
              <a:rPr lang="en-GB" sz="2400" b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that are </a:t>
            </a:r>
            <a:r>
              <a:rPr lang="en-GB" sz="2400" b="0" u="sng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essential for writing</a:t>
            </a:r>
            <a:r>
              <a:rPr lang="en-GB" sz="2400" b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:  </a:t>
            </a:r>
            <a:endParaRPr b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ts val="2400"/>
              <a:buNone/>
            </a:pPr>
            <a:r>
              <a:rPr lang="en-GB" sz="2400" b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thinking aloud to explore and collect ideas, </a:t>
            </a:r>
            <a:endParaRPr sz="2400" b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ts val="2400"/>
              <a:buNone/>
            </a:pPr>
            <a:r>
              <a:rPr lang="en-GB" sz="2400" b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drafting, and re-reading to check their </a:t>
            </a:r>
            <a:r>
              <a:rPr lang="en-GB" sz="2400" b="0" u="sng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meaning</a:t>
            </a:r>
            <a:r>
              <a:rPr lang="en-GB" sz="2400" b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 is clear, </a:t>
            </a:r>
            <a:endParaRPr sz="2400" b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3366FF"/>
              </a:buClr>
              <a:buSzPts val="2400"/>
              <a:buNone/>
            </a:pPr>
            <a:r>
              <a:rPr lang="en-GB" sz="2400" b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including doing so</a:t>
            </a:r>
            <a:r>
              <a:rPr lang="en-GB" sz="2400" b="1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400" b="1" u="sng">
                <a:solidFill>
                  <a:srgbClr val="E6157F"/>
                </a:solidFill>
                <a:latin typeface="Calibri"/>
                <a:ea typeface="Calibri"/>
                <a:cs typeface="Calibri"/>
                <a:sym typeface="Calibri"/>
              </a:rPr>
              <a:t>as the writing develops</a:t>
            </a:r>
            <a:r>
              <a:rPr lang="en-GB" sz="2400" b="1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endParaRPr sz="2400" b="1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GB" sz="2400" b="1">
                <a:solidFill>
                  <a:srgbClr val="E36C09"/>
                </a:solidFill>
                <a:latin typeface="Calibri"/>
                <a:ea typeface="Calibri"/>
                <a:cs typeface="Calibri"/>
                <a:sym typeface="Calibri"/>
              </a:rPr>
              <a:t>Pupils should be taught to </a:t>
            </a:r>
            <a:endParaRPr>
              <a:solidFill>
                <a:srgbClr val="E36C0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ts val="2400"/>
              <a:buNone/>
            </a:pPr>
            <a:r>
              <a:rPr lang="en-GB" sz="2400" b="1">
                <a:solidFill>
                  <a:srgbClr val="E36C09"/>
                </a:solidFill>
                <a:latin typeface="Calibri"/>
                <a:ea typeface="Calibri"/>
                <a:cs typeface="Calibri"/>
                <a:sym typeface="Calibri"/>
              </a:rPr>
              <a:t>monitor whether their own writing makes sense </a:t>
            </a:r>
            <a:endParaRPr>
              <a:solidFill>
                <a:srgbClr val="E36C0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3366FF"/>
              </a:buClr>
              <a:buSzPts val="2400"/>
              <a:buNone/>
            </a:pPr>
            <a:r>
              <a:rPr lang="en-GB" sz="2400" b="1">
                <a:solidFill>
                  <a:srgbClr val="E36C09"/>
                </a:solidFill>
                <a:latin typeface="Calibri"/>
                <a:ea typeface="Calibri"/>
                <a:cs typeface="Calibri"/>
                <a:sym typeface="Calibri"/>
              </a:rPr>
              <a:t>in the same way that they monitor their reading…</a:t>
            </a:r>
            <a:endParaRPr>
              <a:solidFill>
                <a:srgbClr val="E36C0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EB6400-D906-CA4A-A070-A28822CAA1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53031"/>
            <a:ext cx="9144000" cy="6351938"/>
          </a:xfrm>
          <a:prstGeom prst="rect">
            <a:avLst/>
          </a:prstGeom>
        </p:spPr>
      </p:pic>
      <p:sp>
        <p:nvSpPr>
          <p:cNvPr id="158" name="Google Shape;158;p38"/>
          <p:cNvSpPr/>
          <p:nvPr/>
        </p:nvSpPr>
        <p:spPr>
          <a:xfrm>
            <a:off x="3883632" y="2239766"/>
            <a:ext cx="5024062" cy="118923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38"/>
          <p:cNvSpPr txBox="1"/>
          <p:nvPr/>
        </p:nvSpPr>
        <p:spPr>
          <a:xfrm>
            <a:off x="3909317" y="2180713"/>
            <a:ext cx="4142698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Arial Rounded"/>
              <a:buNone/>
            </a:pPr>
            <a:r>
              <a:rPr lang="en-GB" sz="6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Thank you!</a:t>
            </a:r>
            <a:endParaRPr sz="6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38"/>
          <p:cNvSpPr/>
          <p:nvPr/>
        </p:nvSpPr>
        <p:spPr>
          <a:xfrm>
            <a:off x="3883632" y="4948670"/>
            <a:ext cx="45720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Christine Chen and Lindsay Pickton: </a:t>
            </a:r>
            <a:r>
              <a:rPr lang="en-GB" sz="180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www.primaryeducationadvisors.co.uk</a:t>
            </a:r>
            <a:r>
              <a:rPr lang="en-GB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1" name="Google Shape;161;p3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883632" y="1325803"/>
            <a:ext cx="1797978" cy="8211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"/>
          <p:cNvSpPr/>
          <p:nvPr/>
        </p:nvSpPr>
        <p:spPr>
          <a:xfrm>
            <a:off x="3001004" y="333337"/>
            <a:ext cx="3284869" cy="5772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22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5" name="Google Shape;35;p3"/>
          <p:cNvCxnSpPr/>
          <p:nvPr/>
        </p:nvCxnSpPr>
        <p:spPr>
          <a:xfrm>
            <a:off x="4643438" y="2361345"/>
            <a:ext cx="0" cy="2956598"/>
          </a:xfrm>
          <a:prstGeom prst="straightConnector1">
            <a:avLst/>
          </a:prstGeom>
          <a:noFill/>
          <a:ln w="63500" cap="flat" cmpd="sng">
            <a:solidFill>
              <a:srgbClr val="A5A5A5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36" name="Google Shape;36;p3"/>
          <p:cNvSpPr txBox="1"/>
          <p:nvPr/>
        </p:nvSpPr>
        <p:spPr>
          <a:xfrm>
            <a:off x="986094" y="701324"/>
            <a:ext cx="1871663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7438"/>
              </a:buClr>
              <a:buSzPts val="2400"/>
              <a:buFont typeface="Arial"/>
              <a:buNone/>
            </a:pPr>
            <a:r>
              <a:rPr lang="en-GB" sz="2000" b="1" i="0" u="none" strike="noStrike" cap="none">
                <a:solidFill>
                  <a:srgbClr val="E6157F"/>
                </a:solidFill>
                <a:latin typeface="Calibri"/>
                <a:ea typeface="Calibri"/>
                <a:cs typeface="Calibri"/>
                <a:sym typeface="Calibri"/>
              </a:rPr>
              <a:t>Enjoy and immerse: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7438"/>
              </a:buClr>
              <a:buSzPts val="2400"/>
              <a:buFont typeface="Arial"/>
              <a:buNone/>
            </a:pPr>
            <a:r>
              <a:rPr lang="en-GB" sz="2000" b="1" i="0" u="none" strike="noStrike" cap="none">
                <a:solidFill>
                  <a:srgbClr val="E6157F"/>
                </a:solidFill>
                <a:latin typeface="Calibri"/>
                <a:ea typeface="Calibri"/>
                <a:cs typeface="Calibri"/>
                <a:sym typeface="Calibri"/>
              </a:rPr>
              <a:t>Model text</a:t>
            </a:r>
            <a:endParaRPr sz="2000" b="0" i="0" u="none" strike="noStrike" cap="none">
              <a:solidFill>
                <a:srgbClr val="E615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3"/>
          <p:cNvSpPr txBox="1"/>
          <p:nvPr/>
        </p:nvSpPr>
        <p:spPr>
          <a:xfrm>
            <a:off x="6884860" y="669410"/>
            <a:ext cx="1871663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GB" sz="2000" b="1" i="0" u="none" strike="noStrike" cap="non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Capture and organise:</a:t>
            </a:r>
            <a:endParaRPr sz="2000" b="1" i="0" u="none" strike="noStrike" cap="none">
              <a:solidFill>
                <a:srgbClr val="00B0F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2D4"/>
              </a:buClr>
              <a:buSzPts val="2400"/>
              <a:buFont typeface="Arial"/>
              <a:buNone/>
            </a:pPr>
            <a:r>
              <a:rPr lang="en-GB" sz="2000" b="1" i="0" u="none" strike="noStrike" cap="none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New content</a:t>
            </a:r>
            <a:endParaRPr sz="2000" b="0" i="0" u="none" strike="noStrike" cap="none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Google Shape;38;p3"/>
          <p:cNvSpPr txBox="1"/>
          <p:nvPr/>
        </p:nvSpPr>
        <p:spPr>
          <a:xfrm>
            <a:off x="5332090" y="3031992"/>
            <a:ext cx="2493167" cy="1754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2D4"/>
              </a:buClr>
              <a:buSzPts val="2400"/>
              <a:buFont typeface="Arial"/>
              <a:buNone/>
            </a:pPr>
            <a:r>
              <a:rPr lang="en-GB" sz="2400" b="1" i="0" u="none" strike="noStrike" cap="none">
                <a:solidFill>
                  <a:srgbClr val="31859B"/>
                </a:solidFill>
                <a:latin typeface="Calibri"/>
                <a:ea typeface="Calibri"/>
                <a:cs typeface="Calibri"/>
                <a:sym typeface="Calibri"/>
              </a:rPr>
              <a:t>Collaborative composition</a:t>
            </a:r>
            <a:endParaRPr sz="2400" b="1" i="0" u="none" strike="noStrike" cap="none">
              <a:solidFill>
                <a:srgbClr val="31859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Arial"/>
              <a:buNone/>
            </a:pPr>
            <a:r>
              <a:rPr lang="en-GB" sz="2000" b="1" i="1" u="none" strike="noStrike" cap="none">
                <a:solidFill>
                  <a:srgbClr val="31859B"/>
                </a:solidFill>
                <a:latin typeface="Calibri"/>
                <a:ea typeface="Calibri"/>
                <a:cs typeface="Calibri"/>
                <a:sym typeface="Calibri"/>
              </a:rPr>
              <a:t>(including both shared writing and children’s writing)</a:t>
            </a:r>
            <a:endParaRPr sz="1400" b="0" i="1" u="none" strike="noStrike" cap="none">
              <a:solidFill>
                <a:srgbClr val="31859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Google Shape;39;p3"/>
          <p:cNvSpPr txBox="1"/>
          <p:nvPr/>
        </p:nvSpPr>
        <p:spPr>
          <a:xfrm>
            <a:off x="2526253" y="5378317"/>
            <a:ext cx="4234371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None/>
            </a:pPr>
            <a:r>
              <a:rPr lang="en-GB" sz="2800" b="1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Independent application</a:t>
            </a:r>
            <a:endParaRPr sz="2000" b="1" i="0" u="none" strike="noStrike" cap="non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40;p3"/>
          <p:cNvSpPr txBox="1"/>
          <p:nvPr/>
        </p:nvSpPr>
        <p:spPr>
          <a:xfrm>
            <a:off x="1179513" y="390983"/>
            <a:ext cx="6927850" cy="4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None/>
            </a:pPr>
            <a:r>
              <a:rPr lang="en-GB" sz="2400" b="1" i="0" u="none" strike="noStrike" cap="non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Formative Assessment 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41;p3"/>
          <p:cNvSpPr txBox="1"/>
          <p:nvPr/>
        </p:nvSpPr>
        <p:spPr>
          <a:xfrm>
            <a:off x="4684392" y="2241368"/>
            <a:ext cx="431800" cy="2708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17000"/>
              <a:buFont typeface="Arial"/>
              <a:buNone/>
            </a:pPr>
            <a:r>
              <a:rPr lang="en-GB" sz="17000" b="0" i="0" u="none" strike="noStrike" cap="none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1400" b="0" i="0" u="none" strike="noStrike" cap="none">
              <a:solidFill>
                <a:srgbClr val="31859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3"/>
          <p:cNvSpPr txBox="1"/>
          <p:nvPr/>
        </p:nvSpPr>
        <p:spPr>
          <a:xfrm>
            <a:off x="4312311" y="2780875"/>
            <a:ext cx="230458" cy="19389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rPr lang="en-GB" sz="2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_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rPr lang="en-GB" sz="2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_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rPr lang="en-GB" sz="2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_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rPr lang="en-GB" sz="2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_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rPr lang="en-GB" sz="2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_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3" name="Google Shape;43;p3"/>
          <p:cNvCxnSpPr/>
          <p:nvPr/>
        </p:nvCxnSpPr>
        <p:spPr>
          <a:xfrm>
            <a:off x="2046536" y="1662221"/>
            <a:ext cx="2306727" cy="699124"/>
          </a:xfrm>
          <a:prstGeom prst="straightConnector1">
            <a:avLst/>
          </a:prstGeom>
          <a:noFill/>
          <a:ln w="63500" cap="flat" cmpd="sng">
            <a:solidFill>
              <a:srgbClr val="A5A5A5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44" name="Google Shape;44;p3"/>
          <p:cNvCxnSpPr/>
          <p:nvPr/>
        </p:nvCxnSpPr>
        <p:spPr>
          <a:xfrm flipH="1">
            <a:off x="4933614" y="1684318"/>
            <a:ext cx="2306727" cy="699124"/>
          </a:xfrm>
          <a:prstGeom prst="straightConnector1">
            <a:avLst/>
          </a:prstGeom>
          <a:noFill/>
          <a:ln w="63500" cap="flat" cmpd="sng">
            <a:solidFill>
              <a:srgbClr val="A5A5A5"/>
            </a:solidFill>
            <a:prstDash val="solid"/>
            <a:round/>
            <a:headEnd type="none" w="sm" len="sm"/>
            <a:tailEnd type="stealth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5"/>
          <p:cNvSpPr txBox="1"/>
          <p:nvPr/>
        </p:nvSpPr>
        <p:spPr>
          <a:xfrm>
            <a:off x="5640512" y="1131824"/>
            <a:ext cx="3395538" cy="708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GB"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Capture &amp; organise: 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2D4"/>
              </a:buClr>
              <a:buSzPts val="2400"/>
              <a:buFont typeface="Arial"/>
              <a:buNone/>
            </a:pPr>
            <a:r>
              <a:rPr lang="en-GB" sz="2400" b="1" i="1" u="none" strike="noStrike" cap="none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Charlie and the Try-Out</a:t>
            </a:r>
            <a:endParaRPr sz="1400" b="0" i="0" u="none" strike="noStrike" cap="none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50;p15"/>
          <p:cNvSpPr txBox="1"/>
          <p:nvPr/>
        </p:nvSpPr>
        <p:spPr>
          <a:xfrm>
            <a:off x="5364163" y="3208522"/>
            <a:ext cx="2379613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2D4"/>
              </a:buClr>
              <a:buSzPts val="2400"/>
              <a:buFont typeface="Arial"/>
              <a:buNone/>
            </a:pPr>
            <a:r>
              <a:rPr lang="en-GB" sz="2400" b="1" i="0" u="none" strike="noStrike" cap="none">
                <a:solidFill>
                  <a:srgbClr val="31859B"/>
                </a:solidFill>
                <a:latin typeface="Calibri"/>
                <a:ea typeface="Calibri"/>
                <a:cs typeface="Calibri"/>
                <a:sym typeface="Calibri"/>
              </a:rPr>
              <a:t>Collaborative composition</a:t>
            </a:r>
            <a:endParaRPr sz="2400" b="1" i="0" u="none" strike="noStrike" cap="none">
              <a:solidFill>
                <a:srgbClr val="31859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15"/>
          <p:cNvSpPr txBox="1"/>
          <p:nvPr/>
        </p:nvSpPr>
        <p:spPr>
          <a:xfrm>
            <a:off x="1050924" y="1133032"/>
            <a:ext cx="2063750" cy="708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GB"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Enjoy &amp; immerse: </a:t>
            </a:r>
            <a:r>
              <a:rPr lang="en-GB" sz="2400" b="1" i="1" u="none" strike="noStrike" cap="none">
                <a:solidFill>
                  <a:srgbClr val="E6157F"/>
                </a:solidFill>
                <a:latin typeface="Calibri"/>
                <a:ea typeface="Calibri"/>
                <a:cs typeface="Calibri"/>
                <a:sym typeface="Calibri"/>
              </a:rPr>
              <a:t>Cinderella</a:t>
            </a:r>
            <a:endParaRPr sz="1400" b="0" i="0" u="none" strike="noStrike" cap="none">
              <a:solidFill>
                <a:srgbClr val="E615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p15"/>
          <p:cNvSpPr/>
          <p:nvPr/>
        </p:nvSpPr>
        <p:spPr>
          <a:xfrm>
            <a:off x="3001004" y="333337"/>
            <a:ext cx="3284869" cy="5772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22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3" name="Google Shape;53;p15"/>
          <p:cNvCxnSpPr/>
          <p:nvPr/>
        </p:nvCxnSpPr>
        <p:spPr>
          <a:xfrm>
            <a:off x="4572000" y="1026021"/>
            <a:ext cx="921131" cy="383975"/>
          </a:xfrm>
          <a:prstGeom prst="straightConnector1">
            <a:avLst/>
          </a:prstGeom>
          <a:noFill/>
          <a:ln w="44450" cap="flat" cmpd="sng">
            <a:solidFill>
              <a:srgbClr val="CCC0D9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54" name="Google Shape;54;p15"/>
          <p:cNvCxnSpPr/>
          <p:nvPr/>
        </p:nvCxnSpPr>
        <p:spPr>
          <a:xfrm flipH="1">
            <a:off x="3801439" y="1026021"/>
            <a:ext cx="770562" cy="448559"/>
          </a:xfrm>
          <a:prstGeom prst="straightConnector1">
            <a:avLst/>
          </a:prstGeom>
          <a:noFill/>
          <a:ln w="44450" cap="flat" cmpd="sng">
            <a:solidFill>
              <a:srgbClr val="CCC0D9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55" name="Google Shape;55;p15"/>
          <p:cNvCxnSpPr/>
          <p:nvPr/>
        </p:nvCxnSpPr>
        <p:spPr>
          <a:xfrm>
            <a:off x="4643438" y="2361345"/>
            <a:ext cx="0" cy="2970943"/>
          </a:xfrm>
          <a:prstGeom prst="straightConnector1">
            <a:avLst/>
          </a:prstGeom>
          <a:noFill/>
          <a:ln w="63500" cap="flat" cmpd="sng">
            <a:solidFill>
              <a:srgbClr val="A5A5A5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56" name="Google Shape;56;p15"/>
          <p:cNvSpPr txBox="1"/>
          <p:nvPr/>
        </p:nvSpPr>
        <p:spPr>
          <a:xfrm>
            <a:off x="4684391" y="2086882"/>
            <a:ext cx="431800" cy="2708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17000"/>
              <a:buFont typeface="Arial"/>
              <a:buNone/>
            </a:pPr>
            <a:r>
              <a:rPr lang="en-GB" sz="17000" b="0" i="0" u="none" strike="noStrike" cap="none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1400" b="0" i="0" u="none" strike="noStrike" cap="none">
              <a:solidFill>
                <a:srgbClr val="31859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7" name="Google Shape;57;p15"/>
          <p:cNvCxnSpPr/>
          <p:nvPr/>
        </p:nvCxnSpPr>
        <p:spPr>
          <a:xfrm flipH="1">
            <a:off x="4933615" y="1890058"/>
            <a:ext cx="1539104" cy="493384"/>
          </a:xfrm>
          <a:prstGeom prst="straightConnector1">
            <a:avLst/>
          </a:prstGeom>
          <a:noFill/>
          <a:ln w="63500" cap="flat" cmpd="sng">
            <a:solidFill>
              <a:srgbClr val="A5A5A5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58" name="Google Shape;58;p15"/>
          <p:cNvSpPr txBox="1"/>
          <p:nvPr/>
        </p:nvSpPr>
        <p:spPr>
          <a:xfrm>
            <a:off x="1179513" y="390983"/>
            <a:ext cx="6927850" cy="4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None/>
            </a:pPr>
            <a:r>
              <a:rPr lang="en-GB" sz="2400" b="1" i="0" u="none" strike="noStrike" cap="non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Formative Assessment 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9" name="Google Shape;59;p15"/>
          <p:cNvCxnSpPr/>
          <p:nvPr/>
        </p:nvCxnSpPr>
        <p:spPr>
          <a:xfrm>
            <a:off x="2737193" y="1890058"/>
            <a:ext cx="1539104" cy="493384"/>
          </a:xfrm>
          <a:prstGeom prst="straightConnector1">
            <a:avLst/>
          </a:prstGeom>
          <a:noFill/>
          <a:ln w="63500" cap="flat" cmpd="sng">
            <a:solidFill>
              <a:srgbClr val="A5A5A5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60" name="Google Shape;60;p15"/>
          <p:cNvSpPr txBox="1"/>
          <p:nvPr/>
        </p:nvSpPr>
        <p:spPr>
          <a:xfrm>
            <a:off x="2526252" y="5358647"/>
            <a:ext cx="4234371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None/>
            </a:pPr>
            <a:r>
              <a:rPr lang="en-GB" sz="2800" b="1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APPLY</a:t>
            </a:r>
            <a:r>
              <a:rPr lang="en-GB" sz="2800" b="1" i="0" u="none" strike="noStrike" cap="none">
                <a:solidFill>
                  <a:srgbClr val="E36C0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b="0" i="0" u="none" strike="noStrike" cap="none">
              <a:solidFill>
                <a:srgbClr val="E36C0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7"/>
          <p:cNvSpPr txBox="1"/>
          <p:nvPr/>
        </p:nvSpPr>
        <p:spPr>
          <a:xfrm>
            <a:off x="5640512" y="1131824"/>
            <a:ext cx="3395538" cy="708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GB"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Capture &amp; organise: 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2D4"/>
              </a:buClr>
              <a:buSzPts val="2400"/>
              <a:buFont typeface="Arial"/>
              <a:buNone/>
            </a:pPr>
            <a:r>
              <a:rPr lang="en-GB" sz="2400" b="1" i="1" u="none" strike="noStrike" cap="none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Charlie and the Try-Out</a:t>
            </a:r>
            <a:endParaRPr sz="1400" b="0" i="0" u="none" strike="noStrike" cap="none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17"/>
          <p:cNvSpPr txBox="1"/>
          <p:nvPr/>
        </p:nvSpPr>
        <p:spPr>
          <a:xfrm>
            <a:off x="5364163" y="3208522"/>
            <a:ext cx="2379613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2D4"/>
              </a:buClr>
              <a:buSzPts val="2400"/>
              <a:buFont typeface="Arial"/>
              <a:buNone/>
            </a:pPr>
            <a:r>
              <a:rPr lang="en-GB" sz="2400" b="1" i="0" u="none" strike="noStrike" cap="none">
                <a:solidFill>
                  <a:srgbClr val="31859B"/>
                </a:solidFill>
                <a:latin typeface="Calibri"/>
                <a:ea typeface="Calibri"/>
                <a:cs typeface="Calibri"/>
                <a:sym typeface="Calibri"/>
              </a:rPr>
              <a:t>Collaborative composition</a:t>
            </a:r>
            <a:endParaRPr sz="2400" b="1" i="0" u="none" strike="noStrike" cap="none">
              <a:solidFill>
                <a:srgbClr val="31859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17"/>
          <p:cNvSpPr txBox="1"/>
          <p:nvPr/>
        </p:nvSpPr>
        <p:spPr>
          <a:xfrm>
            <a:off x="1050924" y="1133032"/>
            <a:ext cx="2063750" cy="708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GB"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Enjoy &amp; immerse: </a:t>
            </a:r>
            <a:r>
              <a:rPr lang="en-GB" sz="2400" b="1" i="1" u="none" strike="noStrike" cap="none">
                <a:solidFill>
                  <a:srgbClr val="E6157F"/>
                </a:solidFill>
                <a:latin typeface="Calibri"/>
                <a:ea typeface="Calibri"/>
                <a:cs typeface="Calibri"/>
                <a:sym typeface="Calibri"/>
              </a:rPr>
              <a:t>Cinderella</a:t>
            </a:r>
            <a:endParaRPr sz="1400" b="0" i="0" u="none" strike="noStrike" cap="none">
              <a:solidFill>
                <a:srgbClr val="E615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17"/>
          <p:cNvSpPr/>
          <p:nvPr/>
        </p:nvSpPr>
        <p:spPr>
          <a:xfrm>
            <a:off x="3001004" y="333337"/>
            <a:ext cx="3284869" cy="5772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22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9" name="Google Shape;69;p17"/>
          <p:cNvCxnSpPr/>
          <p:nvPr/>
        </p:nvCxnSpPr>
        <p:spPr>
          <a:xfrm>
            <a:off x="4572000" y="1026021"/>
            <a:ext cx="921131" cy="383975"/>
          </a:xfrm>
          <a:prstGeom prst="straightConnector1">
            <a:avLst/>
          </a:prstGeom>
          <a:noFill/>
          <a:ln w="44450" cap="flat" cmpd="sng">
            <a:solidFill>
              <a:srgbClr val="CCC0D9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70" name="Google Shape;70;p17"/>
          <p:cNvCxnSpPr/>
          <p:nvPr/>
        </p:nvCxnSpPr>
        <p:spPr>
          <a:xfrm flipH="1">
            <a:off x="3801439" y="1026021"/>
            <a:ext cx="770562" cy="448559"/>
          </a:xfrm>
          <a:prstGeom prst="straightConnector1">
            <a:avLst/>
          </a:prstGeom>
          <a:noFill/>
          <a:ln w="44450" cap="flat" cmpd="sng">
            <a:solidFill>
              <a:srgbClr val="CCC0D9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71" name="Google Shape;71;p17"/>
          <p:cNvCxnSpPr/>
          <p:nvPr/>
        </p:nvCxnSpPr>
        <p:spPr>
          <a:xfrm>
            <a:off x="4643438" y="2361345"/>
            <a:ext cx="0" cy="2970943"/>
          </a:xfrm>
          <a:prstGeom prst="straightConnector1">
            <a:avLst/>
          </a:prstGeom>
          <a:noFill/>
          <a:ln w="63500" cap="flat" cmpd="sng">
            <a:solidFill>
              <a:srgbClr val="A5A5A5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72" name="Google Shape;72;p17"/>
          <p:cNvSpPr txBox="1"/>
          <p:nvPr/>
        </p:nvSpPr>
        <p:spPr>
          <a:xfrm>
            <a:off x="4684391" y="2086882"/>
            <a:ext cx="431800" cy="2708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17000"/>
              <a:buFont typeface="Arial"/>
              <a:buNone/>
            </a:pPr>
            <a:r>
              <a:rPr lang="en-GB" sz="17000" b="0" i="0" u="none" strike="noStrike" cap="none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1400" b="0" i="0" u="none" strike="noStrike" cap="none">
              <a:solidFill>
                <a:srgbClr val="31859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3" name="Google Shape;73;p17"/>
          <p:cNvCxnSpPr/>
          <p:nvPr/>
        </p:nvCxnSpPr>
        <p:spPr>
          <a:xfrm flipH="1">
            <a:off x="4933615" y="1890058"/>
            <a:ext cx="1539104" cy="493384"/>
          </a:xfrm>
          <a:prstGeom prst="straightConnector1">
            <a:avLst/>
          </a:prstGeom>
          <a:noFill/>
          <a:ln w="63500" cap="flat" cmpd="sng">
            <a:solidFill>
              <a:srgbClr val="A5A5A5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74" name="Google Shape;74;p17"/>
          <p:cNvSpPr txBox="1"/>
          <p:nvPr/>
        </p:nvSpPr>
        <p:spPr>
          <a:xfrm>
            <a:off x="1179513" y="390983"/>
            <a:ext cx="6927850" cy="4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None/>
            </a:pPr>
            <a:r>
              <a:rPr lang="en-GB" sz="2400" b="1" i="0" u="none" strike="noStrike" cap="non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Formative Assessment 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75" name="Google Shape;75;p17"/>
          <p:cNvCxnSpPr/>
          <p:nvPr/>
        </p:nvCxnSpPr>
        <p:spPr>
          <a:xfrm>
            <a:off x="2737193" y="1890058"/>
            <a:ext cx="1539104" cy="493384"/>
          </a:xfrm>
          <a:prstGeom prst="straightConnector1">
            <a:avLst/>
          </a:prstGeom>
          <a:noFill/>
          <a:ln w="63500" cap="flat" cmpd="sng">
            <a:solidFill>
              <a:srgbClr val="A5A5A5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76" name="Google Shape;76;p17"/>
          <p:cNvSpPr txBox="1"/>
          <p:nvPr/>
        </p:nvSpPr>
        <p:spPr>
          <a:xfrm>
            <a:off x="2526252" y="5358647"/>
            <a:ext cx="4234371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None/>
            </a:pPr>
            <a:r>
              <a:rPr lang="en-GB" sz="2800" b="1" i="0" u="none" strike="noStrike" cap="none">
                <a:solidFill>
                  <a:srgbClr val="E36C09"/>
                </a:solidFill>
                <a:latin typeface="Calibri"/>
                <a:ea typeface="Calibri"/>
                <a:cs typeface="Calibri"/>
                <a:sym typeface="Calibri"/>
              </a:rPr>
              <a:t>APPLY </a:t>
            </a:r>
            <a:endParaRPr sz="1400" b="0" i="0" u="none" strike="noStrike" cap="none">
              <a:solidFill>
                <a:srgbClr val="E36C0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/>
          <p:nvPr/>
        </p:nvSpPr>
        <p:spPr>
          <a:xfrm>
            <a:off x="4302125" y="2401580"/>
            <a:ext cx="396875" cy="2246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Arial"/>
              <a:buNone/>
            </a:pPr>
            <a:r>
              <a:rPr lang="en-GB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_____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8"/>
          <p:cNvSpPr/>
          <p:nvPr/>
        </p:nvSpPr>
        <p:spPr>
          <a:xfrm>
            <a:off x="370679" y="3147133"/>
            <a:ext cx="2895393" cy="1477325"/>
          </a:xfrm>
          <a:custGeom>
            <a:avLst/>
            <a:gdLst/>
            <a:ahLst/>
            <a:cxnLst/>
            <a:rect l="l" t="t" r="r" b="b"/>
            <a:pathLst>
              <a:path w="2895393" h="1477325" extrusionOk="0">
                <a:moveTo>
                  <a:pt x="0" y="0"/>
                </a:moveTo>
                <a:cubicBezTo>
                  <a:pt x="498874" y="118645"/>
                  <a:pt x="2507020" y="116012"/>
                  <a:pt x="2895393" y="0"/>
                </a:cubicBezTo>
                <a:cubicBezTo>
                  <a:pt x="2834105" y="149637"/>
                  <a:pt x="2920671" y="1119910"/>
                  <a:pt x="2895393" y="1477325"/>
                </a:cubicBezTo>
                <a:cubicBezTo>
                  <a:pt x="1928136" y="1611925"/>
                  <a:pt x="1048960" y="1320129"/>
                  <a:pt x="0" y="1477325"/>
                </a:cubicBezTo>
                <a:cubicBezTo>
                  <a:pt x="-79886" y="1017991"/>
                  <a:pt x="117521" y="632617"/>
                  <a:pt x="0" y="0"/>
                </a:cubicBez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7438"/>
              </a:buClr>
              <a:buSzPts val="1800"/>
              <a:buFont typeface="Arial Rounded"/>
              <a:buNone/>
            </a:pPr>
            <a:r>
              <a:rPr lang="en-GB" sz="1800" b="1" i="0" u="sng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Each of these lessons has the same structure:</a:t>
            </a:r>
            <a:endParaRPr sz="1800" b="1" i="0" u="sng" strike="noStrike" cap="none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35353"/>
              </a:buClr>
              <a:buSzPts val="1800"/>
              <a:buFont typeface="Calibri"/>
              <a:buAutoNum type="arabicPeriod"/>
            </a:pPr>
            <a:r>
              <a:rPr lang="en-GB" sz="1800" b="1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VGP focus</a:t>
            </a:r>
            <a:endParaRPr sz="1400" b="0" i="0" u="none" strike="noStrike" cap="none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35353"/>
              </a:buClr>
              <a:buSzPts val="1800"/>
              <a:buFont typeface="Calibri"/>
              <a:buAutoNum type="arabicPeriod"/>
            </a:pPr>
            <a:r>
              <a:rPr lang="en-GB" sz="1800" b="1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Shared writing</a:t>
            </a:r>
            <a:endParaRPr sz="1400" b="0" i="0" u="none" strike="noStrike" cap="none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35353"/>
              </a:buClr>
              <a:buSzPts val="1800"/>
              <a:buFont typeface="Calibri"/>
              <a:buAutoNum type="arabicPeriod"/>
            </a:pPr>
            <a:r>
              <a:rPr lang="en-GB" sz="1800" b="1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Children apply</a:t>
            </a:r>
            <a:endParaRPr sz="1800" b="1" i="0" u="none" strike="noStrike" cap="none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18"/>
          <p:cNvSpPr txBox="1"/>
          <p:nvPr/>
        </p:nvSpPr>
        <p:spPr>
          <a:xfrm rot="10800000">
            <a:off x="3935053" y="2559551"/>
            <a:ext cx="431800" cy="2708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17000"/>
              <a:buFont typeface="Arial"/>
              <a:buNone/>
            </a:pPr>
            <a:r>
              <a:rPr lang="en-GB" sz="17000" b="0" i="0" u="none" strike="noStrike" cap="non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8"/>
          <p:cNvSpPr txBox="1"/>
          <p:nvPr/>
        </p:nvSpPr>
        <p:spPr>
          <a:xfrm>
            <a:off x="5640512" y="1131824"/>
            <a:ext cx="3395538" cy="708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GB"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Capture &amp; organise: 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2D4"/>
              </a:buClr>
              <a:buSzPts val="2400"/>
              <a:buFont typeface="Arial"/>
              <a:buNone/>
            </a:pPr>
            <a:r>
              <a:rPr lang="en-GB" sz="2400" b="1" i="1" u="none" strike="noStrike" cap="none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Charlie and the Try-Out</a:t>
            </a:r>
            <a:endParaRPr sz="1400" b="0" i="0" u="none" strike="noStrike" cap="none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8"/>
          <p:cNvSpPr txBox="1"/>
          <p:nvPr/>
        </p:nvSpPr>
        <p:spPr>
          <a:xfrm>
            <a:off x="5364175" y="3208528"/>
            <a:ext cx="2379600" cy="17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2D4"/>
              </a:buClr>
              <a:buSzPts val="2400"/>
              <a:buFont typeface="Arial"/>
              <a:buNone/>
            </a:pPr>
            <a:r>
              <a:rPr lang="en-GB" sz="2400" b="1" i="0" u="none" strike="noStrike" cap="none">
                <a:solidFill>
                  <a:srgbClr val="31859B"/>
                </a:solidFill>
                <a:latin typeface="Calibri"/>
                <a:ea typeface="Calibri"/>
                <a:cs typeface="Calibri"/>
                <a:sym typeface="Calibri"/>
              </a:rPr>
              <a:t>Collaborative composition</a:t>
            </a:r>
            <a:endParaRPr sz="2400" b="1" i="0" u="none" strike="noStrike" cap="none">
              <a:solidFill>
                <a:srgbClr val="31859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2D4"/>
              </a:buClr>
              <a:buSzPts val="2400"/>
              <a:buFont typeface="Arial"/>
              <a:buNone/>
            </a:pPr>
            <a:r>
              <a:rPr lang="en-GB" sz="2400" b="1" i="1" u="none" strike="noStrike" cap="none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Charlie and the Try-Out</a:t>
            </a:r>
            <a:endParaRPr sz="2400" b="1" i="0" u="none" strike="noStrike" cap="none">
              <a:solidFill>
                <a:srgbClr val="31859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8"/>
          <p:cNvSpPr txBox="1"/>
          <p:nvPr/>
        </p:nvSpPr>
        <p:spPr>
          <a:xfrm>
            <a:off x="1050924" y="1133032"/>
            <a:ext cx="2063750" cy="708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GB"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Enjoy &amp; immerse: </a:t>
            </a:r>
            <a:r>
              <a:rPr lang="en-GB" sz="2400" b="1" i="1" u="none" strike="noStrike" cap="none">
                <a:solidFill>
                  <a:srgbClr val="E6157F"/>
                </a:solidFill>
                <a:latin typeface="Calibri"/>
                <a:ea typeface="Calibri"/>
                <a:cs typeface="Calibri"/>
                <a:sym typeface="Calibri"/>
              </a:rPr>
              <a:t>Cinderella</a:t>
            </a:r>
            <a:endParaRPr sz="1400" b="0" i="0" u="none" strike="noStrike" cap="none">
              <a:solidFill>
                <a:srgbClr val="E615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8"/>
          <p:cNvSpPr/>
          <p:nvPr/>
        </p:nvSpPr>
        <p:spPr>
          <a:xfrm>
            <a:off x="3001004" y="333337"/>
            <a:ext cx="3284869" cy="5772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22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8" name="Google Shape;88;p18"/>
          <p:cNvCxnSpPr/>
          <p:nvPr/>
        </p:nvCxnSpPr>
        <p:spPr>
          <a:xfrm>
            <a:off x="4572000" y="1026021"/>
            <a:ext cx="921131" cy="383975"/>
          </a:xfrm>
          <a:prstGeom prst="straightConnector1">
            <a:avLst/>
          </a:prstGeom>
          <a:noFill/>
          <a:ln w="44450" cap="flat" cmpd="sng">
            <a:solidFill>
              <a:srgbClr val="CCC0D9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89" name="Google Shape;89;p18"/>
          <p:cNvCxnSpPr/>
          <p:nvPr/>
        </p:nvCxnSpPr>
        <p:spPr>
          <a:xfrm flipH="1">
            <a:off x="3801439" y="1026021"/>
            <a:ext cx="770562" cy="448559"/>
          </a:xfrm>
          <a:prstGeom prst="straightConnector1">
            <a:avLst/>
          </a:prstGeom>
          <a:noFill/>
          <a:ln w="44450" cap="flat" cmpd="sng">
            <a:solidFill>
              <a:srgbClr val="CCC0D9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90" name="Google Shape;90;p18"/>
          <p:cNvCxnSpPr/>
          <p:nvPr/>
        </p:nvCxnSpPr>
        <p:spPr>
          <a:xfrm>
            <a:off x="4643438" y="2361345"/>
            <a:ext cx="0" cy="2970943"/>
          </a:xfrm>
          <a:prstGeom prst="straightConnector1">
            <a:avLst/>
          </a:prstGeom>
          <a:noFill/>
          <a:ln w="63500" cap="flat" cmpd="sng">
            <a:solidFill>
              <a:srgbClr val="A5A5A5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91" name="Google Shape;91;p18"/>
          <p:cNvSpPr txBox="1"/>
          <p:nvPr/>
        </p:nvSpPr>
        <p:spPr>
          <a:xfrm>
            <a:off x="4684391" y="2086882"/>
            <a:ext cx="431800" cy="2708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17000"/>
              <a:buFont typeface="Arial"/>
              <a:buNone/>
            </a:pPr>
            <a:r>
              <a:rPr lang="en-GB" sz="17000" b="0" i="0" u="none" strike="noStrike" cap="none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1400" b="0" i="0" u="none" strike="noStrike" cap="none">
              <a:solidFill>
                <a:srgbClr val="31859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2" name="Google Shape;92;p18"/>
          <p:cNvCxnSpPr/>
          <p:nvPr/>
        </p:nvCxnSpPr>
        <p:spPr>
          <a:xfrm flipH="1">
            <a:off x="4933615" y="1890058"/>
            <a:ext cx="1539104" cy="493384"/>
          </a:xfrm>
          <a:prstGeom prst="straightConnector1">
            <a:avLst/>
          </a:prstGeom>
          <a:noFill/>
          <a:ln w="63500" cap="flat" cmpd="sng">
            <a:solidFill>
              <a:srgbClr val="A5A5A5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93" name="Google Shape;93;p18"/>
          <p:cNvSpPr txBox="1"/>
          <p:nvPr/>
        </p:nvSpPr>
        <p:spPr>
          <a:xfrm>
            <a:off x="1179513" y="390983"/>
            <a:ext cx="6927850" cy="4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None/>
            </a:pPr>
            <a:r>
              <a:rPr lang="en-GB" sz="2400" b="1" i="0" u="none" strike="noStrike" cap="non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Formative Assessment 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4" name="Google Shape;94;p18"/>
          <p:cNvCxnSpPr/>
          <p:nvPr/>
        </p:nvCxnSpPr>
        <p:spPr>
          <a:xfrm>
            <a:off x="2737193" y="1890058"/>
            <a:ext cx="1539104" cy="493384"/>
          </a:xfrm>
          <a:prstGeom prst="straightConnector1">
            <a:avLst/>
          </a:prstGeom>
          <a:noFill/>
          <a:ln w="63500" cap="flat" cmpd="sng">
            <a:solidFill>
              <a:srgbClr val="A5A5A5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95" name="Google Shape;95;p18"/>
          <p:cNvSpPr txBox="1"/>
          <p:nvPr/>
        </p:nvSpPr>
        <p:spPr>
          <a:xfrm>
            <a:off x="2526252" y="5358647"/>
            <a:ext cx="4234371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None/>
            </a:pPr>
            <a:r>
              <a:rPr lang="en-GB" sz="2800" b="1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APPLY </a:t>
            </a:r>
            <a:endParaRPr sz="1400" b="0" i="0" u="none" strike="noStrike" cap="non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9"/>
          <p:cNvSpPr txBox="1">
            <a:spLocks noGrp="1"/>
          </p:cNvSpPr>
          <p:nvPr>
            <p:ph type="title"/>
          </p:nvPr>
        </p:nvSpPr>
        <p:spPr>
          <a:xfrm>
            <a:off x="0" y="174661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40"/>
              <a:buFont typeface="Arial Rounded"/>
              <a:buNone/>
            </a:pPr>
            <a:r>
              <a:rPr lang="en-GB" sz="3240" b="1">
                <a:solidFill>
                  <a:schemeClr val="dk1"/>
                </a:solidFill>
              </a:rPr>
              <a:t>C</a:t>
            </a:r>
            <a:r>
              <a:rPr lang="en-GB" sz="324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ollaborative composition lesson </a:t>
            </a:r>
            <a:br>
              <a:rPr lang="en-GB" sz="324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3240" i="1">
                <a:solidFill>
                  <a:schemeClr val="dk1"/>
                </a:solidFill>
              </a:rPr>
              <a:t>s</a:t>
            </a:r>
            <a:r>
              <a:rPr lang="en-GB" sz="324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uggested structure: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9"/>
          <p:cNvSpPr txBox="1">
            <a:spLocks noGrp="1"/>
          </p:cNvSpPr>
          <p:nvPr>
            <p:ph type="body" idx="1"/>
          </p:nvPr>
        </p:nvSpPr>
        <p:spPr>
          <a:xfrm>
            <a:off x="462337" y="1407560"/>
            <a:ext cx="8229600" cy="4934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590"/>
              <a:buNone/>
            </a:pPr>
            <a:r>
              <a:rPr lang="en-GB" sz="2400" b="1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1. Play with </a:t>
            </a:r>
            <a:r>
              <a:rPr lang="en-GB" sz="2400" b="1" i="1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the language focus</a:t>
            </a:r>
            <a:endParaRPr sz="2400" i="1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0000"/>
              </a:buClr>
              <a:buSzPts val="2590"/>
              <a:buNone/>
            </a:pPr>
            <a:r>
              <a:rPr lang="en-GB" sz="2400" b="1">
                <a:solidFill>
                  <a:srgbClr val="31859B"/>
                </a:solidFill>
                <a:latin typeface="Calibri"/>
                <a:ea typeface="Calibri"/>
                <a:cs typeface="Calibri"/>
                <a:sym typeface="Calibri"/>
              </a:rPr>
              <a:t>2. Collaborative Composition:</a:t>
            </a:r>
            <a:endParaRPr sz="2400">
              <a:solidFill>
                <a:srgbClr val="31859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1" indent="-4572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0000"/>
              </a:buClr>
              <a:buSzPts val="2590"/>
              <a:buNone/>
            </a:pPr>
            <a:r>
              <a:rPr lang="en-GB" sz="240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GB" sz="2000" b="0" i="1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Model application of </a:t>
            </a:r>
            <a:r>
              <a:rPr lang="en-GB" sz="2000" i="1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the language focus </a:t>
            </a:r>
            <a:r>
              <a:rPr lang="en-GB" sz="2000" b="0" i="1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in writing</a:t>
            </a:r>
            <a:endParaRPr sz="2000" b="0" i="1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1" indent="-4572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0000"/>
              </a:buClr>
              <a:buSzPts val="2590"/>
              <a:buNone/>
            </a:pPr>
            <a:r>
              <a:rPr lang="en-GB" sz="2000" b="0" i="1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	Children begin to apply </a:t>
            </a:r>
            <a:r>
              <a:rPr lang="en-GB" sz="2000" i="1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the language focus </a:t>
            </a:r>
            <a:r>
              <a:rPr lang="en-GB" sz="2000" b="0" i="1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orally and perhaps on mini whiteboards</a:t>
            </a:r>
            <a:endParaRPr sz="2000" b="0" i="1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8000"/>
              </a:buClr>
              <a:buSzPts val="2590"/>
              <a:buNone/>
            </a:pPr>
            <a:r>
              <a:rPr lang="en-GB" sz="2400" b="1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3. Children write, applying </a:t>
            </a:r>
            <a:r>
              <a:rPr lang="en-GB" sz="2400" b="1" i="1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the language focus </a:t>
            </a:r>
            <a:r>
              <a:rPr lang="en-GB" sz="2400" b="1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in their versions of the same story</a:t>
            </a:r>
            <a:endParaRPr sz="2400" b="1" u="sng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740"/>
              <a:buNone/>
            </a:pPr>
            <a:endParaRPr sz="740" b="1">
              <a:solidFill>
                <a:srgbClr val="008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660066"/>
              </a:buClr>
              <a:buSzPts val="2220"/>
              <a:buNone/>
            </a:pPr>
            <a:r>
              <a:rPr lang="en-GB" sz="2220" b="1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Mini-plenaries throughout, checking </a:t>
            </a:r>
            <a:r>
              <a:rPr lang="en-GB" sz="2220" b="1" u="sng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the language focus</a:t>
            </a:r>
            <a:endParaRPr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740"/>
              <a:buNone/>
            </a:pPr>
            <a:endParaRPr sz="740" b="1" u="sng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590"/>
              <a:buNone/>
            </a:pPr>
            <a:r>
              <a:rPr lang="en-GB" sz="2000" b="0" i="1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Repeat for all sections/chapters of the collaborative composition</a:t>
            </a:r>
            <a:endParaRPr sz="2000" b="0" i="1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" name="Google Shape;102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49312" y="174661"/>
            <a:ext cx="1694688" cy="21351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7"/>
          <p:cNvSpPr txBox="1">
            <a:spLocks noGrp="1"/>
          </p:cNvSpPr>
          <p:nvPr>
            <p:ph type="title"/>
          </p:nvPr>
        </p:nvSpPr>
        <p:spPr>
          <a:xfrm>
            <a:off x="0" y="293447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40"/>
              <a:buFont typeface="Arial Rounded"/>
              <a:buNone/>
            </a:pPr>
            <a:r>
              <a:rPr lang="en-GB" sz="3240" b="1">
                <a:solidFill>
                  <a:schemeClr val="dk1"/>
                </a:solidFill>
              </a:rPr>
              <a:t>C</a:t>
            </a:r>
            <a:r>
              <a:rPr lang="en-GB" sz="324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ollaborative composition </a:t>
            </a:r>
            <a:br>
              <a:rPr lang="en-GB" sz="324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324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Charlie and the Try-Out - Chapter 1</a:t>
            </a:r>
            <a:endParaRPr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47"/>
          <p:cNvSpPr txBox="1">
            <a:spLocks noGrp="1"/>
          </p:cNvSpPr>
          <p:nvPr>
            <p:ph type="body" idx="1"/>
          </p:nvPr>
        </p:nvSpPr>
        <p:spPr>
          <a:xfrm>
            <a:off x="457200" y="1748836"/>
            <a:ext cx="8229600" cy="4934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590"/>
              <a:buNone/>
            </a:pPr>
            <a:r>
              <a:rPr lang="en-GB" sz="2400" b="1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1. Play with </a:t>
            </a:r>
            <a:r>
              <a:rPr lang="en-GB" sz="2400" i="1">
                <a:solidFill>
                  <a:srgbClr val="535353"/>
                </a:solidFill>
              </a:rPr>
              <a:t>adverbials for when and why</a:t>
            </a:r>
            <a:endParaRPr sz="2400" i="1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0000"/>
              </a:buClr>
              <a:buSzPts val="2590"/>
              <a:buNone/>
            </a:pPr>
            <a:r>
              <a:rPr lang="en-GB" sz="2400" b="1">
                <a:solidFill>
                  <a:srgbClr val="31859B"/>
                </a:solidFill>
                <a:latin typeface="Calibri"/>
                <a:ea typeface="Calibri"/>
                <a:cs typeface="Calibri"/>
                <a:sym typeface="Calibri"/>
              </a:rPr>
              <a:t>2. Collaborative Composition:</a:t>
            </a:r>
            <a:endParaRPr sz="2400">
              <a:solidFill>
                <a:srgbClr val="31859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1" indent="-4572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0000"/>
              </a:buClr>
              <a:buSzPts val="2590"/>
              <a:buNone/>
            </a:pPr>
            <a:r>
              <a:rPr lang="en-GB" sz="240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GB" sz="2000" b="0" i="1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Model application of </a:t>
            </a:r>
            <a:r>
              <a:rPr lang="en-GB" sz="2000" i="1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when and because </a:t>
            </a:r>
            <a:r>
              <a:rPr lang="en-GB" sz="2000" b="0" i="1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in writing</a:t>
            </a:r>
            <a:endParaRPr sz="2000" b="0" i="1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1" indent="-4572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0000"/>
              </a:buClr>
              <a:buSzPts val="2590"/>
              <a:buNone/>
            </a:pPr>
            <a:r>
              <a:rPr lang="en-GB" sz="2000" b="0" i="1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	Children begin to apply </a:t>
            </a:r>
            <a:r>
              <a:rPr lang="en-GB" sz="2000" i="1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when and because </a:t>
            </a:r>
            <a:r>
              <a:rPr lang="en-GB" sz="2000" b="0" i="1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orally and perhaps on mini whiteboards</a:t>
            </a:r>
            <a:endParaRPr sz="2000" b="0" i="1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8000"/>
              </a:buClr>
              <a:buSzPts val="2590"/>
              <a:buNone/>
            </a:pPr>
            <a:r>
              <a:rPr lang="en-GB" sz="2400" b="1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3. Children write, applying </a:t>
            </a:r>
            <a:r>
              <a:rPr lang="en-GB" sz="2400" b="1" i="1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when and because </a:t>
            </a:r>
            <a:r>
              <a:rPr lang="en-GB" sz="2400" b="1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in their versions of the same story</a:t>
            </a:r>
            <a:endParaRPr sz="2400" b="1" u="sng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740"/>
              <a:buNone/>
            </a:pPr>
            <a:endParaRPr sz="740" b="1">
              <a:solidFill>
                <a:srgbClr val="008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660066"/>
              </a:buClr>
              <a:buSzPts val="2220"/>
              <a:buNone/>
            </a:pPr>
            <a:r>
              <a:rPr lang="en-GB" sz="2220" b="1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Mini-plenaries throughout, checking </a:t>
            </a:r>
            <a:r>
              <a:rPr lang="en-GB" sz="2220" b="1" u="sng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when and why adverbials</a:t>
            </a:r>
            <a:endParaRPr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740"/>
              <a:buNone/>
            </a:pPr>
            <a:endParaRPr sz="740" b="1" u="sng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9" name="Google Shape;109;p4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49312" y="174661"/>
            <a:ext cx="1694688" cy="21351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4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49312" y="174661"/>
            <a:ext cx="1694688" cy="2135158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48"/>
          <p:cNvSpPr txBox="1">
            <a:spLocks noGrp="1"/>
          </p:cNvSpPr>
          <p:nvPr>
            <p:ph type="title"/>
          </p:nvPr>
        </p:nvSpPr>
        <p:spPr>
          <a:xfrm>
            <a:off x="0" y="328714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40"/>
              <a:buFont typeface="Arial Rounded"/>
              <a:buNone/>
            </a:pPr>
            <a:r>
              <a:rPr lang="en-GB" sz="3240" b="1">
                <a:solidFill>
                  <a:schemeClr val="dk1"/>
                </a:solidFill>
              </a:rPr>
              <a:t>C</a:t>
            </a:r>
            <a:r>
              <a:rPr lang="en-GB" sz="324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ollaborative composition lesson </a:t>
            </a:r>
            <a:br>
              <a:rPr lang="en-GB" sz="324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3240" i="1">
                <a:solidFill>
                  <a:schemeClr val="dk1"/>
                </a:solidFill>
              </a:rPr>
              <a:t>Charlie and the Try-Out – Chapter 2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48"/>
          <p:cNvSpPr txBox="1">
            <a:spLocks noGrp="1"/>
          </p:cNvSpPr>
          <p:nvPr>
            <p:ph type="body" idx="1"/>
          </p:nvPr>
        </p:nvSpPr>
        <p:spPr>
          <a:xfrm>
            <a:off x="457200" y="1597994"/>
            <a:ext cx="8229600" cy="4934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590"/>
              <a:buNone/>
            </a:pPr>
            <a:r>
              <a:rPr lang="en-GB" sz="2400" b="1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1. Play with </a:t>
            </a:r>
            <a:r>
              <a:rPr lang="en-GB" sz="2400" i="1">
                <a:solidFill>
                  <a:srgbClr val="535353"/>
                </a:solidFill>
              </a:rPr>
              <a:t>dialogue that shows character</a:t>
            </a:r>
            <a:endParaRPr sz="2400" i="1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0000"/>
              </a:buClr>
              <a:buSzPts val="2590"/>
              <a:buNone/>
            </a:pPr>
            <a:r>
              <a:rPr lang="en-GB" sz="2400" b="1">
                <a:solidFill>
                  <a:srgbClr val="31859B"/>
                </a:solidFill>
                <a:latin typeface="Calibri"/>
                <a:ea typeface="Calibri"/>
                <a:cs typeface="Calibri"/>
                <a:sym typeface="Calibri"/>
              </a:rPr>
              <a:t>2. Collaborative Composition:</a:t>
            </a:r>
            <a:endParaRPr sz="2400">
              <a:solidFill>
                <a:srgbClr val="31859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1" indent="-4572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0000"/>
              </a:buClr>
              <a:buSzPts val="2590"/>
              <a:buNone/>
            </a:pPr>
            <a:r>
              <a:rPr lang="en-GB" sz="240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GB" sz="2000" b="0" i="1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Model application of </a:t>
            </a:r>
            <a:r>
              <a:rPr lang="en-GB" sz="2000" i="1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dialogue that shows character </a:t>
            </a:r>
            <a:r>
              <a:rPr lang="en-GB" sz="2000" b="0" i="1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in writing</a:t>
            </a:r>
            <a:endParaRPr sz="2000" b="0" i="1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1" indent="-4572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0000"/>
              </a:buClr>
              <a:buSzPts val="2590"/>
              <a:buNone/>
            </a:pPr>
            <a:r>
              <a:rPr lang="en-GB" sz="2000" b="0" i="1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	Children begin to apply </a:t>
            </a:r>
            <a:r>
              <a:rPr lang="en-GB" sz="2000" i="1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dialogue that shows character </a:t>
            </a:r>
            <a:r>
              <a:rPr lang="en-GB" sz="2000" b="0" i="1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orally and perhaps on mini whiteboards</a:t>
            </a:r>
            <a:endParaRPr sz="2000" b="0" i="1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8000"/>
              </a:buClr>
              <a:buSzPts val="2590"/>
              <a:buNone/>
            </a:pPr>
            <a:r>
              <a:rPr lang="en-GB" sz="2400" b="1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3. Children write, applying </a:t>
            </a:r>
            <a:r>
              <a:rPr lang="en-GB" sz="2400" b="1" i="1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dialogue that shows character </a:t>
            </a:r>
            <a:r>
              <a:rPr lang="en-GB" sz="2400" b="1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in their versions of the same story</a:t>
            </a:r>
            <a:endParaRPr sz="2400" b="1" u="sng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740"/>
              <a:buNone/>
            </a:pPr>
            <a:endParaRPr sz="740" b="1">
              <a:solidFill>
                <a:srgbClr val="008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660066"/>
              </a:buClr>
              <a:buSzPts val="2220"/>
              <a:buNone/>
            </a:pPr>
            <a:r>
              <a:rPr lang="en-GB" sz="2220" b="1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Mini-plenaries throughout, checking </a:t>
            </a:r>
            <a:r>
              <a:rPr lang="en-GB" sz="2220" b="1" u="sng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dialogue that shows character</a:t>
            </a:r>
            <a:endParaRPr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740"/>
              <a:buNone/>
            </a:pPr>
            <a:endParaRPr sz="740" b="1" u="sng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9"/>
          <p:cNvSpPr txBox="1">
            <a:spLocks noGrp="1"/>
          </p:cNvSpPr>
          <p:nvPr>
            <p:ph type="body" idx="1"/>
          </p:nvPr>
        </p:nvSpPr>
        <p:spPr>
          <a:xfrm>
            <a:off x="457200" y="1597994"/>
            <a:ext cx="8229600" cy="4934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590"/>
              <a:buNone/>
            </a:pPr>
            <a:r>
              <a:rPr lang="en-GB" sz="2400" b="1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1. Play with </a:t>
            </a:r>
            <a:r>
              <a:rPr lang="en-GB" sz="2400" b="1" i="1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adverbials for how and where</a:t>
            </a:r>
            <a:endParaRPr sz="2400" i="1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0000"/>
              </a:buClr>
              <a:buSzPts val="2590"/>
              <a:buNone/>
            </a:pPr>
            <a:r>
              <a:rPr lang="en-GB" sz="2400" b="1">
                <a:solidFill>
                  <a:srgbClr val="31859B"/>
                </a:solidFill>
                <a:latin typeface="Calibri"/>
                <a:ea typeface="Calibri"/>
                <a:cs typeface="Calibri"/>
                <a:sym typeface="Calibri"/>
              </a:rPr>
              <a:t>2. Collaborative Composition:</a:t>
            </a:r>
            <a:endParaRPr sz="2400">
              <a:solidFill>
                <a:srgbClr val="31859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1" indent="-4572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0000"/>
              </a:buClr>
              <a:buSzPts val="2590"/>
              <a:buNone/>
            </a:pPr>
            <a:r>
              <a:rPr lang="en-GB" sz="240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GB" sz="2000" b="0" i="1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Model application of </a:t>
            </a:r>
            <a:r>
              <a:rPr lang="en-GB" sz="2000" i="1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adverbials for how and where </a:t>
            </a:r>
            <a:r>
              <a:rPr lang="en-GB" sz="2000" b="0" i="1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in writing</a:t>
            </a:r>
            <a:endParaRPr sz="2000" b="0" i="1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1" indent="-4572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0000"/>
              </a:buClr>
              <a:buSzPts val="2590"/>
              <a:buNone/>
            </a:pPr>
            <a:r>
              <a:rPr lang="en-GB" sz="2000" b="0" i="1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	Children begin to apply </a:t>
            </a:r>
            <a:r>
              <a:rPr lang="en-GB" sz="2000" i="1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adverbials for how and where </a:t>
            </a:r>
            <a:r>
              <a:rPr lang="en-GB" sz="2000" b="0" i="1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orally and perhaps on mini whiteboards</a:t>
            </a:r>
            <a:endParaRPr sz="2000" b="0" i="1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8000"/>
              </a:buClr>
              <a:buSzPts val="2590"/>
              <a:buNone/>
            </a:pPr>
            <a:r>
              <a:rPr lang="en-GB" sz="2400" b="1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3. Children write, applying </a:t>
            </a:r>
            <a:r>
              <a:rPr lang="en-GB" sz="2400" b="1" i="1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adverbials for how and where </a:t>
            </a:r>
            <a:r>
              <a:rPr lang="en-GB" sz="2400" b="1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in their versions of the same story</a:t>
            </a:r>
            <a:endParaRPr sz="2400" b="1" u="sng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740"/>
              <a:buNone/>
            </a:pPr>
            <a:endParaRPr sz="740" b="1">
              <a:solidFill>
                <a:srgbClr val="008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660066"/>
              </a:buClr>
              <a:buSzPts val="2220"/>
              <a:buNone/>
            </a:pPr>
            <a:r>
              <a:rPr lang="en-GB" sz="2220" b="1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Mini-plenaries throughout, checking </a:t>
            </a:r>
            <a:r>
              <a:rPr lang="en-GB" sz="2220" b="1" u="sng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adverbials for how and where</a:t>
            </a:r>
            <a:endParaRPr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740"/>
              <a:buNone/>
            </a:pPr>
            <a:endParaRPr sz="740" b="1" u="sng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2" name="Google Shape;122;p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49312" y="174661"/>
            <a:ext cx="1694688" cy="2135158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49"/>
          <p:cNvSpPr txBox="1">
            <a:spLocks noGrp="1"/>
          </p:cNvSpPr>
          <p:nvPr>
            <p:ph type="title"/>
          </p:nvPr>
        </p:nvSpPr>
        <p:spPr>
          <a:xfrm>
            <a:off x="0" y="325503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40"/>
              <a:buFont typeface="Arial Rounded"/>
              <a:buNone/>
            </a:pPr>
            <a:r>
              <a:rPr lang="en-GB" sz="3240" b="1">
                <a:solidFill>
                  <a:schemeClr val="dk1"/>
                </a:solidFill>
              </a:rPr>
              <a:t>C</a:t>
            </a:r>
            <a:r>
              <a:rPr lang="en-GB" sz="324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ollaborative composition lesson </a:t>
            </a:r>
            <a:br>
              <a:rPr lang="en-GB" sz="324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3240" i="1">
                <a:solidFill>
                  <a:schemeClr val="dk1"/>
                </a:solidFill>
              </a:rPr>
              <a:t>Charlie and the Try-Out – Chapter 3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960</Words>
  <Application>Microsoft Macintosh PowerPoint</Application>
  <PresentationFormat>On-screen Show (4:3)</PresentationFormat>
  <Paragraphs>112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Arial Rounded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Collaborative composition lesson  suggested structure:</vt:lpstr>
      <vt:lpstr>Collaborative composition  Charlie and the Try-Out - Chapter 1</vt:lpstr>
      <vt:lpstr>Collaborative composition lesson  Charlie and the Try-Out – Chapter 2</vt:lpstr>
      <vt:lpstr>Collaborative composition lesson  Charlie and the Try-Out – Chapter 3</vt:lpstr>
      <vt:lpstr>PowerPoint Presentation</vt:lpstr>
      <vt:lpstr>One recipe  for the gradual release into indepedence</vt:lpstr>
      <vt:lpstr>From whole-class to exercise books: managing the transition</vt:lpstr>
      <vt:lpstr>Access and Deepening:  Challenge and support during whole class shared writing</vt:lpstr>
      <vt:lpstr>National Curriculum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Lindsay Pickton</dc:creator>
  <cp:lastModifiedBy>Alysanne Parker</cp:lastModifiedBy>
  <cp:revision>2</cp:revision>
  <dcterms:created xsi:type="dcterms:W3CDTF">2020-02-02T15:15:17Z</dcterms:created>
  <dcterms:modified xsi:type="dcterms:W3CDTF">2020-07-28T13:52:49Z</dcterms:modified>
</cp:coreProperties>
</file>