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gN0zXGbd1s400AGwXyT2n8gSfd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9" name="Google Shape;149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" name="Google Shape;3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2" name="Google Shape;5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5" name="Google Shape;7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0" name="Google Shape;8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0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3" name="Google Shape;13;p4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1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6" name="Google Shape;16;p41"/>
          <p:cNvSpPr txBox="1"/>
          <p:nvPr>
            <p:ph idx="1" type="body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7" name="Google Shape;17;p41"/>
          <p:cNvSpPr txBox="1"/>
          <p:nvPr>
            <p:ph idx="12" type="sldNum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6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46"/>
          <p:cNvSpPr/>
          <p:nvPr>
            <p:ph idx="2" type="pic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46"/>
          <p:cNvSpPr txBox="1"/>
          <p:nvPr>
            <p:ph idx="1" type="body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2" name="Google Shape;22;p46"/>
          <p:cNvSpPr txBox="1"/>
          <p:nvPr>
            <p:ph idx="12" type="sldNum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9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3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8" name="Google Shape;8;p3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80934" y="6216282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oogle Shape;9;p39"/>
          <p:cNvCxnSpPr/>
          <p:nvPr/>
        </p:nvCxnSpPr>
        <p:spPr>
          <a:xfrm>
            <a:off x="457200" y="6126163"/>
            <a:ext cx="822960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" name="Google Shape;10;p39"/>
          <p:cNvSpPr/>
          <p:nvPr/>
        </p:nvSpPr>
        <p:spPr>
          <a:xfrm>
            <a:off x="8411688" y="6321752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b="1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6045" y="482884"/>
            <a:ext cx="8167955" cy="5476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15146" y="1438569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/>
          <p:nvPr/>
        </p:nvSpPr>
        <p:spPr>
          <a:xfrm>
            <a:off x="4438434" y="4598266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James Clements</a:t>
            </a:r>
            <a:b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@MrJClements</a:t>
            </a:r>
            <a:endParaRPr b="0" i="0" sz="140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"/>
          <p:cNvSpPr/>
          <p:nvPr/>
        </p:nvSpPr>
        <p:spPr>
          <a:xfrm>
            <a:off x="536457" y="1357655"/>
            <a:ext cx="9860989" cy="3970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clasps the crag with crooked </a:t>
            </a:r>
            <a:r>
              <a:rPr b="1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hands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Close to the sun in lonely lands,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Ring'd with the azure world, he stands.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wrinkled sea beneath him crawls;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watches from his mountain walls,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And like a thunderbolt he </a:t>
            </a:r>
            <a:r>
              <a:rPr b="1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falls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						Alfred, Lord Tennyson</a:t>
            </a:r>
            <a:endParaRPr b="1" i="1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1"/>
          <p:cNvSpPr/>
          <p:nvPr/>
        </p:nvSpPr>
        <p:spPr>
          <a:xfrm>
            <a:off x="536457" y="388074"/>
            <a:ext cx="221887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Eagle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6826" y="248455"/>
            <a:ext cx="2166748" cy="1956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"/>
          <p:cNvSpPr/>
          <p:nvPr/>
        </p:nvSpPr>
        <p:spPr>
          <a:xfrm>
            <a:off x="536457" y="1357655"/>
            <a:ext cx="9860989" cy="3970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clasps the crag with crooked hands;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Close to the sun in lonely lands,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Ring'd with the azure world, he stands.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wrinkled sea beneath him crawls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watches from </a:t>
            </a:r>
            <a:r>
              <a:rPr b="1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his mountain walls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And like a thunderbolt he falls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						Alfred, Lord Tennyson</a:t>
            </a:r>
            <a:endParaRPr b="1" i="1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2"/>
          <p:cNvSpPr/>
          <p:nvPr/>
        </p:nvSpPr>
        <p:spPr>
          <a:xfrm>
            <a:off x="536457" y="388074"/>
            <a:ext cx="221887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Eagle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6826" y="248455"/>
            <a:ext cx="2166748" cy="1956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/>
          <p:nvPr>
            <p:ph type="title"/>
          </p:nvPr>
        </p:nvSpPr>
        <p:spPr>
          <a:xfrm>
            <a:off x="-1037692" y="181222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Comprehension relies on…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5"/>
          <p:cNvSpPr txBox="1"/>
          <p:nvPr>
            <p:ph idx="1" type="body"/>
          </p:nvPr>
        </p:nvSpPr>
        <p:spPr>
          <a:xfrm>
            <a:off x="893648" y="1125468"/>
            <a:ext cx="7700481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Background knowledge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(facts, concepts, experience)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Vocabulary 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Language structures</a:t>
            </a:r>
            <a:b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(syntax, grammar, semantics)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Verbal reasoning </a:t>
            </a: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(inference, metaphors)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Literacy knowledge</a:t>
            </a:r>
            <a:b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(genres, text types, print concepts)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947486" y="1208822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5"/>
          <p:cNvSpPr/>
          <p:nvPr/>
        </p:nvSpPr>
        <p:spPr>
          <a:xfrm>
            <a:off x="893648" y="2225974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5"/>
          <p:cNvSpPr/>
          <p:nvPr/>
        </p:nvSpPr>
        <p:spPr>
          <a:xfrm>
            <a:off x="893648" y="2850511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708917" y="5424755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893648" y="3790602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896013" y="4419549"/>
            <a:ext cx="210620" cy="324363"/>
          </a:xfrm>
          <a:prstGeom prst="chevron">
            <a:avLst>
              <a:gd fmla="val 50000" name="adj"/>
            </a:avLst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793473" y="5224700"/>
            <a:ext cx="790082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successful, we may need to embrace </a:t>
            </a:r>
            <a:r>
              <a:rPr b="1" i="1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messiness of comprehension 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"/>
          <p:cNvSpPr txBox="1"/>
          <p:nvPr>
            <p:ph type="title"/>
          </p:nvPr>
        </p:nvSpPr>
        <p:spPr>
          <a:xfrm>
            <a:off x="457200" y="285929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a text based curriculum support comprehension?</a:t>
            </a:r>
            <a:endParaRPr sz="324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7"/>
          <p:cNvSpPr txBox="1"/>
          <p:nvPr>
            <p:ph idx="1" type="body"/>
          </p:nvPr>
        </p:nvSpPr>
        <p:spPr>
          <a:xfrm>
            <a:off x="1104472" y="1753382"/>
            <a:ext cx="7582328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1" marL="117475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Exposure to texts - quantity, </a:t>
            </a:r>
            <a:r>
              <a:rPr i="1"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quality</a:t>
            </a: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and range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Exposure to language and talk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Modelling comprehension building through 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alibri"/>
              <a:buChar char="●"/>
            </a:pPr>
            <a:r>
              <a:rPr i="1"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thinking aloud</a:t>
            </a:r>
            <a:endParaRPr i="1">
              <a:solidFill>
                <a:srgbClr val="7F7F7F"/>
              </a:solidFill>
            </a:endParaRPr>
          </a:p>
          <a:p>
            <a:pPr indent="-40640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alibri"/>
              <a:buChar char="●"/>
            </a:pPr>
            <a:r>
              <a:rPr i="1" lang="en-GB" sz="2800">
                <a:solidFill>
                  <a:srgbClr val="7F7F7F"/>
                </a:solidFill>
              </a:rPr>
              <a:t>q</a:t>
            </a:r>
            <a:r>
              <a:rPr i="1"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uestioning</a:t>
            </a:r>
            <a:endParaRPr i="1">
              <a:solidFill>
                <a:srgbClr val="7F7F7F"/>
              </a:solidFill>
            </a:endParaRPr>
          </a:p>
          <a:p>
            <a:pPr indent="-40640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alibri"/>
              <a:buChar char="●"/>
            </a:pPr>
            <a:r>
              <a:rPr i="1"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discussion and book talk</a:t>
            </a:r>
            <a:endParaRPr/>
          </a:p>
        </p:txBody>
      </p:sp>
      <p:sp>
        <p:nvSpPr>
          <p:cNvPr id="144" name="Google Shape;144;p17"/>
          <p:cNvSpPr/>
          <p:nvPr/>
        </p:nvSpPr>
        <p:spPr>
          <a:xfrm>
            <a:off x="693505" y="1849153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7"/>
          <p:cNvSpPr/>
          <p:nvPr/>
        </p:nvSpPr>
        <p:spPr>
          <a:xfrm>
            <a:off x="688369" y="2573191"/>
            <a:ext cx="205484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7"/>
          <p:cNvSpPr/>
          <p:nvPr/>
        </p:nvSpPr>
        <p:spPr>
          <a:xfrm>
            <a:off x="703780" y="3179444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/>
          <p:nvPr>
            <p:ph type="title"/>
          </p:nvPr>
        </p:nvSpPr>
        <p:spPr>
          <a:xfrm>
            <a:off x="457200" y="62463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questions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8"/>
          <p:cNvSpPr txBox="1"/>
          <p:nvPr>
            <p:ph idx="1" type="body"/>
          </p:nvPr>
        </p:nvSpPr>
        <p:spPr>
          <a:xfrm>
            <a:off x="1104472" y="1229400"/>
            <a:ext cx="7582328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1" marL="117475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Do we have a shared model for thinking about comprehension across our school?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Does our curriculum provide time and space to develop children’s comprehension?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How do we balance the demands of assessment with more authentic ways of teaching reading?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Do the texts we read and study provide opportunities for children to develop their comprehension?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8"/>
          <p:cNvSpPr/>
          <p:nvPr/>
        </p:nvSpPr>
        <p:spPr>
          <a:xfrm>
            <a:off x="791111" y="1339660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8"/>
          <p:cNvSpPr/>
          <p:nvPr/>
        </p:nvSpPr>
        <p:spPr>
          <a:xfrm>
            <a:off x="791111" y="2340231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8"/>
          <p:cNvSpPr/>
          <p:nvPr/>
        </p:nvSpPr>
        <p:spPr>
          <a:xfrm>
            <a:off x="791110" y="3297640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8"/>
          <p:cNvSpPr/>
          <p:nvPr/>
        </p:nvSpPr>
        <p:spPr>
          <a:xfrm>
            <a:off x="791110" y="4275597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022" y="294676"/>
            <a:ext cx="8655978" cy="5803317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8"/>
          <p:cNvSpPr/>
          <p:nvPr/>
        </p:nvSpPr>
        <p:spPr>
          <a:xfrm>
            <a:off x="4131673" y="4746899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James Clements</a:t>
            </a:r>
            <a:b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@MrJClements</a:t>
            </a:r>
            <a:endParaRPr b="0" i="0" sz="140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38"/>
          <p:cNvSpPr/>
          <p:nvPr/>
        </p:nvSpPr>
        <p:spPr>
          <a:xfrm>
            <a:off x="3883632" y="2239766"/>
            <a:ext cx="5024062" cy="93833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8"/>
          <p:cNvSpPr txBox="1"/>
          <p:nvPr/>
        </p:nvSpPr>
        <p:spPr>
          <a:xfrm>
            <a:off x="4123968" y="2201120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b="1" i="0" lang="en-GB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b="0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06922" y="1341308"/>
            <a:ext cx="1797978" cy="821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simple view of reading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6873411" y="5322535"/>
            <a:ext cx="181338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GB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Framework for literacy and mathematics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GB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National Strategy – Crown copyright 2006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2460050" y="1417650"/>
            <a:ext cx="4234800" cy="577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22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"/>
          <p:cNvSpPr txBox="1"/>
          <p:nvPr/>
        </p:nvSpPr>
        <p:spPr>
          <a:xfrm>
            <a:off x="1108075" y="1477854"/>
            <a:ext cx="6927850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Language </a:t>
            </a:r>
            <a:r>
              <a:rPr b="1" lang="en-GB" sz="20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comprehension</a:t>
            </a: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processes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" name="Google Shape;38;p2"/>
          <p:cNvCxnSpPr/>
          <p:nvPr/>
        </p:nvCxnSpPr>
        <p:spPr>
          <a:xfrm>
            <a:off x="4572000" y="2188396"/>
            <a:ext cx="0" cy="2938408"/>
          </a:xfrm>
          <a:prstGeom prst="straightConnector1">
            <a:avLst/>
          </a:prstGeom>
          <a:noFill/>
          <a:ln cap="flat" cmpd="sng" w="50800">
            <a:solidFill>
              <a:srgbClr val="7030A0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39" name="Google Shape;39;p2"/>
          <p:cNvCxnSpPr/>
          <p:nvPr/>
        </p:nvCxnSpPr>
        <p:spPr>
          <a:xfrm rot="10800000">
            <a:off x="2634465" y="3532597"/>
            <a:ext cx="3875070" cy="0"/>
          </a:xfrm>
          <a:prstGeom prst="straightConnector1">
            <a:avLst/>
          </a:prstGeom>
          <a:noFill/>
          <a:ln cap="flat" cmpd="sng" w="50800">
            <a:solidFill>
              <a:srgbClr val="7030A0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40" name="Google Shape;40;p2"/>
          <p:cNvSpPr/>
          <p:nvPr/>
        </p:nvSpPr>
        <p:spPr>
          <a:xfrm>
            <a:off x="2455531" y="5216194"/>
            <a:ext cx="4295616" cy="57725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22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"/>
          <p:cNvSpPr txBox="1"/>
          <p:nvPr/>
        </p:nvSpPr>
        <p:spPr>
          <a:xfrm>
            <a:off x="1108075" y="5276409"/>
            <a:ext cx="6927850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Language comprehension processes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2"/>
          <p:cNvSpPr/>
          <p:nvPr/>
        </p:nvSpPr>
        <p:spPr>
          <a:xfrm>
            <a:off x="6694724" y="3143817"/>
            <a:ext cx="2178117" cy="80713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22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2"/>
          <p:cNvSpPr txBox="1"/>
          <p:nvPr/>
        </p:nvSpPr>
        <p:spPr>
          <a:xfrm>
            <a:off x="4316180" y="3193461"/>
            <a:ext cx="6927850" cy="707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Word recognition</a:t>
            </a:r>
            <a:b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"/>
          <p:cNvSpPr/>
          <p:nvPr/>
        </p:nvSpPr>
        <p:spPr>
          <a:xfrm>
            <a:off x="281938" y="3129030"/>
            <a:ext cx="2178117" cy="80713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22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2"/>
          <p:cNvSpPr txBox="1"/>
          <p:nvPr/>
        </p:nvSpPr>
        <p:spPr>
          <a:xfrm>
            <a:off x="-2096606" y="3178674"/>
            <a:ext cx="6927850" cy="707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Word recognition</a:t>
            </a:r>
            <a:b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"/>
          <p:cNvSpPr txBox="1"/>
          <p:nvPr/>
        </p:nvSpPr>
        <p:spPr>
          <a:xfrm rot="-5400000">
            <a:off x="2924887" y="2767548"/>
            <a:ext cx="2921107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1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good</a:t>
            </a:r>
            <a:endParaRPr b="0" i="1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2"/>
          <p:cNvSpPr txBox="1"/>
          <p:nvPr/>
        </p:nvSpPr>
        <p:spPr>
          <a:xfrm>
            <a:off x="3842704" y="3157588"/>
            <a:ext cx="2921107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1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good</a:t>
            </a:r>
            <a:endParaRPr b="0" i="1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2"/>
          <p:cNvSpPr txBox="1"/>
          <p:nvPr/>
        </p:nvSpPr>
        <p:spPr>
          <a:xfrm rot="5400000">
            <a:off x="3336367" y="4003617"/>
            <a:ext cx="2921107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1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poor</a:t>
            </a:r>
            <a:endParaRPr b="0" i="1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2"/>
          <p:cNvSpPr txBox="1"/>
          <p:nvPr/>
        </p:nvSpPr>
        <p:spPr>
          <a:xfrm>
            <a:off x="2247677" y="3463388"/>
            <a:ext cx="2921107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1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poor</a:t>
            </a:r>
            <a:endParaRPr b="0" i="1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23405" y="1474075"/>
            <a:ext cx="4843793" cy="3518718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4"/>
          <p:cNvSpPr txBox="1"/>
          <p:nvPr>
            <p:ph type="title"/>
          </p:nvPr>
        </p:nvSpPr>
        <p:spPr>
          <a:xfrm>
            <a:off x="457200" y="0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lang="en-GB" sz="3600">
                <a:solidFill>
                  <a:schemeClr val="dk1"/>
                </a:solidFill>
              </a:rPr>
              <a:t>Scarborough’s ‘Reading Rope’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3514656" y="5735484"/>
            <a:ext cx="6547080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Scarborough, H. (2001) Connecting early language and literacy to later reading (dis)abilities: Evidence, theory and practice. </a:t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In Neuman, S.B., and Dickinson, D.K. (Eds.) </a:t>
            </a:r>
            <a:r>
              <a:rPr b="0" i="1" lang="en-GB" sz="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Handbook of Early Literacy</a:t>
            </a:r>
            <a:r>
              <a:rPr b="0" i="0" lang="en-GB" sz="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(pp.97-110) New York: Guilford Press</a:t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846016" y="1143001"/>
            <a:ext cx="2448053" cy="23261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Language comprehension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Background knowledge 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(facts, concepts, etc.)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Vocabulary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(breadth, precision, links, etc)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Language structures 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(syntax, semantics, etc)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Verbal reasoning 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(inference, metaphor, etc)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Literacy knowledge 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(print concepts, genres, etc) </a:t>
            </a:r>
            <a:endParaRPr b="0" i="0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846016" y="3800204"/>
            <a:ext cx="4649056" cy="18780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 recognition</a:t>
            </a:r>
            <a:endParaRPr b="1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Phonological awareness </a:t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(syllables, phonemes, etc)</a:t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Decoding </a:t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(alphabetic principle, spelling-sound correspondences)</a:t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Sight recognition</a:t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(of familiar words)</a:t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4"/>
          <p:cNvSpPr txBox="1"/>
          <p:nvPr/>
        </p:nvSpPr>
        <p:spPr>
          <a:xfrm>
            <a:off x="6555906" y="1814937"/>
            <a:ext cx="1555540" cy="1143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Skilled reading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Fluent execution and coordination of word recognition and text comprehension</a:t>
            </a:r>
            <a:endParaRPr b="0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"/>
          <p:cNvSpPr txBox="1"/>
          <p:nvPr>
            <p:ph type="title"/>
          </p:nvPr>
        </p:nvSpPr>
        <p:spPr>
          <a:xfrm>
            <a:off x="-1037692" y="181222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Comprehension relies on…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5"/>
          <p:cNvSpPr txBox="1"/>
          <p:nvPr>
            <p:ph idx="1" type="body"/>
          </p:nvPr>
        </p:nvSpPr>
        <p:spPr>
          <a:xfrm>
            <a:off x="811556" y="1484919"/>
            <a:ext cx="7700481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Background knowledge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(facts, concepts, experience)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Vocabulary 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Language structures</a:t>
            </a:r>
            <a:b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(syntax, grammar, semantics)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Verbal reasoning </a:t>
            </a: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(inference, metaphors)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Literacy knowledge</a:t>
            </a:r>
            <a:b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(genres, text types, print concepts)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5"/>
          <p:cNvSpPr/>
          <p:nvPr/>
        </p:nvSpPr>
        <p:spPr>
          <a:xfrm>
            <a:off x="865394" y="1568273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811556" y="2585425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"/>
          <p:cNvSpPr/>
          <p:nvPr/>
        </p:nvSpPr>
        <p:spPr>
          <a:xfrm>
            <a:off x="811556" y="3209962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"/>
          <p:cNvSpPr txBox="1"/>
          <p:nvPr/>
        </p:nvSpPr>
        <p:spPr>
          <a:xfrm>
            <a:off x="708917" y="5424755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"/>
          <p:cNvSpPr/>
          <p:nvPr/>
        </p:nvSpPr>
        <p:spPr>
          <a:xfrm>
            <a:off x="811556" y="4150053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5"/>
          <p:cNvSpPr/>
          <p:nvPr/>
        </p:nvSpPr>
        <p:spPr>
          <a:xfrm>
            <a:off x="813921" y="4779000"/>
            <a:ext cx="210620" cy="324363"/>
          </a:xfrm>
          <a:prstGeom prst="chevron">
            <a:avLst>
              <a:gd fmla="val 50000" name="adj"/>
            </a:avLst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" name="Google Shape;72;p5"/>
          <p:cNvPicPr preferRelativeResize="0"/>
          <p:nvPr/>
        </p:nvPicPr>
        <p:blipFill rotWithShape="1">
          <a:blip r:embed="rId3">
            <a:alphaModFix/>
          </a:blip>
          <a:srcRect b="24219" l="1744" r="6981" t="0"/>
          <a:stretch/>
        </p:blipFill>
        <p:spPr>
          <a:xfrm>
            <a:off x="5383657" y="0"/>
            <a:ext cx="3760343" cy="1404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"/>
          <p:cNvSpPr/>
          <p:nvPr/>
        </p:nvSpPr>
        <p:spPr>
          <a:xfrm>
            <a:off x="536457" y="1357655"/>
            <a:ext cx="9860989" cy="35431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clasps the crag with crooked hands;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Close to the sun in lonely lands,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Ring'd with the azure world, he stands.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wrinkled sea beneath him crawls;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watches from his mountain walls,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And like a thunderbolt he falls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/>
          <p:nvPr/>
        </p:nvSpPr>
        <p:spPr>
          <a:xfrm>
            <a:off x="536457" y="1357655"/>
            <a:ext cx="9860989" cy="3970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clasps the crag with crooked hands;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Close to the sun in lonely lands,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Ring'd with the azure world, he stands.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wrinkled sea beneath him crawls;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watches from his mountain walls,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And like a thunderbolt he falls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						Alfred, Lord Tennyson</a:t>
            </a:r>
            <a:endParaRPr b="1" i="1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7"/>
          <p:cNvSpPr/>
          <p:nvPr/>
        </p:nvSpPr>
        <p:spPr>
          <a:xfrm>
            <a:off x="536457" y="388074"/>
            <a:ext cx="221887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Eagle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4" name="Google Shape;8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6826" y="248455"/>
            <a:ext cx="2166748" cy="1956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type="title"/>
          </p:nvPr>
        </p:nvSpPr>
        <p:spPr>
          <a:xfrm>
            <a:off x="-1037692" y="181222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Comprehension relies on…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8"/>
          <p:cNvSpPr txBox="1"/>
          <p:nvPr>
            <p:ph idx="1" type="body"/>
          </p:nvPr>
        </p:nvSpPr>
        <p:spPr>
          <a:xfrm>
            <a:off x="811556" y="1484919"/>
            <a:ext cx="7700481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Background knowledge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(facts, concepts, experience)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Vocabulary 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Language structures</a:t>
            </a:r>
            <a:b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(syntax, grammar, semantics)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Verbal reasoning </a:t>
            </a: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(inference, metaphors)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Literacy knowledge</a:t>
            </a:r>
            <a:br>
              <a:rPr b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(genres, text types, print concepts)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8"/>
          <p:cNvSpPr/>
          <p:nvPr/>
        </p:nvSpPr>
        <p:spPr>
          <a:xfrm>
            <a:off x="865394" y="1568273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8"/>
          <p:cNvSpPr/>
          <p:nvPr/>
        </p:nvSpPr>
        <p:spPr>
          <a:xfrm>
            <a:off x="811556" y="2585425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8"/>
          <p:cNvSpPr/>
          <p:nvPr/>
        </p:nvSpPr>
        <p:spPr>
          <a:xfrm>
            <a:off x="811556" y="3209962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8"/>
          <p:cNvSpPr txBox="1"/>
          <p:nvPr/>
        </p:nvSpPr>
        <p:spPr>
          <a:xfrm>
            <a:off x="708917" y="5424755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8"/>
          <p:cNvSpPr/>
          <p:nvPr/>
        </p:nvSpPr>
        <p:spPr>
          <a:xfrm>
            <a:off x="811556" y="4150053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8"/>
          <p:cNvSpPr/>
          <p:nvPr/>
        </p:nvSpPr>
        <p:spPr>
          <a:xfrm>
            <a:off x="813921" y="4779000"/>
            <a:ext cx="210620" cy="324363"/>
          </a:xfrm>
          <a:prstGeom prst="chevron">
            <a:avLst>
              <a:gd fmla="val 50000" name="adj"/>
            </a:avLst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8"/>
          <p:cNvPicPr preferRelativeResize="0"/>
          <p:nvPr/>
        </p:nvPicPr>
        <p:blipFill rotWithShape="1">
          <a:blip r:embed="rId3">
            <a:alphaModFix/>
          </a:blip>
          <a:srcRect b="24219" l="1744" r="6981" t="0"/>
          <a:stretch/>
        </p:blipFill>
        <p:spPr>
          <a:xfrm>
            <a:off x="5383657" y="0"/>
            <a:ext cx="3760343" cy="1404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/>
          <p:nvPr/>
        </p:nvSpPr>
        <p:spPr>
          <a:xfrm>
            <a:off x="536457" y="1357655"/>
            <a:ext cx="9860989" cy="35431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clasps the crag with crooked hands;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Close to the sun in lonely lands,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Ring'd with the azure world, he stands.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wrinkled sea beneath him crawls;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watches from his mountain walls,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And like a thunderbolt he falls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9"/>
          <p:cNvSpPr/>
          <p:nvPr/>
        </p:nvSpPr>
        <p:spPr>
          <a:xfrm>
            <a:off x="536457" y="388074"/>
            <a:ext cx="2218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Eagle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/>
          <p:nvPr/>
        </p:nvSpPr>
        <p:spPr>
          <a:xfrm>
            <a:off x="536457" y="1357655"/>
            <a:ext cx="9860989" cy="3970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</a:t>
            </a:r>
            <a:r>
              <a:rPr b="1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clasps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b="1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crag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with crooked hands;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Close to the sun in lonely lands,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Ring'd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with the </a:t>
            </a:r>
            <a:r>
              <a:rPr b="1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azure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world, he stands.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wrinkled sea beneath him crawls;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He watches from his mountain walls,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And like a thunderbolt he falls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						Alfred, Lord Tennyson</a:t>
            </a:r>
            <a:endParaRPr b="1" i="1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0"/>
          <p:cNvSpPr/>
          <p:nvPr/>
        </p:nvSpPr>
        <p:spPr>
          <a:xfrm>
            <a:off x="536457" y="388074"/>
            <a:ext cx="221887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Eagle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6826" y="248455"/>
            <a:ext cx="2166748" cy="1956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2020-02-02T15:15:17Z</dcterms:created>
  <dc:creator>Lindsay Pickton</dc:creator>
</cp:coreProperties>
</file>