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436" r:id="rId4"/>
    <p:sldId id="438" r:id="rId5"/>
    <p:sldId id="441" r:id="rId6"/>
    <p:sldId id="435" r:id="rId7"/>
    <p:sldId id="442" r:id="rId8"/>
    <p:sldId id="447" r:id="rId9"/>
    <p:sldId id="443" r:id="rId10"/>
    <p:sldId id="431" r:id="rId11"/>
    <p:sldId id="433" r:id="rId12"/>
    <p:sldId id="448" r:id="rId13"/>
    <p:sldId id="449" r:id="rId14"/>
    <p:sldId id="450" r:id="rId15"/>
    <p:sldId id="445" r:id="rId16"/>
    <p:sldId id="451" r:id="rId17"/>
    <p:sldId id="258" r:id="rId18"/>
    <p:sldId id="45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8682"/>
  </p:normalViewPr>
  <p:slideViewPr>
    <p:cSldViewPr snapToGrid="0" snapToObjects="1">
      <p:cViewPr varScale="1">
        <p:scale>
          <a:sx n="115" d="100"/>
          <a:sy n="115" d="100"/>
        </p:scale>
        <p:origin x="10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C115E-2EB4-CE4C-9775-A286379D9E7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2C622-1DB0-F143-98BF-04FB8BB5C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373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Understanding and is more complex than it appears on first appearances – and this is in the knowledge that joining words and clauses with and is a Year 1 objective!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2C622-1DB0-F143-98BF-04FB8BB5CE6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86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 this page we have an emphasis on adjectives and adverbs being united with and.</a:t>
            </a:r>
          </a:p>
          <a:p>
            <a:r>
              <a:rPr lang="en-GB" dirty="0"/>
              <a:t>Coherence means the text has clarity and sticks together in a logical manner.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2C622-1DB0-F143-98BF-04FB8BB5CE6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26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These could be used for captions.</a:t>
            </a:r>
          </a:p>
          <a:p>
            <a:r>
              <a:rPr lang="en-GB" dirty="0"/>
              <a:t>Could be a book title</a:t>
            </a:r>
          </a:p>
          <a:p>
            <a:r>
              <a:rPr lang="en-GB" dirty="0"/>
              <a:t>Or the sentence could be completed with some verb information – the cat and the friendly dog went for a walk.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2C622-1DB0-F143-98BF-04FB8BB5CE6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793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2C622-1DB0-F143-98BF-04FB8BB5CE6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864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2C622-1DB0-F143-98BF-04FB8BB5CE6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296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chance to emphasise how just because there is an ‘and’ it doesn’t mean the child is creating coordinating sentences yet.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2C622-1DB0-F143-98BF-04FB8BB5CE6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010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chance to emphasise how just because there is an ‘and’ it doesn’t mean the child is creating coordinating sentences yet.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2C622-1DB0-F143-98BF-04FB8BB5CE6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070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CE160-3F58-4B40-B432-9C16803E0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B7869-EA83-D24B-A531-82B993AF1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973A0-B56D-D446-8517-384E0951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FFABA-F476-2047-87E4-09C75DEFD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94413-096F-1D4B-B05D-F42568EC9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48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6E852-37FD-154E-870A-B1C6FE81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BA3A0-8989-344E-99B7-6A6B5B164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654C2-EBE5-A34B-8F12-AD69B5C89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52FD3-30C3-EC46-BE29-6FB6FC5E6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616B3-7122-0C4D-91F7-2E018DBC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6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9203FB-931D-7D42-8647-C41BA5C5F6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AB7821-A116-F546-8B67-C57D5E80C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0D3A7-4D39-D143-A238-A59D95407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18E78-DD28-884F-8EC7-985E50BF5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B2A27-746F-8741-BA73-5FDA8D32E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23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A7310-987B-1142-98B5-5A71D193E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E14FD-A91F-9643-941B-88C2033FA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F7312-D2AE-0640-899E-0FA67E50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864F8-E2CA-2E41-90A4-73C72F554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F2EBB-68E1-F247-81EA-5BC41CD1E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46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AEC9F-5049-9344-9A41-F2C08B8DB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29BDE-5681-BC4D-A536-830CB11E5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D4D30-32F8-6544-A472-10F510F34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6E902-7A21-F24F-95DC-76FDFF2CD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9BE49-95D6-B843-B59F-3E70FBFD9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32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013B6-A3DC-B249-9BB1-9ED526C05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7ADA2-CB57-5945-921B-7FAA6DBDF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01C3D-00CF-F94C-B17A-B933A17FF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DC0C9-F921-574B-B999-50CF1324E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E9176-E76E-7D41-8B26-54BDBB0B4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29E23-C315-EE46-B499-CAD5122A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23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7754A-2C61-8941-990A-EF75F367E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B6155-E082-1143-8F34-FAB2AD24B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5783D9-D805-B64D-953F-B9D62DB1A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06DC7B-131F-B946-AFC1-4AA7E9DFE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F0C0B1-F323-3F46-84BF-334881C34C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F8897-F748-1D4E-8D03-07541471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072E43-ACE6-CC46-B5BF-327AE4BA1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710719-0C27-9342-8EE5-A7F59456C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98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365AC-BE98-124A-B059-BB4D3DEEC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1E3AF7-9EAD-EC42-9FBA-8B24AFE03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A81959-A3C3-A84A-9D16-19CAEF6FE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1F6350-544E-E74B-A047-92233B8F3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75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1A61C9-D4EF-5D4A-8CF2-D43B2EB43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8B2613-0E16-9040-A032-CF79437BD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EB4F3B-FC75-6F46-9A36-A61C348D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90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500E2-CDB0-7046-87F4-31EECA9A4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9DA6E-976C-9444-AF45-F70B0833B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B1A14F-F605-B54F-8E98-10E78E746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1959E5-6A8D-FD40-A10E-C27F01CD2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9942C-2A88-BB42-8871-4AB1C871E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57F34-A8A5-B947-BFDD-F6BBF6653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87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BF109-594D-4A40-A5D6-6E5FA7FBE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AD382F-7910-D94D-8FFA-732BA6081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4F21B8-4236-B74C-AE2B-EC0847F5A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FE472-620D-D84D-881E-EFE5AF75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1E51E-8C89-F04A-8A59-A21107864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C2040-0EB2-C943-B9DF-7BF4BF35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12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23016D-28FC-E849-AF80-F18A91946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F7893B-7DFD-8A4C-9ACF-22B3F2902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98F75-33F2-C446-9557-C248ED1F8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106D-27CF-1C4F-8755-F295F283A6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9B902-7DFE-F44B-8525-57DEDCA32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2A0E6-5913-E542-896D-AA89072860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F0B6-43B1-E54D-977A-B5C35FB47AE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982CCB-42A0-CD4F-9F87-BF1B5BDCB0F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8200" y="6264276"/>
            <a:ext cx="2007701" cy="45719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5714AFB-9C0B-444B-A1F1-52BA8AED9412}"/>
              </a:ext>
            </a:extLst>
          </p:cNvPr>
          <p:cNvCxnSpPr>
            <a:cxnSpLocks/>
          </p:cNvCxnSpPr>
          <p:nvPr userDrawn="1"/>
        </p:nvCxnSpPr>
        <p:spPr>
          <a:xfrm>
            <a:off x="914466" y="6174157"/>
            <a:ext cx="1043933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B22AC81-A35B-0B41-BF7B-9EA7C7611B2F}"/>
              </a:ext>
            </a:extLst>
          </p:cNvPr>
          <p:cNvSpPr/>
          <p:nvPr userDrawn="1"/>
        </p:nvSpPr>
        <p:spPr>
          <a:xfrm>
            <a:off x="11002422" y="6369746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4B8349B0-BC47-8043-B955-3F0C9A5DAB95}" type="slidenum">
              <a:rPr lang="en-GB" sz="1100" b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pPr algn="r"/>
              <a:t>‹#›</a:t>
            </a:fld>
            <a:endParaRPr lang="en-US" sz="11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867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800E27A-9826-464F-A4A3-2CDB699C1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89" y="307"/>
            <a:ext cx="12125011" cy="6896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2EA633B-F8F4-6144-80B5-24ED06BA58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37" y="1112257"/>
            <a:ext cx="1797978" cy="82116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473D617-670D-1445-B48A-60F5090FF198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4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4934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6C39E-A682-3741-882F-D8B64082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Clauses – a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B480F-0DF6-524B-8720-BF087CA08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A </a:t>
            </a:r>
            <a:r>
              <a:rPr lang="en-GB" sz="2400" b="1" dirty="0"/>
              <a:t>clause</a:t>
            </a:r>
            <a:r>
              <a:rPr lang="en-GB" sz="2400" dirty="0"/>
              <a:t> is a group of words that contains a verb. Sentences are made from clauses.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A single clause sentence has one clause. It is sometimes called a simple sentence.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b="1" dirty="0">
                <a:solidFill>
                  <a:schemeClr val="accent2"/>
                </a:solidFill>
                <a:highlight>
                  <a:srgbClr val="FFFF00"/>
                </a:highlight>
              </a:rPr>
              <a:t>The cat slept. </a:t>
            </a:r>
            <a:r>
              <a:rPr lang="en-GB" sz="3600" dirty="0"/>
              <a:t>(</a:t>
            </a:r>
            <a:r>
              <a:rPr lang="en-GB" sz="3600" i="1" dirty="0"/>
              <a:t>one clause</a:t>
            </a:r>
            <a:r>
              <a:rPr lang="en-GB" sz="36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550934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6C39E-A682-3741-882F-D8B64082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Coordination and subordinating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B480F-0DF6-524B-8720-BF087CA08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Multiple clause sentences have more than one clause.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They can contain coordinating clauses. </a:t>
            </a:r>
          </a:p>
          <a:p>
            <a:pPr marL="0" indent="0" algn="ctr">
              <a:buNone/>
            </a:pPr>
            <a:r>
              <a:rPr lang="en-GB" sz="2400" dirty="0">
                <a:solidFill>
                  <a:schemeClr val="accent2"/>
                </a:solidFill>
                <a:highlight>
                  <a:srgbClr val="FFFF00"/>
                </a:highlight>
              </a:rPr>
              <a:t>The cat slept </a:t>
            </a:r>
            <a:r>
              <a:rPr lang="en-GB" sz="2400" b="1" dirty="0"/>
              <a:t>and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70C0"/>
                </a:solidFill>
                <a:highlight>
                  <a:srgbClr val="00FFFF"/>
                </a:highlight>
              </a:rPr>
              <a:t>the dog kept guard</a:t>
            </a:r>
            <a:r>
              <a:rPr lang="en-GB" sz="2400" dirty="0"/>
              <a:t>.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Or, they can contain subordinating clauses.</a:t>
            </a:r>
          </a:p>
          <a:p>
            <a:pPr marL="0" indent="0" algn="ctr">
              <a:buNone/>
            </a:pPr>
            <a:r>
              <a:rPr lang="en-GB" sz="2400" dirty="0">
                <a:solidFill>
                  <a:schemeClr val="accent2"/>
                </a:solidFill>
                <a:highlight>
                  <a:srgbClr val="FFFF00"/>
                </a:highlight>
              </a:rPr>
              <a:t>The cat slept </a:t>
            </a:r>
            <a:r>
              <a:rPr lang="en-GB" sz="2400" b="1" dirty="0"/>
              <a:t>whilst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70C0"/>
                </a:solidFill>
                <a:highlight>
                  <a:srgbClr val="00FFFF"/>
                </a:highlight>
              </a:rPr>
              <a:t>the dog kept guard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702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6C39E-A682-3741-882F-D8B64082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Coordination and subordinating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B480F-0DF6-524B-8720-BF087CA08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Multiple clause sentences have more than one clause.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They can contain coordinating clauses. </a:t>
            </a:r>
          </a:p>
          <a:p>
            <a:pPr marL="0" indent="0" algn="ctr">
              <a:buNone/>
            </a:pPr>
            <a:r>
              <a:rPr lang="en-GB" sz="2400" dirty="0">
                <a:solidFill>
                  <a:schemeClr val="accent2"/>
                </a:solidFill>
                <a:highlight>
                  <a:srgbClr val="FFFF00"/>
                </a:highlight>
              </a:rPr>
              <a:t>The cat slept </a:t>
            </a:r>
            <a:r>
              <a:rPr lang="en-GB" sz="2400" b="1" dirty="0"/>
              <a:t>and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70C0"/>
                </a:solidFill>
                <a:highlight>
                  <a:srgbClr val="00FFFF"/>
                </a:highlight>
              </a:rPr>
              <a:t>the dog kept guard</a:t>
            </a:r>
            <a:r>
              <a:rPr lang="en-GB" sz="2400" dirty="0"/>
              <a:t>.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Or, they can contain subordinating clauses.</a:t>
            </a:r>
          </a:p>
          <a:p>
            <a:pPr marL="0" indent="0" algn="ctr">
              <a:buNone/>
            </a:pPr>
            <a:r>
              <a:rPr lang="en-GB" sz="2400" dirty="0">
                <a:solidFill>
                  <a:schemeClr val="accent2"/>
                </a:solidFill>
                <a:highlight>
                  <a:srgbClr val="FFFF00"/>
                </a:highlight>
              </a:rPr>
              <a:t>The cat slept </a:t>
            </a:r>
            <a:r>
              <a:rPr lang="en-GB" sz="2400" b="1" dirty="0"/>
              <a:t>whilst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70C0"/>
                </a:solidFill>
                <a:highlight>
                  <a:srgbClr val="00FFFF"/>
                </a:highlight>
              </a:rPr>
              <a:t>the dog kept guard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Callout 3">
            <a:extLst>
              <a:ext uri="{FF2B5EF4-FFF2-40B4-BE49-F238E27FC236}">
                <a16:creationId xmlns:a16="http://schemas.microsoft.com/office/drawing/2014/main" id="{DD93FD68-AB3F-E34D-A934-166E7B80B603}"/>
              </a:ext>
            </a:extLst>
          </p:cNvPr>
          <p:cNvSpPr/>
          <p:nvPr/>
        </p:nvSpPr>
        <p:spPr>
          <a:xfrm>
            <a:off x="8393848" y="2153617"/>
            <a:ext cx="1943100" cy="1325563"/>
          </a:xfrm>
          <a:prstGeom prst="wedgeEllipseCallout">
            <a:avLst>
              <a:gd name="adj1" fmla="val -55208"/>
              <a:gd name="adj2" fmla="val 3986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clauses are equal</a:t>
            </a:r>
          </a:p>
        </p:txBody>
      </p:sp>
      <p:sp>
        <p:nvSpPr>
          <p:cNvPr id="5" name="Oval Callout 4">
            <a:extLst>
              <a:ext uri="{FF2B5EF4-FFF2-40B4-BE49-F238E27FC236}">
                <a16:creationId xmlns:a16="http://schemas.microsoft.com/office/drawing/2014/main" id="{08659F7F-741F-7846-91C5-31FA4BFFEC9A}"/>
              </a:ext>
            </a:extLst>
          </p:cNvPr>
          <p:cNvSpPr/>
          <p:nvPr/>
        </p:nvSpPr>
        <p:spPr>
          <a:xfrm>
            <a:off x="8320823" y="4001294"/>
            <a:ext cx="2089150" cy="1325563"/>
          </a:xfrm>
          <a:prstGeom prst="wedgeEllipseCallout">
            <a:avLst>
              <a:gd name="adj1" fmla="val -50859"/>
              <a:gd name="adj2" fmla="val 39119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one clause is subordinate to the other</a:t>
            </a:r>
          </a:p>
        </p:txBody>
      </p:sp>
    </p:spTree>
    <p:extLst>
      <p:ext uri="{BB962C8B-B14F-4D97-AF65-F5344CB8AC3E}">
        <p14:creationId xmlns:p14="http://schemas.microsoft.com/office/powerpoint/2010/main" val="9439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6C39E-A682-3741-882F-D8B64082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Coordination and subordinating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B480F-0DF6-524B-8720-BF087CA08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Multiple clause sentences have more than one clause.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They can contain coordinating clauses. </a:t>
            </a:r>
          </a:p>
          <a:p>
            <a:pPr marL="0" indent="0" algn="ctr">
              <a:buNone/>
            </a:pPr>
            <a:r>
              <a:rPr lang="en-GB" sz="2400" dirty="0"/>
              <a:t>The cat slept </a:t>
            </a:r>
            <a:r>
              <a:rPr lang="en-GB" sz="2400" b="1" dirty="0">
                <a:solidFill>
                  <a:schemeClr val="accent2"/>
                </a:solidFill>
                <a:highlight>
                  <a:srgbClr val="FFFF00"/>
                </a:highlight>
              </a:rPr>
              <a:t>and</a:t>
            </a:r>
            <a:r>
              <a:rPr lang="en-GB" sz="2400" dirty="0"/>
              <a:t> the dog kept guard.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Or, they can contain subordinating clauses.</a:t>
            </a:r>
          </a:p>
          <a:p>
            <a:pPr marL="0" indent="0" algn="ctr">
              <a:buNone/>
            </a:pPr>
            <a:r>
              <a:rPr lang="en-GB" sz="2400" dirty="0"/>
              <a:t>The cat slept </a:t>
            </a:r>
            <a:r>
              <a:rPr lang="en-GB" sz="2400" b="1" dirty="0">
                <a:solidFill>
                  <a:srgbClr val="0070C0"/>
                </a:solidFill>
                <a:highlight>
                  <a:srgbClr val="00FFFF"/>
                </a:highlight>
              </a:rPr>
              <a:t>whilst</a:t>
            </a:r>
            <a:r>
              <a:rPr lang="en-GB" sz="2400" dirty="0"/>
              <a:t> the dog kept guard.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362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6C39E-A682-3741-882F-D8B64082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Coordination and subordinating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B480F-0DF6-524B-8720-BF087CA08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Multiple clause sentences have more than one clause.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They can contain coordinating clauses. </a:t>
            </a:r>
          </a:p>
          <a:p>
            <a:pPr marL="0" indent="0" algn="ctr">
              <a:buNone/>
            </a:pPr>
            <a:r>
              <a:rPr lang="en-GB" sz="2400" dirty="0"/>
              <a:t>The cat slept </a:t>
            </a:r>
            <a:r>
              <a:rPr lang="en-GB" sz="2400" b="1" dirty="0">
                <a:solidFill>
                  <a:schemeClr val="accent2"/>
                </a:solidFill>
                <a:highlight>
                  <a:srgbClr val="FFFF00"/>
                </a:highlight>
              </a:rPr>
              <a:t>and</a:t>
            </a:r>
            <a:r>
              <a:rPr lang="en-GB" sz="2400" dirty="0"/>
              <a:t> the dog kept guard.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Or, they can contain subordinating clauses.</a:t>
            </a:r>
          </a:p>
          <a:p>
            <a:pPr marL="0" indent="0" algn="ctr">
              <a:buNone/>
            </a:pPr>
            <a:r>
              <a:rPr lang="en-GB" sz="2400" dirty="0"/>
              <a:t>The cat slept </a:t>
            </a:r>
            <a:r>
              <a:rPr lang="en-GB" sz="2400" b="1" dirty="0">
                <a:solidFill>
                  <a:srgbClr val="0070C0"/>
                </a:solidFill>
                <a:highlight>
                  <a:srgbClr val="00FFFF"/>
                </a:highlight>
              </a:rPr>
              <a:t>whilst</a:t>
            </a:r>
            <a:r>
              <a:rPr lang="en-GB" sz="2400" dirty="0"/>
              <a:t> the dog kept guard.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Callout 3">
            <a:extLst>
              <a:ext uri="{FF2B5EF4-FFF2-40B4-BE49-F238E27FC236}">
                <a16:creationId xmlns:a16="http://schemas.microsoft.com/office/drawing/2014/main" id="{28B71274-2263-EA47-A9F0-6C4FCC7D2F6E}"/>
              </a:ext>
            </a:extLst>
          </p:cNvPr>
          <p:cNvSpPr/>
          <p:nvPr/>
        </p:nvSpPr>
        <p:spPr>
          <a:xfrm>
            <a:off x="6096000" y="3538537"/>
            <a:ext cx="2168138" cy="1325563"/>
          </a:xfrm>
          <a:prstGeom prst="wedgeEllipseCallout">
            <a:avLst>
              <a:gd name="adj1" fmla="val -54921"/>
              <a:gd name="adj2" fmla="val -3479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coordinating conjunction</a:t>
            </a:r>
          </a:p>
        </p:txBody>
      </p:sp>
      <p:sp>
        <p:nvSpPr>
          <p:cNvPr id="5" name="Oval Callout 4">
            <a:extLst>
              <a:ext uri="{FF2B5EF4-FFF2-40B4-BE49-F238E27FC236}">
                <a16:creationId xmlns:a16="http://schemas.microsoft.com/office/drawing/2014/main" id="{27CBA64E-51EC-B04B-B879-287A7C027431}"/>
              </a:ext>
            </a:extLst>
          </p:cNvPr>
          <p:cNvSpPr/>
          <p:nvPr/>
        </p:nvSpPr>
        <p:spPr>
          <a:xfrm>
            <a:off x="5949950" y="5507831"/>
            <a:ext cx="2168138" cy="1182901"/>
          </a:xfrm>
          <a:prstGeom prst="wedgeEllipseCallout">
            <a:avLst>
              <a:gd name="adj1" fmla="val -44261"/>
              <a:gd name="adj2" fmla="val -44024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subordinating conjunction</a:t>
            </a:r>
          </a:p>
        </p:txBody>
      </p:sp>
    </p:spTree>
    <p:extLst>
      <p:ext uri="{BB962C8B-B14F-4D97-AF65-F5344CB8AC3E}">
        <p14:creationId xmlns:p14="http://schemas.microsoft.com/office/powerpoint/2010/main" val="3583594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6EC2B-140D-A14E-AC86-10A1B20C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6E557-0039-9543-AADF-46834F0BA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How is ‘and’ being used in each of these sentences?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 and the dog slept by the fire. 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likes playing rugby and he enjoys reading books. 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Sarah likes red and yellow sweets.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751926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6EC2B-140D-A14E-AC86-10A1B20C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6E557-0039-9543-AADF-46834F0BA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How is ‘and’ being used in each of these sentences?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 and the dog slept by the fire. </a:t>
            </a:r>
            <a:r>
              <a:rPr lang="en-GB" sz="1600" dirty="0">
                <a:solidFill>
                  <a:schemeClr val="accent2"/>
                </a:solidFill>
              </a:rPr>
              <a:t>(joining noun phrases)</a:t>
            </a: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likes playing rugby and he enjoys reading books. </a:t>
            </a:r>
            <a:r>
              <a:rPr lang="en-GB" sz="1600" dirty="0">
                <a:solidFill>
                  <a:schemeClr val="accent2"/>
                </a:solidFill>
              </a:rPr>
              <a:t>(coordinating conjunction)</a:t>
            </a: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Sarah likes red and yellow sweets. </a:t>
            </a:r>
            <a:r>
              <a:rPr lang="en-GB" sz="1600" dirty="0">
                <a:solidFill>
                  <a:schemeClr val="accent2"/>
                </a:solidFill>
              </a:rPr>
              <a:t>(joining noun phrases)</a:t>
            </a:r>
          </a:p>
          <a:p>
            <a:pPr marL="0" indent="0">
              <a:buNone/>
            </a:pP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975843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7332B-5A24-3D4F-ACDC-D601E92A9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Using and to join words and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4F8E1-C501-BD4C-A627-79511E6AA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can use ‘and’ in different ways such as: </a:t>
            </a:r>
          </a:p>
          <a:p>
            <a:endParaRPr lang="en-GB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i="1" dirty="0"/>
              <a:t>Joining words together to clarify descriptions and action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i="1" dirty="0"/>
              <a:t>To repeat a word for emphasis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i="1" dirty="0"/>
              <a:t>To join clauses of information together to create longer sentences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56F3DC09-4FBE-224B-BB3D-7755F4056BC0}"/>
              </a:ext>
            </a:extLst>
          </p:cNvPr>
          <p:cNvSpPr/>
          <p:nvPr/>
        </p:nvSpPr>
        <p:spPr>
          <a:xfrm>
            <a:off x="950440" y="3077391"/>
            <a:ext cx="175325" cy="279932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AEAEC994-8C2D-2A4D-9160-777047906F98}"/>
              </a:ext>
            </a:extLst>
          </p:cNvPr>
          <p:cNvSpPr/>
          <p:nvPr/>
        </p:nvSpPr>
        <p:spPr>
          <a:xfrm>
            <a:off x="950440" y="3747231"/>
            <a:ext cx="175325" cy="279932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AD03C5E0-CDF0-6942-83B5-2648D8E9273F}"/>
              </a:ext>
            </a:extLst>
          </p:cNvPr>
          <p:cNvSpPr/>
          <p:nvPr/>
        </p:nvSpPr>
        <p:spPr>
          <a:xfrm>
            <a:off x="950440" y="4527047"/>
            <a:ext cx="175325" cy="279932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165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800E27A-9826-464F-A4A3-2CDB699C1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89" y="0"/>
            <a:ext cx="12125011" cy="6896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2EA633B-F8F4-6144-80B5-24ED06BA58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37" y="1111950"/>
            <a:ext cx="1797978" cy="82116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473D617-670D-1445-B48A-60F5090FF198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4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48E2FC-DAD2-E943-923C-301D9D40E24C}"/>
              </a:ext>
            </a:extLst>
          </p:cNvPr>
          <p:cNvSpPr/>
          <p:nvPr/>
        </p:nvSpPr>
        <p:spPr>
          <a:xfrm>
            <a:off x="5405337" y="2069722"/>
            <a:ext cx="6222370" cy="1248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Google Shape;430;p38">
            <a:extLst>
              <a:ext uri="{FF2B5EF4-FFF2-40B4-BE49-F238E27FC236}">
                <a16:creationId xmlns:a16="http://schemas.microsoft.com/office/drawing/2014/main" id="{283161AE-33C5-804C-9412-FE5EC0A26244}"/>
              </a:ext>
            </a:extLst>
          </p:cNvPr>
          <p:cNvSpPr txBox="1"/>
          <p:nvPr/>
        </p:nvSpPr>
        <p:spPr>
          <a:xfrm>
            <a:off x="5431022" y="2069722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 dirty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Thank you!</a:t>
            </a:r>
            <a:endParaRPr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906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96F4-CB38-8A4E-8CBB-69006347A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The job of ‘and’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A1C39-E3D2-A24A-BE9D-D17636E67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‘And’ is a tiny word that means ‘in addition to’. We can use it to: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i="1" dirty="0"/>
              <a:t>Join words together to clarify descriptions and action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i="1" dirty="0"/>
              <a:t>To repeat a word for emphasis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i="1" dirty="0"/>
              <a:t>To join clauses of information together to create longer sentences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87BD06E7-390F-1D44-A192-6C9C70E5F517}"/>
              </a:ext>
            </a:extLst>
          </p:cNvPr>
          <p:cNvSpPr/>
          <p:nvPr/>
        </p:nvSpPr>
        <p:spPr>
          <a:xfrm>
            <a:off x="950440" y="3077391"/>
            <a:ext cx="175325" cy="279932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0EA2408C-E91F-7F4B-B367-5F6076555432}"/>
              </a:ext>
            </a:extLst>
          </p:cNvPr>
          <p:cNvSpPr/>
          <p:nvPr/>
        </p:nvSpPr>
        <p:spPr>
          <a:xfrm>
            <a:off x="950440" y="3747231"/>
            <a:ext cx="175325" cy="279932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81F431FD-52CA-3A43-8560-989D1640427F}"/>
              </a:ext>
            </a:extLst>
          </p:cNvPr>
          <p:cNvSpPr/>
          <p:nvPr/>
        </p:nvSpPr>
        <p:spPr>
          <a:xfrm>
            <a:off x="950440" y="4527047"/>
            <a:ext cx="175325" cy="279932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201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B5351-52CD-1246-804F-ABA0E7F8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Joining words with ‘and’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68E4F-80E2-C44A-9BF3-E7FFE472C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By combining descriptive words with ‘and’ coherence can be created in children’s writing. </a:t>
            </a:r>
          </a:p>
          <a:p>
            <a:pPr marL="0" indent="0">
              <a:buNone/>
            </a:pPr>
            <a:endParaRPr lang="en-GB" sz="3200" dirty="0"/>
          </a:p>
          <a:p>
            <a:pPr marL="0" indent="0" algn="ctr">
              <a:buNone/>
            </a:pP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 is black. The cat is fluffy. The cat is </a:t>
            </a:r>
            <a:r>
              <a:rPr lang="en-GB" sz="3200" b="1" dirty="0">
                <a:solidFill>
                  <a:schemeClr val="accent2"/>
                </a:solidFill>
              </a:rPr>
              <a:t>black and fluffy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endParaRPr lang="en-GB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Jack climbed quickly. Jack climbed carefully. Jack climbed </a:t>
            </a:r>
            <a:r>
              <a:rPr lang="en-GB" sz="3200" b="1" dirty="0">
                <a:solidFill>
                  <a:schemeClr val="accent2"/>
                </a:solidFill>
              </a:rPr>
              <a:t>quickly and carefully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71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91B7D-C1A8-2645-8063-140A44CE9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Joining words with ‘and’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17915-728F-8745-9708-12F5CA596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By joining words with ‘and’ descriptive features or action can be emphasised to create a specific effect.</a:t>
            </a:r>
          </a:p>
          <a:p>
            <a:pPr marL="0" indent="0" algn="ctr">
              <a:buNone/>
            </a:pPr>
            <a:endParaRPr lang="en-GB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Gingerbread Man ran </a:t>
            </a:r>
            <a:r>
              <a:rPr lang="en-GB" sz="3200" b="1" dirty="0">
                <a:solidFill>
                  <a:schemeClr val="accent2"/>
                </a:solidFill>
              </a:rPr>
              <a:t>and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ran </a:t>
            </a:r>
            <a:r>
              <a:rPr lang="en-GB" sz="3200" b="1" dirty="0">
                <a:solidFill>
                  <a:schemeClr val="accent2"/>
                </a:solidFill>
              </a:rPr>
              <a:t>and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ran.</a:t>
            </a:r>
          </a:p>
          <a:p>
            <a:pPr marL="0" indent="0" algn="ctr">
              <a:buNone/>
            </a:pPr>
            <a:endParaRPr lang="en-GB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enormous turnip grew bigger </a:t>
            </a:r>
            <a:r>
              <a:rPr lang="en-GB" sz="3200" b="1" dirty="0">
                <a:solidFill>
                  <a:schemeClr val="accent2"/>
                </a:solidFill>
              </a:rPr>
              <a:t>and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bigger </a:t>
            </a:r>
            <a:r>
              <a:rPr lang="en-GB" sz="3200" b="1" dirty="0">
                <a:solidFill>
                  <a:schemeClr val="accent2"/>
                </a:solidFill>
              </a:rPr>
              <a:t>and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bigger.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587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D6CE1-445C-9E4A-AC98-B5E63BB9F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Noun phrases – a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035E1-4835-CD46-9551-241630D3F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600" dirty="0"/>
              <a:t>As well as tying together separate words, ‘and’ can be used to connect </a:t>
            </a:r>
            <a:r>
              <a:rPr lang="en-GB" sz="2600" b="1" dirty="0"/>
              <a:t>noun phrases</a:t>
            </a:r>
            <a:r>
              <a:rPr lang="en-GB" sz="2600" dirty="0"/>
              <a:t>.</a:t>
            </a:r>
          </a:p>
          <a:p>
            <a:pPr marL="0" indent="0">
              <a:buNone/>
            </a:pPr>
            <a:r>
              <a:rPr lang="en-GB" sz="2600" dirty="0"/>
              <a:t>A </a:t>
            </a:r>
            <a:r>
              <a:rPr lang="en-GB" sz="2600" b="1" dirty="0"/>
              <a:t>noun phrase </a:t>
            </a:r>
            <a:r>
              <a:rPr lang="en-GB" sz="2600" dirty="0"/>
              <a:t>is a group of words that behave as a noun. The most common way of creating noun phrases is to add </a:t>
            </a:r>
            <a:r>
              <a:rPr lang="en-GB" sz="2600" b="1" dirty="0"/>
              <a:t>adjectives</a:t>
            </a:r>
            <a:r>
              <a:rPr lang="en-GB" sz="2600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sz="3500" b="1" dirty="0"/>
              <a:t> </a:t>
            </a:r>
            <a:r>
              <a:rPr lang="en-GB" sz="3500" b="1" dirty="0">
                <a:solidFill>
                  <a:schemeClr val="accent2"/>
                </a:solidFill>
              </a:rPr>
              <a:t>black</a:t>
            </a:r>
            <a:r>
              <a:rPr lang="en-GB" sz="3500" b="1" dirty="0">
                <a:solidFill>
                  <a:srgbClr val="0070C0"/>
                </a:solidFill>
              </a:rPr>
              <a:t> </a:t>
            </a:r>
            <a:r>
              <a:rPr lang="en-GB" sz="3500" b="1" dirty="0">
                <a:solidFill>
                  <a:srgbClr val="00B0F0"/>
                </a:solidFill>
              </a:rPr>
              <a:t>cat</a:t>
            </a:r>
          </a:p>
          <a:p>
            <a:pPr marL="0" indent="0" algn="ctr">
              <a:buNone/>
            </a:pPr>
            <a:r>
              <a:rPr lang="en-GB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sz="3500" b="1" dirty="0"/>
              <a:t> </a:t>
            </a:r>
            <a:r>
              <a:rPr lang="en-GB" sz="3500" b="1" dirty="0">
                <a:solidFill>
                  <a:schemeClr val="accent2"/>
                </a:solidFill>
              </a:rPr>
              <a:t>fluffy, black </a:t>
            </a:r>
            <a:r>
              <a:rPr lang="en-GB" sz="3500" b="1" dirty="0">
                <a:solidFill>
                  <a:srgbClr val="00B0F0"/>
                </a:solidFill>
              </a:rPr>
              <a:t>cat</a:t>
            </a:r>
          </a:p>
          <a:p>
            <a:pPr marL="0" indent="0" algn="ctr">
              <a:buNone/>
            </a:pPr>
            <a:r>
              <a:rPr lang="en-GB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sz="3500" b="1" dirty="0"/>
              <a:t> </a:t>
            </a:r>
            <a:r>
              <a:rPr lang="en-GB" sz="3500" b="1" dirty="0">
                <a:solidFill>
                  <a:schemeClr val="accent2"/>
                </a:solidFill>
              </a:rPr>
              <a:t>big, fluffy, black </a:t>
            </a:r>
            <a:r>
              <a:rPr lang="en-GB" sz="3500" b="1" dirty="0">
                <a:solidFill>
                  <a:srgbClr val="00B0F0"/>
                </a:solidFill>
              </a:rPr>
              <a:t>cat</a:t>
            </a:r>
          </a:p>
          <a:p>
            <a:endParaRPr lang="en-GB" b="1" u="sng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2600" b="1" i="1" dirty="0">
                <a:latin typeface="+mj-lt"/>
              </a:rPr>
              <a:t>Noun phrases do not contain a verb</a:t>
            </a:r>
            <a:r>
              <a:rPr lang="en-GB" sz="2600" i="1" dirty="0">
                <a:latin typeface="+mj-lt"/>
              </a:rPr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333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CFF3-F1F4-914B-9970-0C6D97286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Joining noun phrases with ‘and’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DEC59-5E79-1347-BE10-4F744F11E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33156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Phrases</a:t>
            </a:r>
            <a:r>
              <a:rPr lang="en-GB" dirty="0"/>
              <a:t> of information can be joined together with ‘and’: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 </a:t>
            </a:r>
          </a:p>
          <a:p>
            <a:pPr marL="0" indent="0" algn="ctr">
              <a:buNone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friendly dog</a:t>
            </a:r>
          </a:p>
          <a:p>
            <a:pPr marL="0" indent="0" algn="ctr">
              <a:buNone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 </a:t>
            </a:r>
            <a:r>
              <a:rPr lang="en-GB" b="1" dirty="0">
                <a:solidFill>
                  <a:schemeClr val="accent2"/>
                </a:solidFill>
              </a:rPr>
              <a:t>and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the friendly dog 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sz="2400" i="1" dirty="0"/>
              <a:t>Just as when joining words, joining noun phrases with ‘and’ creates cohesion in a text. </a:t>
            </a:r>
          </a:p>
          <a:p>
            <a:pPr marL="0" indent="0">
              <a:buNone/>
            </a:pP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561282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DCDBB-E1A8-2D42-BD19-45296F8E9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5B2C9-25D6-ED44-B1B1-73292E691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693"/>
            <a:ext cx="10515600" cy="435133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GB" dirty="0"/>
              <a:t>Can you combine these noun phrases using ‘and’?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e.g. </a:t>
            </a:r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big blue car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</a:t>
            </a:r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yellow bike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</a:t>
            </a:r>
            <a:r>
              <a:rPr lang="en-GB" sz="2400" dirty="0">
                <a:solidFill>
                  <a:srgbClr val="92D050"/>
                </a:solidFill>
              </a:rPr>
              <a:t>a big blue car and a yellow bike</a:t>
            </a:r>
          </a:p>
          <a:p>
            <a:pPr marL="0" indent="0">
              <a:buNone/>
            </a:pP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bird			some squirrels		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those children		their parents		</a:t>
            </a:r>
          </a:p>
          <a:p>
            <a:pPr marL="0" indent="0">
              <a:buNone/>
            </a:pP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my hat			my coat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486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DCDBB-E1A8-2D42-BD19-45296F8E9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5B2C9-25D6-ED44-B1B1-73292E691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693"/>
            <a:ext cx="10703312" cy="435133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GB" dirty="0"/>
              <a:t>Can you combine these noun phrases using ‘and’?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e.g. </a:t>
            </a:r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big blue car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</a:t>
            </a:r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yellow bike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</a:t>
            </a:r>
            <a:r>
              <a:rPr lang="en-GB" sz="2400" dirty="0">
                <a:solidFill>
                  <a:srgbClr val="92D050"/>
                </a:solidFill>
              </a:rPr>
              <a:t>a big blue car and a yellow bike</a:t>
            </a:r>
          </a:p>
          <a:p>
            <a:pPr marL="0" indent="0">
              <a:buNone/>
            </a:pP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bird			some squirrels		</a:t>
            </a:r>
            <a:r>
              <a:rPr lang="en-GB" sz="2400" dirty="0">
                <a:solidFill>
                  <a:srgbClr val="92D050"/>
                </a:solidFill>
              </a:rPr>
              <a:t>the bird and some squirrels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92D050"/>
                </a:solidFill>
              </a:rPr>
              <a:t> 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those children		their parents		</a:t>
            </a:r>
            <a:r>
              <a:rPr lang="en-GB" sz="2400" dirty="0">
                <a:solidFill>
                  <a:srgbClr val="92D050"/>
                </a:solidFill>
              </a:rPr>
              <a:t>those children and their parents</a:t>
            </a:r>
          </a:p>
          <a:p>
            <a:pPr marL="0" indent="0">
              <a:buNone/>
            </a:pP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my hat			my coat		</a:t>
            </a:r>
            <a:r>
              <a:rPr lang="en-GB" sz="2400" dirty="0">
                <a:solidFill>
                  <a:srgbClr val="92D050"/>
                </a:solidFill>
              </a:rPr>
              <a:t>my hat and my coat</a:t>
            </a:r>
            <a:endParaRPr lang="en-GB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405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7974-BD69-1C4B-A11C-E6BE0E1F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Joining clauses with ‘and’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1067F-1435-034C-AF82-AE9473F5C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Using ‘and’ to join clauses enables us to write longer sentences where ideas are connected in an equal relationship.</a:t>
            </a:r>
          </a:p>
          <a:p>
            <a:pPr marL="0" indent="0" algn="ctr">
              <a:buNone/>
            </a:pPr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like black cats.</a:t>
            </a:r>
          </a:p>
          <a:p>
            <a:pPr marL="0" indent="0" algn="ctr">
              <a:buNone/>
            </a:pP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love white dogs.</a:t>
            </a:r>
          </a:p>
          <a:p>
            <a:pPr marL="0" indent="0" algn="ctr">
              <a:buNone/>
            </a:pP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like black cats </a:t>
            </a:r>
            <a:r>
              <a:rPr lang="en-GB" sz="3600" b="1" dirty="0">
                <a:solidFill>
                  <a:schemeClr val="accent2"/>
                </a:solidFill>
              </a:rPr>
              <a:t>and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 love white dogs.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i="1" dirty="0"/>
              <a:t>‘And’ is a coordinating conjunction. This means that the clauses we join together with ‘and’ have equal weighting in the sentence.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22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1045</Words>
  <Application>Microsoft Macintosh PowerPoint</Application>
  <PresentationFormat>Widescreen</PresentationFormat>
  <Paragraphs>149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Rounded</vt:lpstr>
      <vt:lpstr>Calibri</vt:lpstr>
      <vt:lpstr>Calibri Light</vt:lpstr>
      <vt:lpstr>Office Theme</vt:lpstr>
      <vt:lpstr>PowerPoint Presentation</vt:lpstr>
      <vt:lpstr>The job of ‘and’</vt:lpstr>
      <vt:lpstr>Joining words with ‘and’</vt:lpstr>
      <vt:lpstr>Joining words with ‘and’</vt:lpstr>
      <vt:lpstr>Noun phrases – a reminder</vt:lpstr>
      <vt:lpstr>Joining noun phrases with ‘and’</vt:lpstr>
      <vt:lpstr>Quiz</vt:lpstr>
      <vt:lpstr>Quiz</vt:lpstr>
      <vt:lpstr>Joining clauses with ‘and’</vt:lpstr>
      <vt:lpstr>Clauses – a reminder</vt:lpstr>
      <vt:lpstr>Coordination and subordinating clauses</vt:lpstr>
      <vt:lpstr>Coordination and subordinating clauses</vt:lpstr>
      <vt:lpstr>Coordination and subordinating clauses</vt:lpstr>
      <vt:lpstr>Coordination and subordinating clauses</vt:lpstr>
      <vt:lpstr>Quiz</vt:lpstr>
      <vt:lpstr>Quiz</vt:lpstr>
      <vt:lpstr>Using and to join words and clauses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Joining words and joining clauses with ‘and’</dc:title>
  <dc:creator>Rachel Clarke</dc:creator>
  <cp:lastModifiedBy>Alysanne Parker</cp:lastModifiedBy>
  <cp:revision>7</cp:revision>
  <dcterms:created xsi:type="dcterms:W3CDTF">2020-06-29T11:33:53Z</dcterms:created>
  <dcterms:modified xsi:type="dcterms:W3CDTF">2020-06-30T16:02:11Z</dcterms:modified>
</cp:coreProperties>
</file>