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5" roundtripDataSignature="AMtx7mgrX870F5qCYa8VeauybpO3+hw1w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5"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Google Shape;87;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8" name="Google Shape;88;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Hello and welcome</a:t>
            </a:r>
            <a:endParaRPr/>
          </a:p>
          <a:p>
            <a:pPr indent="0" lvl="0" marL="0" rtl="0" algn="l">
              <a:spcBef>
                <a:spcPts val="0"/>
              </a:spcBef>
              <a:spcAft>
                <a:spcPts val="0"/>
              </a:spcAft>
              <a:buNone/>
            </a:pPr>
            <a:r>
              <a:rPr lang="en-GB"/>
              <a:t>My name and role</a:t>
            </a:r>
            <a:endParaRPr/>
          </a:p>
          <a:p>
            <a:pPr indent="0" lvl="0" marL="0" rtl="0" algn="l">
              <a:spcBef>
                <a:spcPts val="0"/>
              </a:spcBef>
              <a:spcAft>
                <a:spcPts val="0"/>
              </a:spcAft>
              <a:buNone/>
            </a:pPr>
            <a:r>
              <a:rPr lang="en-GB"/>
              <a:t>Stopping video to complete tasks etc.</a:t>
            </a:r>
            <a:endParaRPr/>
          </a:p>
        </p:txBody>
      </p:sp>
      <p:sp>
        <p:nvSpPr>
          <p:cNvPr id="89" name="Google Shape;89;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6" name="Shape 166"/>
        <p:cNvGrpSpPr/>
        <p:nvPr/>
      </p:nvGrpSpPr>
      <p:grpSpPr>
        <a:xfrm>
          <a:off x="0" y="0"/>
          <a:ext cx="0" cy="0"/>
          <a:chOff x="0" y="0"/>
          <a:chExt cx="0" cy="0"/>
        </a:xfrm>
      </p:grpSpPr>
      <p:sp>
        <p:nvSpPr>
          <p:cNvPr id="167" name="Google Shape;167;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8" name="Google Shape;168;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2" name="Shape 172"/>
        <p:cNvGrpSpPr/>
        <p:nvPr/>
      </p:nvGrpSpPr>
      <p:grpSpPr>
        <a:xfrm>
          <a:off x="0" y="0"/>
          <a:ext cx="0" cy="0"/>
          <a:chOff x="0" y="0"/>
          <a:chExt cx="0" cy="0"/>
        </a:xfrm>
      </p:grpSpPr>
      <p:sp>
        <p:nvSpPr>
          <p:cNvPr id="173" name="Google Shape;173;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4" name="Google Shape;174;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This form of the subjunctive is extremely useful for when we want to write very formal texts with a voice of authority. As with the previous form of the subjunctive, it requires children to apply previous grammatical learning. </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The two sentences in black use the subjunctive. The other examples still use Standard English but in a far less formal register.</a:t>
            </a:r>
            <a:endParaRPr/>
          </a:p>
        </p:txBody>
      </p:sp>
      <p:sp>
        <p:nvSpPr>
          <p:cNvPr id="175" name="Google Shape;175;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9" name="Shape 179"/>
        <p:cNvGrpSpPr/>
        <p:nvPr/>
      </p:nvGrpSpPr>
      <p:grpSpPr>
        <a:xfrm>
          <a:off x="0" y="0"/>
          <a:ext cx="0" cy="0"/>
          <a:chOff x="0" y="0"/>
          <a:chExt cx="0" cy="0"/>
        </a:xfrm>
      </p:grpSpPr>
      <p:sp>
        <p:nvSpPr>
          <p:cNvPr id="180" name="Google Shape;180;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1" name="Google Shape;181;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7" name="Shape 187"/>
        <p:cNvGrpSpPr/>
        <p:nvPr/>
      </p:nvGrpSpPr>
      <p:grpSpPr>
        <a:xfrm>
          <a:off x="0" y="0"/>
          <a:ext cx="0" cy="0"/>
          <a:chOff x="0" y="0"/>
          <a:chExt cx="0" cy="0"/>
        </a:xfrm>
      </p:grpSpPr>
      <p:sp>
        <p:nvSpPr>
          <p:cNvPr id="188" name="Google Shape;188;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9" name="Google Shape;189;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Talk about split infinitive here. The Star Trek example to boldly go… explain that this is a convention rather than a hard and fast rule.</a:t>
            </a:r>
            <a:endParaRPr/>
          </a:p>
        </p:txBody>
      </p:sp>
      <p:sp>
        <p:nvSpPr>
          <p:cNvPr id="190" name="Google Shape;190;p1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4" name="Shape 194"/>
        <p:cNvGrpSpPr/>
        <p:nvPr/>
      </p:nvGrpSpPr>
      <p:grpSpPr>
        <a:xfrm>
          <a:off x="0" y="0"/>
          <a:ext cx="0" cy="0"/>
          <a:chOff x="0" y="0"/>
          <a:chExt cx="0" cy="0"/>
        </a:xfrm>
      </p:grpSpPr>
      <p:sp>
        <p:nvSpPr>
          <p:cNvPr id="195" name="Google Shape;195;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6" name="Google Shape;196;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7" name="Google Shape;197;p1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1" name="Shape 201"/>
        <p:cNvGrpSpPr/>
        <p:nvPr/>
      </p:nvGrpSpPr>
      <p:grpSpPr>
        <a:xfrm>
          <a:off x="0" y="0"/>
          <a:ext cx="0" cy="0"/>
          <a:chOff x="0" y="0"/>
          <a:chExt cx="0" cy="0"/>
        </a:xfrm>
      </p:grpSpPr>
      <p:sp>
        <p:nvSpPr>
          <p:cNvPr id="202" name="Google Shape;202;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3" name="Google Shape;203;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9" name="Shape 209"/>
        <p:cNvGrpSpPr/>
        <p:nvPr/>
      </p:nvGrpSpPr>
      <p:grpSpPr>
        <a:xfrm>
          <a:off x="0" y="0"/>
          <a:ext cx="0" cy="0"/>
          <a:chOff x="0" y="0"/>
          <a:chExt cx="0" cy="0"/>
        </a:xfrm>
      </p:grpSpPr>
      <p:sp>
        <p:nvSpPr>
          <p:cNvPr id="210" name="Google Shape;210;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1" name="Google Shape;211;p1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Can you explain to a colleague what you have done and why?</a:t>
            </a:r>
            <a:endParaRPr/>
          </a:p>
          <a:p>
            <a:pPr indent="0" lvl="0" marL="0" rtl="0" algn="l">
              <a:spcBef>
                <a:spcPts val="0"/>
              </a:spcBef>
              <a:spcAft>
                <a:spcPts val="0"/>
              </a:spcAft>
              <a:buNone/>
            </a:pPr>
            <a:r>
              <a:t/>
            </a:r>
            <a:endParaRPr/>
          </a:p>
        </p:txBody>
      </p:sp>
      <p:sp>
        <p:nvSpPr>
          <p:cNvPr id="212" name="Google Shape;212;p1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9" name="Shape 219"/>
        <p:cNvGrpSpPr/>
        <p:nvPr/>
      </p:nvGrpSpPr>
      <p:grpSpPr>
        <a:xfrm>
          <a:off x="0" y="0"/>
          <a:ext cx="0" cy="0"/>
          <a:chOff x="0" y="0"/>
          <a:chExt cx="0" cy="0"/>
        </a:xfrm>
      </p:grpSpPr>
      <p:sp>
        <p:nvSpPr>
          <p:cNvPr id="220" name="Google Shape;220;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1" name="Google Shape;221;p1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You’ve used the infinitive form of verbs in order to form the subjunctive.</a:t>
            </a:r>
            <a:endParaRPr/>
          </a:p>
        </p:txBody>
      </p:sp>
      <p:sp>
        <p:nvSpPr>
          <p:cNvPr id="222" name="Google Shape;222;p1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9" name="Shape 229"/>
        <p:cNvGrpSpPr/>
        <p:nvPr/>
      </p:nvGrpSpPr>
      <p:grpSpPr>
        <a:xfrm>
          <a:off x="0" y="0"/>
          <a:ext cx="0" cy="0"/>
          <a:chOff x="0" y="0"/>
          <a:chExt cx="0" cy="0"/>
        </a:xfrm>
      </p:grpSpPr>
      <p:sp>
        <p:nvSpPr>
          <p:cNvPr id="230" name="Google Shape;230;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1" name="Google Shape;231;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5" name="Shape 235"/>
        <p:cNvGrpSpPr/>
        <p:nvPr/>
      </p:nvGrpSpPr>
      <p:grpSpPr>
        <a:xfrm>
          <a:off x="0" y="0"/>
          <a:ext cx="0" cy="0"/>
          <a:chOff x="0" y="0"/>
          <a:chExt cx="0" cy="0"/>
        </a:xfrm>
      </p:grpSpPr>
      <p:sp>
        <p:nvSpPr>
          <p:cNvPr id="236" name="Google Shape;236;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7" name="Google Shape;237;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Google Shape;95;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6" name="Google Shape;96;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Subjunctive form is one of the hardest areas to teach in the primary years. There are two main ways that it is used and in this presentation we are going to look at each.</a:t>
            </a:r>
            <a:endParaRPr/>
          </a:p>
        </p:txBody>
      </p:sp>
      <p:sp>
        <p:nvSpPr>
          <p:cNvPr id="97" name="Google Shape;97;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6" name="Shape 246"/>
        <p:cNvGrpSpPr/>
        <p:nvPr/>
      </p:nvGrpSpPr>
      <p:grpSpPr>
        <a:xfrm>
          <a:off x="0" y="0"/>
          <a:ext cx="0" cy="0"/>
          <a:chOff x="0" y="0"/>
          <a:chExt cx="0" cy="0"/>
        </a:xfrm>
      </p:grpSpPr>
      <p:sp>
        <p:nvSpPr>
          <p:cNvPr id="247" name="Google Shape;247;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8" name="Google Shape;248;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Google Shape;104;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5" name="Google Shape;105;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It’s highly likely that in your everyday speech, you may well say the second sentence – If I was a millionaire. And strictly speaking, you wouldn’t be wrong. I’d certainly not split hairs over it and would completely understand your meaning.</a:t>
            </a:r>
            <a:endParaRPr/>
          </a:p>
          <a:p>
            <a:pPr indent="0" lvl="0" marL="0" rtl="0" algn="l">
              <a:spcBef>
                <a:spcPts val="0"/>
              </a:spcBef>
              <a:spcAft>
                <a:spcPts val="0"/>
              </a:spcAft>
              <a:buNone/>
            </a:pPr>
            <a:r>
              <a:rPr lang="en-GB"/>
              <a:t>However, the situation is hypothetical. I’m not a millionaire, and am highly unlikely to become one, so whilst the sentiment of the sentence is all very warming. It’s not likely to happen. When using very formal Standard English this type of sentence is dealt with by using the subjunctive. </a:t>
            </a:r>
            <a:endParaRPr/>
          </a:p>
          <a:p>
            <a:pPr indent="0" lvl="0" marL="0" rtl="0" algn="l">
              <a:spcBef>
                <a:spcPts val="0"/>
              </a:spcBef>
              <a:spcAft>
                <a:spcPts val="0"/>
              </a:spcAft>
              <a:buNone/>
            </a:pPr>
            <a:r>
              <a:rPr lang="en-GB"/>
              <a:t>In the case of dreams, possibilities and aspirations, the subjunctive is formed by using the verb ‘to be’ in its ‘were’ form instead of its ‘was’ form.</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The subjunctive appears in the national curriculum as a Year 6 objective. It’s extremely tricky and understanding how to form it depends on pulling together lots of prior knowledge.</a:t>
            </a:r>
            <a:endParaRPr/>
          </a:p>
          <a:p>
            <a:pPr indent="0" lvl="0" marL="0" rtl="0" algn="l">
              <a:spcBef>
                <a:spcPts val="0"/>
              </a:spcBef>
              <a:spcAft>
                <a:spcPts val="0"/>
              </a:spcAft>
              <a:buNone/>
            </a:pPr>
            <a:r>
              <a:rPr lang="en-GB"/>
              <a:t>First off, is recognising different forms of the verb ‘to be’.</a:t>
            </a:r>
            <a:endParaRPr/>
          </a:p>
          <a:p>
            <a:pPr indent="0" lvl="0" marL="0" rtl="0" algn="l">
              <a:spcBef>
                <a:spcPts val="0"/>
              </a:spcBef>
              <a:spcAft>
                <a:spcPts val="0"/>
              </a:spcAft>
              <a:buNone/>
            </a:pPr>
            <a:r>
              <a:t/>
            </a:r>
            <a:endParaRPr/>
          </a:p>
        </p:txBody>
      </p:sp>
      <p:sp>
        <p:nvSpPr>
          <p:cNvPr id="106" name="Google Shape;106;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0" name="Shape 110"/>
        <p:cNvGrpSpPr/>
        <p:nvPr/>
      </p:nvGrpSpPr>
      <p:grpSpPr>
        <a:xfrm>
          <a:off x="0" y="0"/>
          <a:ext cx="0" cy="0"/>
          <a:chOff x="0" y="0"/>
          <a:chExt cx="0" cy="0"/>
        </a:xfrm>
      </p:grpSpPr>
      <p:sp>
        <p:nvSpPr>
          <p:cNvPr id="111" name="Google Shape;111;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2" name="Google Shape;112;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Stop the video to complete this task. Can be done on own, in pairs or groups. I will reveal the answer on the next slide.</a:t>
            </a:r>
            <a:endParaRPr/>
          </a:p>
        </p:txBody>
      </p:sp>
      <p:sp>
        <p:nvSpPr>
          <p:cNvPr id="113" name="Google Shape;113;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7" name="Shape 117"/>
        <p:cNvGrpSpPr/>
        <p:nvPr/>
      </p:nvGrpSpPr>
      <p:grpSpPr>
        <a:xfrm>
          <a:off x="0" y="0"/>
          <a:ext cx="0" cy="0"/>
          <a:chOff x="0" y="0"/>
          <a:chExt cx="0" cy="0"/>
        </a:xfrm>
      </p:grpSpPr>
      <p:sp>
        <p:nvSpPr>
          <p:cNvPr id="118" name="Google Shape;118;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9" name="Google Shape;119;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Bit of a trick questions. All forms of the verb ‘to be’.</a:t>
            </a:r>
            <a:endParaRPr/>
          </a:p>
          <a:p>
            <a:pPr indent="0" lvl="0" marL="0" rtl="0" algn="l">
              <a:spcBef>
                <a:spcPts val="0"/>
              </a:spcBef>
              <a:spcAft>
                <a:spcPts val="0"/>
              </a:spcAft>
              <a:buNone/>
            </a:pPr>
            <a:r>
              <a:rPr lang="en-GB"/>
              <a:t>The infinitive form of this verb is ‘to be’ – we’ll talk about the infinitive later in the presentation. </a:t>
            </a:r>
            <a:endParaRPr/>
          </a:p>
        </p:txBody>
      </p:sp>
      <p:sp>
        <p:nvSpPr>
          <p:cNvPr id="120" name="Google Shape;120;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5" name="Shape 125"/>
        <p:cNvGrpSpPr/>
        <p:nvPr/>
      </p:nvGrpSpPr>
      <p:grpSpPr>
        <a:xfrm>
          <a:off x="0" y="0"/>
          <a:ext cx="0" cy="0"/>
          <a:chOff x="0" y="0"/>
          <a:chExt cx="0" cy="0"/>
        </a:xfrm>
      </p:grpSpPr>
      <p:sp>
        <p:nvSpPr>
          <p:cNvPr id="126" name="Google Shape;126;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7" name="Google Shape;127;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Another chance to stop the video and consider each of the sentences.  Which sentences use the subjunctive.</a:t>
            </a:r>
            <a:endParaRPr/>
          </a:p>
        </p:txBody>
      </p:sp>
      <p:sp>
        <p:nvSpPr>
          <p:cNvPr id="128" name="Google Shape;128;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Google Shape;138;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9" name="Google Shape;139;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Another chance to stop the video and consider each of the sentences.  Which sentences use the subjunctive.</a:t>
            </a:r>
            <a:endParaRPr/>
          </a:p>
        </p:txBody>
      </p:sp>
      <p:sp>
        <p:nvSpPr>
          <p:cNvPr id="140" name="Google Shape;140;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Google Shape;150;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1" name="Google Shape;151;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Google Shape;158;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9" name="Google Shape;159;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Explain that modals can also include negatives such as wouldn’t, couldn’t etc.</a:t>
            </a:r>
            <a:endParaRPr/>
          </a:p>
        </p:txBody>
      </p:sp>
      <p:sp>
        <p:nvSpPr>
          <p:cNvPr id="160" name="Google Shape;160;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8" name="Shape 18"/>
        <p:cNvGrpSpPr/>
        <p:nvPr/>
      </p:nvGrpSpPr>
      <p:grpSpPr>
        <a:xfrm>
          <a:off x="0" y="0"/>
          <a:ext cx="0" cy="0"/>
          <a:chOff x="0" y="0"/>
          <a:chExt cx="0" cy="0"/>
        </a:xfrm>
      </p:grpSpPr>
      <p:sp>
        <p:nvSpPr>
          <p:cNvPr id="19" name="Google Shape;19;p2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2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1" name="Google Shape;21;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74" name="Shape 74"/>
        <p:cNvGrpSpPr/>
        <p:nvPr/>
      </p:nvGrpSpPr>
      <p:grpSpPr>
        <a:xfrm>
          <a:off x="0" y="0"/>
          <a:ext cx="0" cy="0"/>
          <a:chOff x="0" y="0"/>
          <a:chExt cx="0" cy="0"/>
        </a:xfrm>
      </p:grpSpPr>
      <p:sp>
        <p:nvSpPr>
          <p:cNvPr id="75" name="Google Shape;75;p3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3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3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3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3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80" name="Shape 80"/>
        <p:cNvGrpSpPr/>
        <p:nvPr/>
      </p:nvGrpSpPr>
      <p:grpSpPr>
        <a:xfrm>
          <a:off x="0" y="0"/>
          <a:ext cx="0" cy="0"/>
          <a:chOff x="0" y="0"/>
          <a:chExt cx="0" cy="0"/>
        </a:xfrm>
      </p:grpSpPr>
      <p:sp>
        <p:nvSpPr>
          <p:cNvPr id="81" name="Google Shape;81;p3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2" name="Google Shape;82;p3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3" name="Google Shape;83;p3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3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3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4" name="Shape 24"/>
        <p:cNvGrpSpPr/>
        <p:nvPr/>
      </p:nvGrpSpPr>
      <p:grpSpPr>
        <a:xfrm>
          <a:off x="0" y="0"/>
          <a:ext cx="0" cy="0"/>
          <a:chOff x="0" y="0"/>
          <a:chExt cx="0" cy="0"/>
        </a:xfrm>
      </p:grpSpPr>
      <p:sp>
        <p:nvSpPr>
          <p:cNvPr id="25" name="Google Shape;25;p2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2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 name="Google Shape;27;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9" name="Shape 29"/>
        <p:cNvGrpSpPr/>
        <p:nvPr/>
      </p:nvGrpSpPr>
      <p:grpSpPr>
        <a:xfrm>
          <a:off x="0" y="0"/>
          <a:ext cx="0" cy="0"/>
          <a:chOff x="0" y="0"/>
          <a:chExt cx="0" cy="0"/>
        </a:xfrm>
      </p:grpSpPr>
      <p:sp>
        <p:nvSpPr>
          <p:cNvPr id="30" name="Google Shape;30;p2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2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2" name="Google Shape;32;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5" name="Shape 35"/>
        <p:cNvGrpSpPr/>
        <p:nvPr/>
      </p:nvGrpSpPr>
      <p:grpSpPr>
        <a:xfrm>
          <a:off x="0" y="0"/>
          <a:ext cx="0" cy="0"/>
          <a:chOff x="0" y="0"/>
          <a:chExt cx="0" cy="0"/>
        </a:xfrm>
      </p:grpSpPr>
      <p:sp>
        <p:nvSpPr>
          <p:cNvPr id="36" name="Google Shape;36;p2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7" name="Google Shape;37;p2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8" name="Google Shape;38;p2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9" name="Google Shape;39;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42" name="Shape 42"/>
        <p:cNvGrpSpPr/>
        <p:nvPr/>
      </p:nvGrpSpPr>
      <p:grpSpPr>
        <a:xfrm>
          <a:off x="0" y="0"/>
          <a:ext cx="0" cy="0"/>
          <a:chOff x="0" y="0"/>
          <a:chExt cx="0" cy="0"/>
        </a:xfrm>
      </p:grpSpPr>
      <p:sp>
        <p:nvSpPr>
          <p:cNvPr id="43" name="Google Shape;43;p2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4" name="Google Shape;44;p2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2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2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7" name="Google Shape;47;p2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1" name="Shape 51"/>
        <p:cNvGrpSpPr/>
        <p:nvPr/>
      </p:nvGrpSpPr>
      <p:grpSpPr>
        <a:xfrm>
          <a:off x="0" y="0"/>
          <a:ext cx="0" cy="0"/>
          <a:chOff x="0" y="0"/>
          <a:chExt cx="0" cy="0"/>
        </a:xfrm>
      </p:grpSpPr>
      <p:sp>
        <p:nvSpPr>
          <p:cNvPr id="52" name="Google Shape;52;p2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6" name="Shape 56"/>
        <p:cNvGrpSpPr/>
        <p:nvPr/>
      </p:nvGrpSpPr>
      <p:grpSpPr>
        <a:xfrm>
          <a:off x="0" y="0"/>
          <a:ext cx="0" cy="0"/>
          <a:chOff x="0" y="0"/>
          <a:chExt cx="0" cy="0"/>
        </a:xfrm>
      </p:grpSpPr>
      <p:sp>
        <p:nvSpPr>
          <p:cNvPr id="57" name="Google Shape;57;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60" name="Shape 60"/>
        <p:cNvGrpSpPr/>
        <p:nvPr/>
      </p:nvGrpSpPr>
      <p:grpSpPr>
        <a:xfrm>
          <a:off x="0" y="0"/>
          <a:ext cx="0" cy="0"/>
          <a:chOff x="0" y="0"/>
          <a:chExt cx="0" cy="0"/>
        </a:xfrm>
      </p:grpSpPr>
      <p:sp>
        <p:nvSpPr>
          <p:cNvPr id="61" name="Google Shape;61;p2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2" name="Google Shape;62;p2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3" name="Google Shape;63;p2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4" name="Google Shape;64;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67" name="Shape 67"/>
        <p:cNvGrpSpPr/>
        <p:nvPr/>
      </p:nvGrpSpPr>
      <p:grpSpPr>
        <a:xfrm>
          <a:off x="0" y="0"/>
          <a:ext cx="0" cy="0"/>
          <a:chOff x="0" y="0"/>
          <a:chExt cx="0" cy="0"/>
        </a:xfrm>
      </p:grpSpPr>
      <p:sp>
        <p:nvSpPr>
          <p:cNvPr id="68" name="Google Shape;68;p3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30"/>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70" name="Google Shape;70;p3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1" name="Google Shape;71;p3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3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Google Shape;10;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2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pic>
        <p:nvPicPr>
          <p:cNvPr id="15" name="Google Shape;15;p21"/>
          <p:cNvPicPr preferRelativeResize="0"/>
          <p:nvPr/>
        </p:nvPicPr>
        <p:blipFill rotWithShape="1">
          <a:blip r:embed="rId1">
            <a:alphaModFix/>
          </a:blip>
          <a:srcRect b="0" l="0" r="0" t="0"/>
          <a:stretch/>
        </p:blipFill>
        <p:spPr>
          <a:xfrm>
            <a:off x="604454" y="6275324"/>
            <a:ext cx="2007701" cy="457199"/>
          </a:xfrm>
          <a:prstGeom prst="rect">
            <a:avLst/>
          </a:prstGeom>
          <a:noFill/>
          <a:ln>
            <a:noFill/>
          </a:ln>
        </p:spPr>
      </p:pic>
      <p:cxnSp>
        <p:nvCxnSpPr>
          <p:cNvPr id="16" name="Google Shape;16;p21"/>
          <p:cNvCxnSpPr/>
          <p:nvPr/>
        </p:nvCxnSpPr>
        <p:spPr>
          <a:xfrm>
            <a:off x="680720" y="6221781"/>
            <a:ext cx="10896600" cy="0"/>
          </a:xfrm>
          <a:prstGeom prst="straightConnector1">
            <a:avLst/>
          </a:prstGeom>
          <a:noFill/>
          <a:ln cap="flat" cmpd="sng" w="9525">
            <a:solidFill>
              <a:srgbClr val="A5A5A5"/>
            </a:solidFill>
            <a:prstDash val="solid"/>
            <a:miter lim="800000"/>
            <a:headEnd len="sm" w="sm" type="none"/>
            <a:tailEnd len="sm" w="sm" type="none"/>
          </a:ln>
        </p:spPr>
      </p:cxnSp>
      <p:sp>
        <p:nvSpPr>
          <p:cNvPr id="17" name="Google Shape;17;p21"/>
          <p:cNvSpPr/>
          <p:nvPr/>
        </p:nvSpPr>
        <p:spPr>
          <a:xfrm>
            <a:off x="11225942" y="6392986"/>
            <a:ext cx="351378" cy="26161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fld id="{00000000-1234-1234-1234-123412341234}" type="slidenum">
              <a:rPr b="1" i="0" lang="en-GB" sz="1100" u="none" cap="none" strike="noStrike">
                <a:solidFill>
                  <a:srgbClr val="7F7F7F"/>
                </a:solidFill>
                <a:latin typeface="Calibri"/>
                <a:ea typeface="Calibri"/>
                <a:cs typeface="Calibri"/>
                <a:sym typeface="Calibri"/>
              </a:rPr>
              <a:t>‹#›</a:t>
            </a:fld>
            <a:endParaRPr b="1" i="0" sz="1100" u="none" cap="none" strike="noStrike">
              <a:solidFill>
                <a:srgbClr val="7F7F7F"/>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2.jpg"/><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pic>
        <p:nvPicPr>
          <p:cNvPr id="91" name="Google Shape;91;p1"/>
          <p:cNvPicPr preferRelativeResize="0"/>
          <p:nvPr/>
        </p:nvPicPr>
        <p:blipFill rotWithShape="1">
          <a:blip r:embed="rId3">
            <a:alphaModFix/>
          </a:blip>
          <a:srcRect b="0" l="0" r="0" t="0"/>
          <a:stretch/>
        </p:blipFill>
        <p:spPr>
          <a:xfrm>
            <a:off x="0" y="-38100"/>
            <a:ext cx="12192000" cy="6934200"/>
          </a:xfrm>
          <a:prstGeom prst="rect">
            <a:avLst/>
          </a:prstGeom>
          <a:noFill/>
          <a:ln>
            <a:noFill/>
          </a:ln>
        </p:spPr>
      </p:pic>
      <p:pic>
        <p:nvPicPr>
          <p:cNvPr id="92" name="Google Shape;92;p1"/>
          <p:cNvPicPr preferRelativeResize="0"/>
          <p:nvPr/>
        </p:nvPicPr>
        <p:blipFill rotWithShape="1">
          <a:blip r:embed="rId4">
            <a:alphaModFix/>
          </a:blip>
          <a:srcRect b="0" l="0" r="0" t="0"/>
          <a:stretch/>
        </p:blipFill>
        <p:spPr>
          <a:xfrm>
            <a:off x="5315914" y="828478"/>
            <a:ext cx="2397304" cy="1094888"/>
          </a:xfrm>
          <a:prstGeom prst="rect">
            <a:avLst/>
          </a:prstGeom>
          <a:noFill/>
          <a:ln>
            <a:noFill/>
          </a:ln>
        </p:spPr>
      </p:pic>
      <p:sp>
        <p:nvSpPr>
          <p:cNvPr id="93" name="Google Shape;93;p1"/>
          <p:cNvSpPr/>
          <p:nvPr/>
        </p:nvSpPr>
        <p:spPr>
          <a:xfrm>
            <a:off x="5426681" y="5191809"/>
            <a:ext cx="6096000"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GB" sz="1800" u="none" cap="none" strike="noStrike">
                <a:solidFill>
                  <a:srgbClr val="263238"/>
                </a:solidFill>
                <a:latin typeface="Calibri"/>
                <a:ea typeface="Calibri"/>
                <a:cs typeface="Calibri"/>
                <a:sym typeface="Calibri"/>
              </a:rPr>
              <a:t>Course creator: </a:t>
            </a:r>
            <a:br>
              <a:rPr b="0" i="0" lang="en-GB" sz="1800" u="none" cap="none" strike="noStrike">
                <a:solidFill>
                  <a:srgbClr val="263238"/>
                </a:solidFill>
                <a:latin typeface="Calibri"/>
                <a:ea typeface="Calibri"/>
                <a:cs typeface="Calibri"/>
                <a:sym typeface="Calibri"/>
              </a:rPr>
            </a:br>
            <a:r>
              <a:rPr lang="en-GB" sz="1800">
                <a:solidFill>
                  <a:srgbClr val="263238"/>
                </a:solidFill>
                <a:latin typeface="Calibri"/>
                <a:ea typeface="Calibri"/>
                <a:cs typeface="Calibri"/>
                <a:sym typeface="Calibri"/>
              </a:rPr>
              <a:t>Rachel Clarke</a:t>
            </a:r>
            <a:r>
              <a:rPr b="0" i="0" lang="en-GB" sz="1800" u="none" cap="none" strike="noStrike">
                <a:solidFill>
                  <a:srgbClr val="263238"/>
                </a:solidFill>
                <a:latin typeface="Calibri"/>
                <a:ea typeface="Calibri"/>
                <a:cs typeface="Calibri"/>
                <a:sym typeface="Calibri"/>
              </a:rPr>
              <a:t>: </a:t>
            </a:r>
            <a:r>
              <a:rPr lang="en-GB" sz="1800" u="none">
                <a:solidFill>
                  <a:srgbClr val="263238"/>
                </a:solidFill>
                <a:latin typeface="Calibri"/>
                <a:ea typeface="Calibri"/>
                <a:cs typeface="Calibri"/>
                <a:sym typeface="Calibri"/>
              </a:rPr>
              <a:t>primaryenglished.co.uk</a:t>
            </a:r>
            <a:endParaRPr sz="1800">
              <a:solidFill>
                <a:srgbClr val="757070"/>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9" name="Shape 169"/>
        <p:cNvGrpSpPr/>
        <p:nvPr/>
      </p:nvGrpSpPr>
      <p:grpSpPr>
        <a:xfrm>
          <a:off x="0" y="0"/>
          <a:ext cx="0" cy="0"/>
          <a:chOff x="0" y="0"/>
          <a:chExt cx="0" cy="0"/>
        </a:xfrm>
      </p:grpSpPr>
      <p:sp>
        <p:nvSpPr>
          <p:cNvPr id="170" name="Google Shape;170;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GB">
                <a:latin typeface="Calibri"/>
                <a:ea typeface="Calibri"/>
                <a:cs typeface="Calibri"/>
                <a:sym typeface="Calibri"/>
              </a:rPr>
              <a:t>Applying the subjunctive in authentic texts</a:t>
            </a:r>
            <a:endParaRPr/>
          </a:p>
        </p:txBody>
      </p:sp>
      <p:sp>
        <p:nvSpPr>
          <p:cNvPr id="171" name="Google Shape;171;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b="1" lang="en-GB"/>
              <a:t>Discursive writing, e.g. </a:t>
            </a:r>
            <a:endParaRPr/>
          </a:p>
          <a:p>
            <a:pPr indent="-228600" lvl="0" marL="228600" rtl="0" algn="l">
              <a:lnSpc>
                <a:spcPct val="90000"/>
              </a:lnSpc>
              <a:spcBef>
                <a:spcPts val="1000"/>
              </a:spcBef>
              <a:spcAft>
                <a:spcPts val="0"/>
              </a:spcAft>
              <a:buClr>
                <a:srgbClr val="00B0F0"/>
              </a:buClr>
              <a:buSzPts val="2800"/>
              <a:buChar char="•"/>
            </a:pPr>
            <a:r>
              <a:rPr b="1" i="1" lang="en-GB">
                <a:solidFill>
                  <a:srgbClr val="00B0F0"/>
                </a:solidFill>
              </a:rPr>
              <a:t>If people were </a:t>
            </a:r>
            <a:r>
              <a:rPr lang="en-GB">
                <a:solidFill>
                  <a:srgbClr val="595959"/>
                </a:solidFill>
              </a:rPr>
              <a:t>to stop hunting whales… </a:t>
            </a:r>
            <a:r>
              <a:rPr b="1" i="1" lang="en-GB">
                <a:solidFill>
                  <a:srgbClr val="00B0F0"/>
                </a:solidFill>
              </a:rPr>
              <a:t>If you were</a:t>
            </a:r>
            <a:r>
              <a:rPr i="1" lang="en-GB">
                <a:solidFill>
                  <a:srgbClr val="00B0F0"/>
                </a:solidFill>
              </a:rPr>
              <a:t> </a:t>
            </a:r>
            <a:r>
              <a:rPr lang="en-GB">
                <a:solidFill>
                  <a:srgbClr val="595959"/>
                </a:solidFill>
              </a:rPr>
              <a:t>to consider the following points…</a:t>
            </a:r>
            <a:endParaRPr/>
          </a:p>
          <a:p>
            <a:pPr indent="0" lvl="0" marL="0" rtl="0" algn="l">
              <a:lnSpc>
                <a:spcPct val="90000"/>
              </a:lnSpc>
              <a:spcBef>
                <a:spcPts val="1000"/>
              </a:spcBef>
              <a:spcAft>
                <a:spcPts val="0"/>
              </a:spcAft>
              <a:buClr>
                <a:schemeClr val="dk1"/>
              </a:buClr>
              <a:buSzPts val="2800"/>
              <a:buNone/>
            </a:pPr>
            <a:r>
              <a:rPr lang="en-GB"/>
              <a:t> </a:t>
            </a:r>
            <a:endParaRPr/>
          </a:p>
          <a:p>
            <a:pPr indent="0" lvl="0" marL="0" rtl="0" algn="l">
              <a:lnSpc>
                <a:spcPct val="90000"/>
              </a:lnSpc>
              <a:spcBef>
                <a:spcPts val="1000"/>
              </a:spcBef>
              <a:spcAft>
                <a:spcPts val="0"/>
              </a:spcAft>
              <a:buClr>
                <a:schemeClr val="dk1"/>
              </a:buClr>
              <a:buSzPts val="2800"/>
              <a:buNone/>
            </a:pPr>
            <a:r>
              <a:rPr b="1" lang="en-GB"/>
              <a:t>To promote the features of a place or product in persuasive texts, e.g. </a:t>
            </a:r>
            <a:endParaRPr/>
          </a:p>
          <a:p>
            <a:pPr indent="-228600" lvl="0" marL="228600" rtl="0" algn="l">
              <a:lnSpc>
                <a:spcPct val="90000"/>
              </a:lnSpc>
              <a:spcBef>
                <a:spcPts val="1000"/>
              </a:spcBef>
              <a:spcAft>
                <a:spcPts val="0"/>
              </a:spcAft>
              <a:buClr>
                <a:srgbClr val="7030A0"/>
              </a:buClr>
              <a:buSzPts val="2800"/>
              <a:buChar char="•"/>
            </a:pPr>
            <a:r>
              <a:rPr b="1" i="1" lang="en-GB">
                <a:solidFill>
                  <a:srgbClr val="7030A0"/>
                </a:solidFill>
              </a:rPr>
              <a:t>If you were </a:t>
            </a:r>
            <a:r>
              <a:rPr lang="en-GB">
                <a:solidFill>
                  <a:srgbClr val="595959"/>
                </a:solidFill>
              </a:rPr>
              <a:t>lucky enough to visit the rain forest, you would see…</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6" name="Shape 176"/>
        <p:cNvGrpSpPr/>
        <p:nvPr/>
      </p:nvGrpSpPr>
      <p:grpSpPr>
        <a:xfrm>
          <a:off x="0" y="0"/>
          <a:ext cx="0" cy="0"/>
          <a:chOff x="0" y="0"/>
          <a:chExt cx="0" cy="0"/>
        </a:xfrm>
      </p:grpSpPr>
      <p:sp>
        <p:nvSpPr>
          <p:cNvPr id="177" name="Google Shape;177;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GB">
                <a:latin typeface="Calibri"/>
                <a:ea typeface="Calibri"/>
                <a:cs typeface="Calibri"/>
                <a:sym typeface="Calibri"/>
              </a:rPr>
              <a:t>Expressing importance &amp; giving commands</a:t>
            </a:r>
            <a:endParaRPr/>
          </a:p>
        </p:txBody>
      </p:sp>
      <p:sp>
        <p:nvSpPr>
          <p:cNvPr id="178" name="Google Shape;178;p11"/>
          <p:cNvSpPr txBox="1"/>
          <p:nvPr>
            <p:ph idx="1" type="body"/>
          </p:nvPr>
        </p:nvSpPr>
        <p:spPr>
          <a:xfrm>
            <a:off x="838200" y="1593977"/>
            <a:ext cx="10515600" cy="4351338"/>
          </a:xfrm>
          <a:prstGeom prst="rect">
            <a:avLst/>
          </a:prstGeom>
          <a:noFill/>
          <a:ln>
            <a:noFill/>
          </a:ln>
        </p:spPr>
        <p:txBody>
          <a:bodyPr anchorCtr="0" anchor="t" bIns="45700" lIns="91425" spcFirstLastPara="1" rIns="91425" wrap="square" tIns="45700">
            <a:normAutofit/>
          </a:bodyPr>
          <a:lstStyle/>
          <a:p>
            <a:pPr indent="-50800" lvl="0" marL="228600" rtl="0" algn="l">
              <a:lnSpc>
                <a:spcPct val="90000"/>
              </a:lnSpc>
              <a:spcBef>
                <a:spcPts val="0"/>
              </a:spcBef>
              <a:spcAft>
                <a:spcPts val="0"/>
              </a:spcAft>
              <a:buClr>
                <a:schemeClr val="dk1"/>
              </a:buClr>
              <a:buSzPts val="2800"/>
              <a:buNone/>
            </a:pPr>
            <a:r>
              <a:t/>
            </a:r>
            <a:endParaRPr/>
          </a:p>
          <a:p>
            <a:pPr indent="0" lvl="0" marL="0" rtl="0" algn="ctr">
              <a:lnSpc>
                <a:spcPct val="90000"/>
              </a:lnSpc>
              <a:spcBef>
                <a:spcPts val="1000"/>
              </a:spcBef>
              <a:spcAft>
                <a:spcPts val="0"/>
              </a:spcAft>
              <a:buClr>
                <a:schemeClr val="dk1"/>
              </a:buClr>
              <a:buSzPts val="2800"/>
              <a:buNone/>
            </a:pPr>
            <a:r>
              <a:t/>
            </a:r>
            <a:endParaRPr/>
          </a:p>
          <a:p>
            <a:pPr indent="0" lvl="0" marL="0" rtl="0" algn="ctr">
              <a:lnSpc>
                <a:spcPct val="90000"/>
              </a:lnSpc>
              <a:spcBef>
                <a:spcPts val="1000"/>
              </a:spcBef>
              <a:spcAft>
                <a:spcPts val="0"/>
              </a:spcAft>
              <a:buClr>
                <a:schemeClr val="dk1"/>
              </a:buClr>
              <a:buSzPts val="2800"/>
              <a:buNone/>
            </a:pPr>
            <a:r>
              <a:rPr b="1" lang="en-GB"/>
              <a:t>We ask that children be able to recite their times tables. </a:t>
            </a:r>
            <a:endParaRPr/>
          </a:p>
          <a:p>
            <a:pPr indent="0" lvl="0" marL="0" rtl="0" algn="ctr">
              <a:lnSpc>
                <a:spcPct val="90000"/>
              </a:lnSpc>
              <a:spcBef>
                <a:spcPts val="1000"/>
              </a:spcBef>
              <a:spcAft>
                <a:spcPts val="0"/>
              </a:spcAft>
              <a:buClr>
                <a:srgbClr val="7F7F7F"/>
              </a:buClr>
              <a:buSzPts val="2800"/>
              <a:buNone/>
            </a:pPr>
            <a:r>
              <a:rPr i="1" lang="en-GB">
                <a:solidFill>
                  <a:srgbClr val="7F7F7F"/>
                </a:solidFill>
              </a:rPr>
              <a:t>We ask that children are able to recite their times tables.</a:t>
            </a:r>
            <a:endParaRPr/>
          </a:p>
          <a:p>
            <a:pPr indent="0" lvl="0" marL="0" rtl="0" algn="ctr">
              <a:lnSpc>
                <a:spcPct val="90000"/>
              </a:lnSpc>
              <a:spcBef>
                <a:spcPts val="1000"/>
              </a:spcBef>
              <a:spcAft>
                <a:spcPts val="0"/>
              </a:spcAft>
              <a:buClr>
                <a:schemeClr val="dk1"/>
              </a:buClr>
              <a:buSzPts val="2800"/>
              <a:buNone/>
            </a:pPr>
            <a:r>
              <a:t/>
            </a:r>
            <a:endParaRPr>
              <a:solidFill>
                <a:srgbClr val="7F7F7F"/>
              </a:solidFill>
            </a:endParaRPr>
          </a:p>
          <a:p>
            <a:pPr indent="0" lvl="0" marL="0" rtl="0" algn="ctr">
              <a:lnSpc>
                <a:spcPct val="90000"/>
              </a:lnSpc>
              <a:spcBef>
                <a:spcPts val="1000"/>
              </a:spcBef>
              <a:spcAft>
                <a:spcPts val="0"/>
              </a:spcAft>
              <a:buClr>
                <a:schemeClr val="dk1"/>
              </a:buClr>
              <a:buSzPts val="2800"/>
              <a:buNone/>
            </a:pPr>
            <a:r>
              <a:rPr b="1" lang="en-GB"/>
              <a:t>It is recommended that he stay indoors until he is better. </a:t>
            </a:r>
            <a:endParaRPr/>
          </a:p>
          <a:p>
            <a:pPr indent="0" lvl="0" marL="0" rtl="0" algn="ctr">
              <a:lnSpc>
                <a:spcPct val="90000"/>
              </a:lnSpc>
              <a:spcBef>
                <a:spcPts val="1000"/>
              </a:spcBef>
              <a:spcAft>
                <a:spcPts val="0"/>
              </a:spcAft>
              <a:buClr>
                <a:srgbClr val="7F7F7F"/>
              </a:buClr>
              <a:buSzPts val="2800"/>
              <a:buNone/>
            </a:pPr>
            <a:r>
              <a:rPr i="1" lang="en-GB">
                <a:solidFill>
                  <a:srgbClr val="7F7F7F"/>
                </a:solidFill>
              </a:rPr>
              <a:t>It is recommended that he stays indoors until he is better.</a:t>
            </a:r>
            <a:endParaRPr/>
          </a:p>
          <a:p>
            <a:pPr indent="0" lvl="3" marL="1371600" rtl="0" algn="l">
              <a:lnSpc>
                <a:spcPct val="90000"/>
              </a:lnSpc>
              <a:spcBef>
                <a:spcPts val="500"/>
              </a:spcBef>
              <a:spcAft>
                <a:spcPts val="0"/>
              </a:spcAft>
              <a:buClr>
                <a:srgbClr val="7F7F7F"/>
              </a:buClr>
              <a:buSzPts val="1800"/>
              <a:buNone/>
            </a:pPr>
            <a:r>
              <a:rPr i="1" lang="en-GB">
                <a:solidFill>
                  <a:srgbClr val="7F7F7F"/>
                </a:solidFill>
              </a:rPr>
              <a:t> </a:t>
            </a:r>
            <a:endParaRPr/>
          </a:p>
          <a:p>
            <a:pPr indent="0" lvl="0" marL="0" rtl="0" algn="ctr">
              <a:lnSpc>
                <a:spcPct val="90000"/>
              </a:lnSpc>
              <a:spcBef>
                <a:spcPts val="1000"/>
              </a:spcBef>
              <a:spcAft>
                <a:spcPts val="0"/>
              </a:spcAft>
              <a:buClr>
                <a:schemeClr val="dk1"/>
              </a:buClr>
              <a:buSzPts val="2800"/>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2" name="Shape 182"/>
        <p:cNvGrpSpPr/>
        <p:nvPr/>
      </p:nvGrpSpPr>
      <p:grpSpPr>
        <a:xfrm>
          <a:off x="0" y="0"/>
          <a:ext cx="0" cy="0"/>
          <a:chOff x="0" y="0"/>
          <a:chExt cx="0" cy="0"/>
        </a:xfrm>
      </p:grpSpPr>
      <p:sp>
        <p:nvSpPr>
          <p:cNvPr id="183" name="Google Shape;183;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GB">
                <a:latin typeface="Calibri"/>
                <a:ea typeface="Calibri"/>
                <a:cs typeface="Calibri"/>
                <a:sym typeface="Calibri"/>
              </a:rPr>
              <a:t>Expressing importance &amp; giving commands</a:t>
            </a:r>
            <a:endParaRPr/>
          </a:p>
        </p:txBody>
      </p:sp>
      <p:sp>
        <p:nvSpPr>
          <p:cNvPr id="184" name="Google Shape;184;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50800" lvl="0" marL="228600" rtl="0" algn="l">
              <a:lnSpc>
                <a:spcPct val="90000"/>
              </a:lnSpc>
              <a:spcBef>
                <a:spcPts val="0"/>
              </a:spcBef>
              <a:spcAft>
                <a:spcPts val="0"/>
              </a:spcAft>
              <a:buClr>
                <a:schemeClr val="dk1"/>
              </a:buClr>
              <a:buSzPts val="2800"/>
              <a:buNone/>
            </a:pPr>
            <a:r>
              <a:t/>
            </a:r>
            <a:endParaRPr/>
          </a:p>
          <a:p>
            <a:pPr indent="0" lvl="0" marL="0" rtl="0" algn="ctr">
              <a:lnSpc>
                <a:spcPct val="90000"/>
              </a:lnSpc>
              <a:spcBef>
                <a:spcPts val="1000"/>
              </a:spcBef>
              <a:spcAft>
                <a:spcPts val="0"/>
              </a:spcAft>
              <a:buClr>
                <a:schemeClr val="dk1"/>
              </a:buClr>
              <a:buSzPts val="2800"/>
              <a:buNone/>
            </a:pPr>
            <a:r>
              <a:t/>
            </a:r>
            <a:endParaRPr/>
          </a:p>
          <a:p>
            <a:pPr indent="0" lvl="0" marL="0" rtl="0" algn="ctr">
              <a:lnSpc>
                <a:spcPct val="90000"/>
              </a:lnSpc>
              <a:spcBef>
                <a:spcPts val="1000"/>
              </a:spcBef>
              <a:spcAft>
                <a:spcPts val="0"/>
              </a:spcAft>
              <a:buClr>
                <a:srgbClr val="595959"/>
              </a:buClr>
              <a:buSzPts val="2800"/>
              <a:buNone/>
            </a:pPr>
            <a:r>
              <a:rPr lang="en-GB">
                <a:solidFill>
                  <a:srgbClr val="595959"/>
                </a:solidFill>
              </a:rPr>
              <a:t>We ask</a:t>
            </a:r>
            <a:r>
              <a:rPr i="1" lang="en-GB">
                <a:solidFill>
                  <a:srgbClr val="595959"/>
                </a:solidFill>
              </a:rPr>
              <a:t> </a:t>
            </a:r>
            <a:r>
              <a:rPr lang="en-GB">
                <a:solidFill>
                  <a:srgbClr val="595959"/>
                </a:solidFill>
              </a:rPr>
              <a:t>that children </a:t>
            </a:r>
            <a:r>
              <a:rPr b="1" i="1" lang="en-GB">
                <a:solidFill>
                  <a:srgbClr val="595959"/>
                </a:solidFill>
              </a:rPr>
              <a:t>be</a:t>
            </a:r>
            <a:r>
              <a:rPr b="1" lang="en-GB">
                <a:solidFill>
                  <a:srgbClr val="595959"/>
                </a:solidFill>
              </a:rPr>
              <a:t> </a:t>
            </a:r>
            <a:r>
              <a:rPr lang="en-GB">
                <a:solidFill>
                  <a:srgbClr val="595959"/>
                </a:solidFill>
              </a:rPr>
              <a:t>able to recite their times tables. </a:t>
            </a:r>
            <a:endParaRPr/>
          </a:p>
          <a:p>
            <a:pPr indent="-50800" lvl="0" marL="228600" rtl="0" algn="ctr">
              <a:lnSpc>
                <a:spcPct val="90000"/>
              </a:lnSpc>
              <a:spcBef>
                <a:spcPts val="1000"/>
              </a:spcBef>
              <a:spcAft>
                <a:spcPts val="0"/>
              </a:spcAft>
              <a:buClr>
                <a:schemeClr val="dk1"/>
              </a:buClr>
              <a:buSzPts val="2800"/>
              <a:buNone/>
            </a:pPr>
            <a:r>
              <a:t/>
            </a:r>
            <a:endParaRPr>
              <a:solidFill>
                <a:srgbClr val="595959"/>
              </a:solidFill>
            </a:endParaRPr>
          </a:p>
          <a:p>
            <a:pPr indent="0" lvl="0" marL="0" rtl="0" algn="ctr">
              <a:lnSpc>
                <a:spcPct val="90000"/>
              </a:lnSpc>
              <a:spcBef>
                <a:spcPts val="1000"/>
              </a:spcBef>
              <a:spcAft>
                <a:spcPts val="0"/>
              </a:spcAft>
              <a:buClr>
                <a:srgbClr val="595959"/>
              </a:buClr>
              <a:buSzPts val="2800"/>
              <a:buNone/>
            </a:pPr>
            <a:r>
              <a:rPr lang="en-GB">
                <a:solidFill>
                  <a:srgbClr val="595959"/>
                </a:solidFill>
              </a:rPr>
              <a:t>It is recommended that he </a:t>
            </a:r>
            <a:r>
              <a:rPr b="1" i="1" lang="en-GB">
                <a:solidFill>
                  <a:srgbClr val="595959"/>
                </a:solidFill>
              </a:rPr>
              <a:t>stay</a:t>
            </a:r>
            <a:r>
              <a:rPr b="1" lang="en-GB">
                <a:solidFill>
                  <a:srgbClr val="595959"/>
                </a:solidFill>
              </a:rPr>
              <a:t> </a:t>
            </a:r>
            <a:r>
              <a:rPr lang="en-GB">
                <a:solidFill>
                  <a:srgbClr val="595959"/>
                </a:solidFill>
              </a:rPr>
              <a:t>indoors until he is better. </a:t>
            </a:r>
            <a:endParaRPr/>
          </a:p>
        </p:txBody>
      </p:sp>
      <p:sp>
        <p:nvSpPr>
          <p:cNvPr id="185" name="Google Shape;185;p12"/>
          <p:cNvSpPr/>
          <p:nvPr/>
        </p:nvSpPr>
        <p:spPr>
          <a:xfrm>
            <a:off x="2807861" y="1481111"/>
            <a:ext cx="2934571" cy="1225514"/>
          </a:xfrm>
          <a:prstGeom prst="wedgeEllipseCallout">
            <a:avLst>
              <a:gd fmla="val 34735" name="adj1"/>
              <a:gd fmla="val 59993" name="adj2"/>
            </a:avLst>
          </a:prstGeom>
          <a:solidFill>
            <a:srgbClr val="00B0F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2000">
                <a:solidFill>
                  <a:schemeClr val="lt1"/>
                </a:solidFill>
                <a:latin typeface="Calibri"/>
                <a:ea typeface="Calibri"/>
                <a:cs typeface="Calibri"/>
                <a:sym typeface="Calibri"/>
              </a:rPr>
              <a:t>Verb simplified to its infinitive form.</a:t>
            </a:r>
            <a:endParaRPr/>
          </a:p>
        </p:txBody>
      </p:sp>
      <p:sp>
        <p:nvSpPr>
          <p:cNvPr id="186" name="Google Shape;186;p12"/>
          <p:cNvSpPr/>
          <p:nvPr/>
        </p:nvSpPr>
        <p:spPr>
          <a:xfrm>
            <a:off x="5864352" y="4519286"/>
            <a:ext cx="3060192" cy="1491369"/>
          </a:xfrm>
          <a:prstGeom prst="wedgeEllipseCallout">
            <a:avLst>
              <a:gd fmla="val -35157" name="adj1"/>
              <a:gd fmla="val -57620" name="adj2"/>
            </a:avLst>
          </a:prstGeom>
          <a:solidFill>
            <a:srgbClr val="7030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2000">
                <a:solidFill>
                  <a:schemeClr val="lt1"/>
                </a:solidFill>
                <a:latin typeface="Calibri"/>
                <a:ea typeface="Calibri"/>
                <a:cs typeface="Calibri"/>
                <a:sym typeface="Calibri"/>
              </a:rPr>
              <a:t>Verb simplified to its infinitive form</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1" name="Shape 191"/>
        <p:cNvGrpSpPr/>
        <p:nvPr/>
      </p:nvGrpSpPr>
      <p:grpSpPr>
        <a:xfrm>
          <a:off x="0" y="0"/>
          <a:ext cx="0" cy="0"/>
          <a:chOff x="0" y="0"/>
          <a:chExt cx="0" cy="0"/>
        </a:xfrm>
      </p:grpSpPr>
      <p:sp>
        <p:nvSpPr>
          <p:cNvPr id="192" name="Google Shape;192;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GB">
                <a:latin typeface="Calibri"/>
                <a:ea typeface="Calibri"/>
                <a:cs typeface="Calibri"/>
                <a:sym typeface="Calibri"/>
              </a:rPr>
              <a:t>The infinitive</a:t>
            </a:r>
            <a:endParaRPr/>
          </a:p>
        </p:txBody>
      </p:sp>
      <p:sp>
        <p:nvSpPr>
          <p:cNvPr id="193" name="Google Shape;193;p13"/>
          <p:cNvSpPr txBox="1"/>
          <p:nvPr>
            <p:ph idx="1" type="body"/>
          </p:nvPr>
        </p:nvSpPr>
        <p:spPr>
          <a:xfrm>
            <a:off x="838200" y="1825625"/>
            <a:ext cx="9025128"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rgbClr val="595959"/>
              </a:buClr>
              <a:buSzPts val="2800"/>
              <a:buChar char="•"/>
            </a:pPr>
            <a:r>
              <a:rPr lang="en-GB">
                <a:solidFill>
                  <a:srgbClr val="595959"/>
                </a:solidFill>
              </a:rPr>
              <a:t>The </a:t>
            </a:r>
            <a:r>
              <a:rPr b="1" lang="en-GB">
                <a:solidFill>
                  <a:srgbClr val="595959"/>
                </a:solidFill>
              </a:rPr>
              <a:t>infinitive</a:t>
            </a:r>
            <a:r>
              <a:rPr lang="en-GB">
                <a:solidFill>
                  <a:srgbClr val="595959"/>
                </a:solidFill>
              </a:rPr>
              <a:t> is the base form of a verb e.g. </a:t>
            </a:r>
            <a:r>
              <a:rPr b="1" i="1" lang="en-GB">
                <a:solidFill>
                  <a:srgbClr val="595959"/>
                </a:solidFill>
              </a:rPr>
              <a:t>to walk, to dance, to be, to go etc.</a:t>
            </a:r>
            <a:endParaRPr/>
          </a:p>
          <a:p>
            <a:pPr indent="-50800" lvl="0" marL="228600" rtl="0" algn="l">
              <a:lnSpc>
                <a:spcPct val="90000"/>
              </a:lnSpc>
              <a:spcBef>
                <a:spcPts val="1000"/>
              </a:spcBef>
              <a:spcAft>
                <a:spcPts val="0"/>
              </a:spcAft>
              <a:buClr>
                <a:schemeClr val="dk1"/>
              </a:buClr>
              <a:buSzPts val="2800"/>
              <a:buNone/>
            </a:pPr>
            <a:r>
              <a:t/>
            </a:r>
            <a:endParaRPr>
              <a:solidFill>
                <a:srgbClr val="595959"/>
              </a:solidFill>
            </a:endParaRPr>
          </a:p>
          <a:p>
            <a:pPr indent="-228600" lvl="0" marL="228600" rtl="0" algn="l">
              <a:lnSpc>
                <a:spcPct val="90000"/>
              </a:lnSpc>
              <a:spcBef>
                <a:spcPts val="1000"/>
              </a:spcBef>
              <a:spcAft>
                <a:spcPts val="0"/>
              </a:spcAft>
              <a:buClr>
                <a:srgbClr val="595959"/>
              </a:buClr>
              <a:buSzPts val="2800"/>
              <a:buChar char="•"/>
            </a:pPr>
            <a:r>
              <a:rPr lang="en-GB">
                <a:solidFill>
                  <a:srgbClr val="595959"/>
                </a:solidFill>
              </a:rPr>
              <a:t>When we use the </a:t>
            </a:r>
            <a:r>
              <a:rPr b="1" lang="en-GB">
                <a:solidFill>
                  <a:srgbClr val="595959"/>
                </a:solidFill>
              </a:rPr>
              <a:t>command and importance form of the subjunctive</a:t>
            </a:r>
            <a:r>
              <a:rPr lang="en-GB">
                <a:solidFill>
                  <a:srgbClr val="595959"/>
                </a:solidFill>
              </a:rPr>
              <a:t>, we use these base forms of verbs but without the ‘to’. E.g .</a:t>
            </a:r>
            <a:r>
              <a:rPr b="1" i="1" lang="en-GB">
                <a:solidFill>
                  <a:srgbClr val="595959"/>
                </a:solidFill>
              </a:rPr>
              <a:t>walk, dance, be, go etc.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8" name="Shape 198"/>
        <p:cNvGrpSpPr/>
        <p:nvPr/>
      </p:nvGrpSpPr>
      <p:grpSpPr>
        <a:xfrm>
          <a:off x="0" y="0"/>
          <a:ext cx="0" cy="0"/>
          <a:chOff x="0" y="0"/>
          <a:chExt cx="0" cy="0"/>
        </a:xfrm>
      </p:grpSpPr>
      <p:sp>
        <p:nvSpPr>
          <p:cNvPr id="199" name="Google Shape;199;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GB">
                <a:latin typeface="Calibri"/>
                <a:ea typeface="Calibri"/>
                <a:cs typeface="Calibri"/>
                <a:sym typeface="Calibri"/>
              </a:rPr>
              <a:t>Verbs are more than ‘doing words’</a:t>
            </a:r>
            <a:endParaRPr/>
          </a:p>
        </p:txBody>
      </p:sp>
      <p:sp>
        <p:nvSpPr>
          <p:cNvPr id="200" name="Google Shape;200;p1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rgbClr val="595959"/>
              </a:buClr>
              <a:buSzPts val="2800"/>
              <a:buChar char="•"/>
            </a:pPr>
            <a:r>
              <a:rPr lang="en-GB">
                <a:solidFill>
                  <a:srgbClr val="595959"/>
                </a:solidFill>
              </a:rPr>
              <a:t>Children will come unstuck forming the infinitive if they </a:t>
            </a:r>
            <a:r>
              <a:rPr b="1" lang="en-GB">
                <a:solidFill>
                  <a:srgbClr val="595959"/>
                </a:solidFill>
              </a:rPr>
              <a:t>only recognise verbs as ‘doing words</a:t>
            </a:r>
            <a:r>
              <a:rPr lang="en-GB">
                <a:solidFill>
                  <a:srgbClr val="595959"/>
                </a:solidFill>
              </a:rPr>
              <a:t>’ e.g. </a:t>
            </a:r>
            <a:r>
              <a:rPr b="1" i="1" lang="en-GB">
                <a:solidFill>
                  <a:srgbClr val="595959"/>
                </a:solidFill>
              </a:rPr>
              <a:t>dance, walk</a:t>
            </a:r>
            <a:endParaRPr/>
          </a:p>
          <a:p>
            <a:pPr indent="-228600" lvl="0" marL="228600" rtl="0" algn="l">
              <a:lnSpc>
                <a:spcPct val="90000"/>
              </a:lnSpc>
              <a:spcBef>
                <a:spcPts val="2800"/>
              </a:spcBef>
              <a:spcAft>
                <a:spcPts val="0"/>
              </a:spcAft>
              <a:buClr>
                <a:srgbClr val="595959"/>
              </a:buClr>
              <a:buSzPts val="2800"/>
              <a:buChar char="•"/>
            </a:pPr>
            <a:r>
              <a:rPr lang="en-GB">
                <a:solidFill>
                  <a:srgbClr val="595959"/>
                </a:solidFill>
              </a:rPr>
              <a:t>They need to recognise that the infinitive of</a:t>
            </a:r>
            <a:r>
              <a:rPr i="1" lang="en-GB">
                <a:solidFill>
                  <a:srgbClr val="595959"/>
                </a:solidFill>
              </a:rPr>
              <a:t> </a:t>
            </a:r>
            <a:r>
              <a:rPr lang="en-GB">
                <a:solidFill>
                  <a:srgbClr val="595959"/>
                </a:solidFill>
              </a:rPr>
              <a:t>am, are, being, been, is, was, were</a:t>
            </a:r>
            <a:r>
              <a:rPr i="1" lang="en-GB">
                <a:solidFill>
                  <a:srgbClr val="595959"/>
                </a:solidFill>
              </a:rPr>
              <a:t> </a:t>
            </a:r>
            <a:r>
              <a:rPr lang="en-GB">
                <a:solidFill>
                  <a:srgbClr val="595959"/>
                </a:solidFill>
              </a:rPr>
              <a:t>is</a:t>
            </a:r>
            <a:r>
              <a:rPr i="1" lang="en-GB">
                <a:solidFill>
                  <a:srgbClr val="595959"/>
                </a:solidFill>
              </a:rPr>
              <a:t> </a:t>
            </a:r>
            <a:r>
              <a:rPr b="1" i="1" lang="en-GB">
                <a:solidFill>
                  <a:srgbClr val="595959"/>
                </a:solidFill>
              </a:rPr>
              <a:t>‘to be’</a:t>
            </a:r>
            <a:endParaRPr/>
          </a:p>
          <a:p>
            <a:pPr indent="-228600" lvl="0" marL="228600" rtl="0" algn="l">
              <a:lnSpc>
                <a:spcPct val="90000"/>
              </a:lnSpc>
              <a:spcBef>
                <a:spcPts val="2800"/>
              </a:spcBef>
              <a:spcAft>
                <a:spcPts val="0"/>
              </a:spcAft>
              <a:buClr>
                <a:srgbClr val="595959"/>
              </a:buClr>
              <a:buSzPts val="2800"/>
              <a:buChar char="•"/>
            </a:pPr>
            <a:r>
              <a:rPr lang="en-GB">
                <a:solidFill>
                  <a:srgbClr val="595959"/>
                </a:solidFill>
              </a:rPr>
              <a:t>And, that the infinitive of had, has, having and is </a:t>
            </a:r>
            <a:r>
              <a:rPr b="1" i="1" lang="en-GB">
                <a:solidFill>
                  <a:srgbClr val="595959"/>
                </a:solidFill>
              </a:rPr>
              <a:t>‘to have’ </a:t>
            </a:r>
            <a:endParaRPr/>
          </a:p>
          <a:p>
            <a:pPr indent="0" lvl="0" marL="0" rtl="0" algn="l">
              <a:lnSpc>
                <a:spcPct val="90000"/>
              </a:lnSpc>
              <a:spcBef>
                <a:spcPts val="2800"/>
              </a:spcBef>
              <a:spcAft>
                <a:spcPts val="0"/>
              </a:spcAft>
              <a:buClr>
                <a:srgbClr val="7030A0"/>
              </a:buClr>
              <a:buSzPts val="2800"/>
              <a:buNone/>
            </a:pPr>
            <a:r>
              <a:rPr b="1" lang="en-GB">
                <a:solidFill>
                  <a:srgbClr val="7030A0"/>
                </a:solidFill>
              </a:rPr>
              <a:t>Verbs are doing, being and having words.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4" name="Shape 204"/>
        <p:cNvGrpSpPr/>
        <p:nvPr/>
      </p:nvGrpSpPr>
      <p:grpSpPr>
        <a:xfrm>
          <a:off x="0" y="0"/>
          <a:ext cx="0" cy="0"/>
          <a:chOff x="0" y="0"/>
          <a:chExt cx="0" cy="0"/>
        </a:xfrm>
      </p:grpSpPr>
      <p:sp>
        <p:nvSpPr>
          <p:cNvPr id="205" name="Google Shape;205;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GB">
                <a:latin typeface="Calibri"/>
                <a:ea typeface="Calibri"/>
                <a:cs typeface="Calibri"/>
                <a:sym typeface="Calibri"/>
              </a:rPr>
              <a:t>Expressing importance &amp; giving commands</a:t>
            </a:r>
            <a:endParaRPr/>
          </a:p>
        </p:txBody>
      </p:sp>
      <p:sp>
        <p:nvSpPr>
          <p:cNvPr id="206" name="Google Shape;206;p1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50800" lvl="0" marL="228600" rtl="0" algn="l">
              <a:lnSpc>
                <a:spcPct val="90000"/>
              </a:lnSpc>
              <a:spcBef>
                <a:spcPts val="0"/>
              </a:spcBef>
              <a:spcAft>
                <a:spcPts val="0"/>
              </a:spcAft>
              <a:buClr>
                <a:schemeClr val="dk1"/>
              </a:buClr>
              <a:buSzPts val="2800"/>
              <a:buNone/>
            </a:pPr>
            <a:r>
              <a:t/>
            </a:r>
            <a:endParaRPr/>
          </a:p>
          <a:p>
            <a:pPr indent="0" lvl="0" marL="0" rtl="0" algn="ctr">
              <a:lnSpc>
                <a:spcPct val="90000"/>
              </a:lnSpc>
              <a:spcBef>
                <a:spcPts val="1000"/>
              </a:spcBef>
              <a:spcAft>
                <a:spcPts val="0"/>
              </a:spcAft>
              <a:buClr>
                <a:schemeClr val="dk1"/>
              </a:buClr>
              <a:buSzPts val="2800"/>
              <a:buNone/>
            </a:pPr>
            <a:r>
              <a:t/>
            </a:r>
            <a:endParaRPr/>
          </a:p>
          <a:p>
            <a:pPr indent="0" lvl="0" marL="0" rtl="0" algn="ctr">
              <a:lnSpc>
                <a:spcPct val="90000"/>
              </a:lnSpc>
              <a:spcBef>
                <a:spcPts val="1000"/>
              </a:spcBef>
              <a:spcAft>
                <a:spcPts val="0"/>
              </a:spcAft>
              <a:buClr>
                <a:srgbClr val="595959"/>
              </a:buClr>
              <a:buSzPts val="2800"/>
              <a:buNone/>
            </a:pPr>
            <a:r>
              <a:rPr lang="en-GB">
                <a:solidFill>
                  <a:srgbClr val="595959"/>
                </a:solidFill>
              </a:rPr>
              <a:t>We ask</a:t>
            </a:r>
            <a:r>
              <a:rPr i="1" lang="en-GB">
                <a:solidFill>
                  <a:srgbClr val="595959"/>
                </a:solidFill>
              </a:rPr>
              <a:t> </a:t>
            </a:r>
            <a:r>
              <a:rPr b="1" i="1" lang="en-GB">
                <a:solidFill>
                  <a:srgbClr val="00B0F0"/>
                </a:solidFill>
              </a:rPr>
              <a:t>that</a:t>
            </a:r>
            <a:r>
              <a:rPr i="1" lang="en-GB">
                <a:solidFill>
                  <a:srgbClr val="595959"/>
                </a:solidFill>
              </a:rPr>
              <a:t> </a:t>
            </a:r>
            <a:r>
              <a:rPr lang="en-GB">
                <a:solidFill>
                  <a:srgbClr val="595959"/>
                </a:solidFill>
              </a:rPr>
              <a:t>children </a:t>
            </a:r>
            <a:r>
              <a:rPr b="1" i="1" lang="en-GB">
                <a:solidFill>
                  <a:srgbClr val="595959"/>
                </a:solidFill>
              </a:rPr>
              <a:t>be</a:t>
            </a:r>
            <a:r>
              <a:rPr b="1" lang="en-GB">
                <a:solidFill>
                  <a:srgbClr val="595959"/>
                </a:solidFill>
              </a:rPr>
              <a:t> </a:t>
            </a:r>
            <a:r>
              <a:rPr lang="en-GB">
                <a:solidFill>
                  <a:srgbClr val="595959"/>
                </a:solidFill>
              </a:rPr>
              <a:t>able to recite their times tables. </a:t>
            </a:r>
            <a:endParaRPr/>
          </a:p>
          <a:p>
            <a:pPr indent="-50800" lvl="0" marL="228600" rtl="0" algn="ctr">
              <a:lnSpc>
                <a:spcPct val="90000"/>
              </a:lnSpc>
              <a:spcBef>
                <a:spcPts val="1000"/>
              </a:spcBef>
              <a:spcAft>
                <a:spcPts val="0"/>
              </a:spcAft>
              <a:buClr>
                <a:schemeClr val="dk1"/>
              </a:buClr>
              <a:buSzPts val="2800"/>
              <a:buNone/>
            </a:pPr>
            <a:r>
              <a:t/>
            </a:r>
            <a:endParaRPr>
              <a:solidFill>
                <a:srgbClr val="595959"/>
              </a:solidFill>
            </a:endParaRPr>
          </a:p>
          <a:p>
            <a:pPr indent="0" lvl="0" marL="0" rtl="0" algn="ctr">
              <a:lnSpc>
                <a:spcPct val="90000"/>
              </a:lnSpc>
              <a:spcBef>
                <a:spcPts val="1000"/>
              </a:spcBef>
              <a:spcAft>
                <a:spcPts val="0"/>
              </a:spcAft>
              <a:buClr>
                <a:srgbClr val="595959"/>
              </a:buClr>
              <a:buSzPts val="2800"/>
              <a:buNone/>
            </a:pPr>
            <a:r>
              <a:rPr lang="en-GB">
                <a:solidFill>
                  <a:srgbClr val="595959"/>
                </a:solidFill>
              </a:rPr>
              <a:t>It is recommended </a:t>
            </a:r>
            <a:r>
              <a:rPr b="1" i="1" lang="en-GB">
                <a:solidFill>
                  <a:srgbClr val="7030A0"/>
                </a:solidFill>
              </a:rPr>
              <a:t>that</a:t>
            </a:r>
            <a:r>
              <a:rPr lang="en-GB">
                <a:solidFill>
                  <a:srgbClr val="595959"/>
                </a:solidFill>
              </a:rPr>
              <a:t> he </a:t>
            </a:r>
            <a:r>
              <a:rPr b="1" i="1" lang="en-GB">
                <a:solidFill>
                  <a:srgbClr val="595959"/>
                </a:solidFill>
              </a:rPr>
              <a:t>stay</a:t>
            </a:r>
            <a:r>
              <a:rPr b="1" lang="en-GB">
                <a:solidFill>
                  <a:srgbClr val="595959"/>
                </a:solidFill>
              </a:rPr>
              <a:t> </a:t>
            </a:r>
            <a:r>
              <a:rPr lang="en-GB">
                <a:solidFill>
                  <a:srgbClr val="595959"/>
                </a:solidFill>
              </a:rPr>
              <a:t>indoors until he is better. </a:t>
            </a:r>
            <a:endParaRPr/>
          </a:p>
        </p:txBody>
      </p:sp>
      <p:sp>
        <p:nvSpPr>
          <p:cNvPr id="207" name="Google Shape;207;p15"/>
          <p:cNvSpPr/>
          <p:nvPr/>
        </p:nvSpPr>
        <p:spPr>
          <a:xfrm>
            <a:off x="585215" y="1417636"/>
            <a:ext cx="4286795" cy="1325563"/>
          </a:xfrm>
          <a:prstGeom prst="wedgeEllipseCallout">
            <a:avLst>
              <a:gd fmla="val 20015" name="adj1"/>
              <a:gd fmla="val 61866" name="adj2"/>
            </a:avLst>
          </a:prstGeom>
          <a:solidFill>
            <a:srgbClr val="00B0F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800">
                <a:solidFill>
                  <a:schemeClr val="lt1"/>
                </a:solidFill>
                <a:latin typeface="Calibri"/>
                <a:ea typeface="Calibri"/>
                <a:cs typeface="Calibri"/>
                <a:sym typeface="Calibri"/>
              </a:rPr>
              <a:t>‘That’ is used to link the subjunctive clause to the main clause in the sentence.</a:t>
            </a:r>
            <a:endParaRPr/>
          </a:p>
        </p:txBody>
      </p:sp>
      <p:sp>
        <p:nvSpPr>
          <p:cNvPr id="208" name="Google Shape;208;p15"/>
          <p:cNvSpPr/>
          <p:nvPr/>
        </p:nvSpPr>
        <p:spPr>
          <a:xfrm>
            <a:off x="4872011" y="4446814"/>
            <a:ext cx="4649941" cy="1551214"/>
          </a:xfrm>
          <a:prstGeom prst="wedgeEllipseCallout">
            <a:avLst>
              <a:gd fmla="val -40871" name="adj1"/>
              <a:gd fmla="val -54450" name="adj2"/>
            </a:avLst>
          </a:prstGeom>
          <a:solidFill>
            <a:srgbClr val="7030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2000">
                <a:solidFill>
                  <a:schemeClr val="lt1"/>
                </a:solidFill>
                <a:latin typeface="Calibri"/>
                <a:ea typeface="Calibri"/>
                <a:cs typeface="Calibri"/>
                <a:sym typeface="Calibri"/>
              </a:rPr>
              <a:t>‘That’ is used to link the subjunctive clause to the main clause in the sentence.</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3" name="Shape 213"/>
        <p:cNvGrpSpPr/>
        <p:nvPr/>
      </p:nvGrpSpPr>
      <p:grpSpPr>
        <a:xfrm>
          <a:off x="0" y="0"/>
          <a:ext cx="0" cy="0"/>
          <a:chOff x="0" y="0"/>
          <a:chExt cx="0" cy="0"/>
        </a:xfrm>
      </p:grpSpPr>
      <p:sp>
        <p:nvSpPr>
          <p:cNvPr id="214" name="Google Shape;214;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GB">
                <a:latin typeface="Calibri"/>
                <a:ea typeface="Calibri"/>
                <a:cs typeface="Calibri"/>
                <a:sym typeface="Calibri"/>
              </a:rPr>
              <a:t>Writing using the subjunctive form</a:t>
            </a:r>
            <a:endParaRPr/>
          </a:p>
        </p:txBody>
      </p:sp>
      <p:sp>
        <p:nvSpPr>
          <p:cNvPr id="215" name="Google Shape;215;p1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595959"/>
              </a:buClr>
              <a:buSzPts val="2800"/>
              <a:buNone/>
            </a:pPr>
            <a:r>
              <a:rPr b="1" lang="en-GB">
                <a:solidFill>
                  <a:srgbClr val="595959"/>
                </a:solidFill>
              </a:rPr>
              <a:t>Rewrite these sentences using the subjunctive form</a:t>
            </a:r>
            <a:endParaRPr/>
          </a:p>
          <a:p>
            <a:pPr indent="0" lvl="0" marL="0" rtl="0" algn="l">
              <a:lnSpc>
                <a:spcPct val="110000"/>
              </a:lnSpc>
              <a:spcBef>
                <a:spcPts val="1000"/>
              </a:spcBef>
              <a:spcAft>
                <a:spcPts val="0"/>
              </a:spcAft>
              <a:buClr>
                <a:schemeClr val="dk1"/>
              </a:buClr>
              <a:buSzPts val="2800"/>
              <a:buNone/>
            </a:pPr>
            <a:r>
              <a:t/>
            </a:r>
            <a:endParaRPr/>
          </a:p>
          <a:p>
            <a:pPr indent="0" lvl="1" marL="457200" rtl="0" algn="l">
              <a:lnSpc>
                <a:spcPct val="110000"/>
              </a:lnSpc>
              <a:spcBef>
                <a:spcPts val="500"/>
              </a:spcBef>
              <a:spcAft>
                <a:spcPts val="0"/>
              </a:spcAft>
              <a:buClr>
                <a:srgbClr val="595959"/>
              </a:buClr>
              <a:buSzPts val="2400"/>
              <a:buNone/>
            </a:pPr>
            <a:r>
              <a:rPr i="1" lang="en-GB">
                <a:solidFill>
                  <a:srgbClr val="595959"/>
                </a:solidFill>
              </a:rPr>
              <a:t>It is important that children are at school for 9.00. </a:t>
            </a:r>
            <a:endParaRPr/>
          </a:p>
          <a:p>
            <a:pPr indent="0" lvl="1" marL="457200" rtl="0" algn="l">
              <a:lnSpc>
                <a:spcPct val="110000"/>
              </a:lnSpc>
              <a:spcBef>
                <a:spcPts val="500"/>
              </a:spcBef>
              <a:spcAft>
                <a:spcPts val="0"/>
              </a:spcAft>
              <a:buClr>
                <a:schemeClr val="dk1"/>
              </a:buClr>
              <a:buSzPts val="2400"/>
              <a:buNone/>
            </a:pPr>
            <a:r>
              <a:t/>
            </a:r>
            <a:endParaRPr i="1">
              <a:solidFill>
                <a:srgbClr val="595959"/>
              </a:solidFill>
            </a:endParaRPr>
          </a:p>
          <a:p>
            <a:pPr indent="0" lvl="1" marL="457200" rtl="0" algn="l">
              <a:lnSpc>
                <a:spcPct val="110000"/>
              </a:lnSpc>
              <a:spcBef>
                <a:spcPts val="500"/>
              </a:spcBef>
              <a:spcAft>
                <a:spcPts val="0"/>
              </a:spcAft>
              <a:buClr>
                <a:srgbClr val="595959"/>
              </a:buClr>
              <a:buSzPts val="2400"/>
              <a:buNone/>
            </a:pPr>
            <a:r>
              <a:rPr i="1" lang="en-GB">
                <a:solidFill>
                  <a:srgbClr val="595959"/>
                </a:solidFill>
              </a:rPr>
              <a:t>We advise that your child brings sunscreen on the trip to the beach.</a:t>
            </a:r>
            <a:endParaRPr/>
          </a:p>
          <a:p>
            <a:pPr indent="0" lvl="1" marL="457200" rtl="0" algn="l">
              <a:lnSpc>
                <a:spcPct val="110000"/>
              </a:lnSpc>
              <a:spcBef>
                <a:spcPts val="500"/>
              </a:spcBef>
              <a:spcAft>
                <a:spcPts val="0"/>
              </a:spcAft>
              <a:buClr>
                <a:schemeClr val="dk1"/>
              </a:buClr>
              <a:buSzPts val="2400"/>
              <a:buNone/>
            </a:pPr>
            <a:r>
              <a:t/>
            </a:r>
            <a:endParaRPr i="1">
              <a:solidFill>
                <a:srgbClr val="595959"/>
              </a:solidFill>
            </a:endParaRPr>
          </a:p>
          <a:p>
            <a:pPr indent="0" lvl="1" marL="457200" rtl="0" algn="l">
              <a:lnSpc>
                <a:spcPct val="110000"/>
              </a:lnSpc>
              <a:spcBef>
                <a:spcPts val="500"/>
              </a:spcBef>
              <a:spcAft>
                <a:spcPts val="0"/>
              </a:spcAft>
              <a:buClr>
                <a:srgbClr val="595959"/>
              </a:buClr>
              <a:buSzPts val="2400"/>
              <a:buNone/>
            </a:pPr>
            <a:r>
              <a:rPr i="1" lang="en-GB">
                <a:solidFill>
                  <a:srgbClr val="595959"/>
                </a:solidFill>
              </a:rPr>
              <a:t>We ask that each child has a notebook and pencil. </a:t>
            </a:r>
            <a:endParaRPr/>
          </a:p>
          <a:p>
            <a:pPr indent="0" lvl="1" marL="457200" rtl="0" algn="l">
              <a:lnSpc>
                <a:spcPct val="110000"/>
              </a:lnSpc>
              <a:spcBef>
                <a:spcPts val="500"/>
              </a:spcBef>
              <a:spcAft>
                <a:spcPts val="0"/>
              </a:spcAft>
              <a:buClr>
                <a:schemeClr val="dk1"/>
              </a:buClr>
              <a:buSzPts val="2400"/>
              <a:buNone/>
            </a:pPr>
            <a:r>
              <a:rPr lang="en-GB">
                <a:highlight>
                  <a:srgbClr val="FFFF00"/>
                </a:highlight>
              </a:rPr>
              <a:t> </a:t>
            </a:r>
            <a:endParaRPr/>
          </a:p>
          <a:p>
            <a:pPr indent="-50800" lvl="0" marL="228600" rtl="0" algn="l">
              <a:lnSpc>
                <a:spcPct val="90000"/>
              </a:lnSpc>
              <a:spcBef>
                <a:spcPts val="1000"/>
              </a:spcBef>
              <a:spcAft>
                <a:spcPts val="0"/>
              </a:spcAft>
              <a:buClr>
                <a:schemeClr val="dk1"/>
              </a:buClr>
              <a:buSzPts val="2800"/>
              <a:buNone/>
            </a:pPr>
            <a:r>
              <a:t/>
            </a:r>
            <a:endParaRPr>
              <a:highlight>
                <a:srgbClr val="FFFF00"/>
              </a:highlight>
            </a:endParaRPr>
          </a:p>
          <a:p>
            <a:pPr indent="-50800" lvl="0" marL="228600" rtl="0" algn="l">
              <a:lnSpc>
                <a:spcPct val="90000"/>
              </a:lnSpc>
              <a:spcBef>
                <a:spcPts val="1000"/>
              </a:spcBef>
              <a:spcAft>
                <a:spcPts val="0"/>
              </a:spcAft>
              <a:buClr>
                <a:schemeClr val="dk1"/>
              </a:buClr>
              <a:buSzPts val="2800"/>
              <a:buNone/>
            </a:pPr>
            <a:r>
              <a:t/>
            </a:r>
            <a:endParaRPr>
              <a:highlight>
                <a:srgbClr val="FFFF00"/>
              </a:highlight>
            </a:endParaRPr>
          </a:p>
          <a:p>
            <a:pPr indent="-50800" lvl="0" marL="228600" rtl="0" algn="l">
              <a:lnSpc>
                <a:spcPct val="90000"/>
              </a:lnSpc>
              <a:spcBef>
                <a:spcPts val="1000"/>
              </a:spcBef>
              <a:spcAft>
                <a:spcPts val="0"/>
              </a:spcAft>
              <a:buClr>
                <a:schemeClr val="dk1"/>
              </a:buClr>
              <a:buSzPts val="2800"/>
              <a:buNone/>
            </a:pPr>
            <a:r>
              <a:t/>
            </a:r>
            <a:endParaRPr>
              <a:highlight>
                <a:srgbClr val="FFFF00"/>
              </a:highlight>
            </a:endParaRPr>
          </a:p>
          <a:p>
            <a:pPr indent="0" lvl="0" marL="0" rtl="0" algn="l">
              <a:lnSpc>
                <a:spcPct val="90000"/>
              </a:lnSpc>
              <a:spcBef>
                <a:spcPts val="1000"/>
              </a:spcBef>
              <a:spcAft>
                <a:spcPts val="0"/>
              </a:spcAft>
              <a:buClr>
                <a:schemeClr val="dk1"/>
              </a:buClr>
              <a:buSzPts val="2800"/>
              <a:buNone/>
            </a:pPr>
            <a:r>
              <a:t/>
            </a:r>
            <a:endParaRPr>
              <a:highlight>
                <a:srgbClr val="FFFF00"/>
              </a:highlight>
            </a:endParaRPr>
          </a:p>
        </p:txBody>
      </p:sp>
      <p:sp>
        <p:nvSpPr>
          <p:cNvPr id="216" name="Google Shape;216;p16"/>
          <p:cNvSpPr/>
          <p:nvPr/>
        </p:nvSpPr>
        <p:spPr>
          <a:xfrm>
            <a:off x="996696" y="2955452"/>
            <a:ext cx="210620" cy="324363"/>
          </a:xfrm>
          <a:prstGeom prst="chevron">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217" name="Google Shape;217;p16"/>
          <p:cNvSpPr/>
          <p:nvPr/>
        </p:nvSpPr>
        <p:spPr>
          <a:xfrm>
            <a:off x="996696" y="3909458"/>
            <a:ext cx="210620" cy="324363"/>
          </a:xfrm>
          <a:prstGeom prst="chevron">
            <a:avLst>
              <a:gd fmla="val 50000" name="adj"/>
            </a:avLst>
          </a:prstGeom>
          <a:solidFill>
            <a:srgbClr val="E6157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218" name="Google Shape;218;p16"/>
          <p:cNvSpPr/>
          <p:nvPr/>
        </p:nvSpPr>
        <p:spPr>
          <a:xfrm>
            <a:off x="996696" y="4839080"/>
            <a:ext cx="210620" cy="324363"/>
          </a:xfrm>
          <a:prstGeom prst="chevron">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3" name="Shape 223"/>
        <p:cNvGrpSpPr/>
        <p:nvPr/>
      </p:nvGrpSpPr>
      <p:grpSpPr>
        <a:xfrm>
          <a:off x="0" y="0"/>
          <a:ext cx="0" cy="0"/>
          <a:chOff x="0" y="0"/>
          <a:chExt cx="0" cy="0"/>
        </a:xfrm>
      </p:grpSpPr>
      <p:sp>
        <p:nvSpPr>
          <p:cNvPr id="224" name="Google Shape;224;p17"/>
          <p:cNvSpPr txBox="1"/>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rgbClr val="595959"/>
              </a:buClr>
              <a:buSzPts val="2800"/>
              <a:buFont typeface="Arial"/>
              <a:buNone/>
            </a:pPr>
            <a:r>
              <a:rPr b="1" lang="en-GB" sz="2800">
                <a:solidFill>
                  <a:srgbClr val="595959"/>
                </a:solidFill>
                <a:latin typeface="Calibri"/>
                <a:ea typeface="Calibri"/>
                <a:cs typeface="Calibri"/>
                <a:sym typeface="Calibri"/>
              </a:rPr>
              <a:t>Rewrite these sentences using the subjunctive form</a:t>
            </a:r>
            <a:br>
              <a:rPr b="1" lang="en-GB" sz="2800">
                <a:solidFill>
                  <a:srgbClr val="595959"/>
                </a:solidFill>
                <a:latin typeface="Calibri"/>
                <a:ea typeface="Calibri"/>
                <a:cs typeface="Calibri"/>
                <a:sym typeface="Calibri"/>
              </a:rPr>
            </a:br>
            <a:endParaRPr b="1" sz="2800">
              <a:solidFill>
                <a:srgbClr val="595959"/>
              </a:solidFill>
              <a:latin typeface="Calibri"/>
              <a:ea typeface="Calibri"/>
              <a:cs typeface="Calibri"/>
              <a:sym typeface="Calibri"/>
            </a:endParaRPr>
          </a:p>
          <a:p>
            <a:pPr indent="0" lvl="1" marL="457200" marR="0" rtl="0" algn="l">
              <a:lnSpc>
                <a:spcPct val="90000"/>
              </a:lnSpc>
              <a:spcBef>
                <a:spcPts val="500"/>
              </a:spcBef>
              <a:spcAft>
                <a:spcPts val="0"/>
              </a:spcAft>
              <a:buClr>
                <a:srgbClr val="595959"/>
              </a:buClr>
              <a:buSzPts val="2400"/>
              <a:buFont typeface="Arial"/>
              <a:buNone/>
            </a:pPr>
            <a:r>
              <a:rPr b="0" i="1" lang="en-GB" sz="2400" u="none" cap="none" strike="noStrike">
                <a:solidFill>
                  <a:srgbClr val="595959"/>
                </a:solidFill>
                <a:latin typeface="Calibri"/>
                <a:ea typeface="Calibri"/>
                <a:cs typeface="Calibri"/>
                <a:sym typeface="Calibri"/>
              </a:rPr>
              <a:t>It is important that children are at school for 9.00. </a:t>
            </a:r>
            <a:endParaRPr/>
          </a:p>
          <a:p>
            <a:pPr indent="0" lvl="1" marL="457200" marR="0" rtl="0" algn="l">
              <a:lnSpc>
                <a:spcPct val="90000"/>
              </a:lnSpc>
              <a:spcBef>
                <a:spcPts val="500"/>
              </a:spcBef>
              <a:spcAft>
                <a:spcPts val="0"/>
              </a:spcAft>
              <a:buClr>
                <a:schemeClr val="dk1"/>
              </a:buClr>
              <a:buSzPts val="2400"/>
              <a:buFont typeface="Arial"/>
              <a:buNone/>
            </a:pPr>
            <a:r>
              <a:rPr b="0" i="0" lang="en-GB" sz="2400" u="none" cap="none" strike="noStrike">
                <a:solidFill>
                  <a:schemeClr val="dk1"/>
                </a:solidFill>
                <a:latin typeface="Calibri"/>
                <a:ea typeface="Calibri"/>
                <a:cs typeface="Calibri"/>
                <a:sym typeface="Calibri"/>
              </a:rPr>
              <a:t>It is important that children </a:t>
            </a:r>
            <a:r>
              <a:rPr b="1" i="0" lang="en-GB" sz="2400" u="sng" cap="none" strike="noStrike">
                <a:solidFill>
                  <a:schemeClr val="dk1"/>
                </a:solidFill>
                <a:latin typeface="Calibri"/>
                <a:ea typeface="Calibri"/>
                <a:cs typeface="Calibri"/>
                <a:sym typeface="Calibri"/>
              </a:rPr>
              <a:t>be</a:t>
            </a:r>
            <a:r>
              <a:rPr b="0" i="0" lang="en-GB" sz="2400" u="none" cap="none" strike="noStrike">
                <a:solidFill>
                  <a:schemeClr val="dk1"/>
                </a:solidFill>
                <a:latin typeface="Calibri"/>
                <a:ea typeface="Calibri"/>
                <a:cs typeface="Calibri"/>
                <a:sym typeface="Calibri"/>
              </a:rPr>
              <a:t> at school for 9.00.</a:t>
            </a:r>
            <a:endParaRPr/>
          </a:p>
          <a:p>
            <a:pPr indent="0" lvl="1" marL="457200" marR="0" rtl="0" algn="l">
              <a:lnSpc>
                <a:spcPct val="90000"/>
              </a:lnSpc>
              <a:spcBef>
                <a:spcPts val="500"/>
              </a:spcBef>
              <a:spcAft>
                <a:spcPts val="0"/>
              </a:spcAft>
              <a:buClr>
                <a:schemeClr val="dk1"/>
              </a:buClr>
              <a:buSzPts val="2400"/>
              <a:buFont typeface="Arial"/>
              <a:buNone/>
            </a:pPr>
            <a:r>
              <a:t/>
            </a:r>
            <a:endParaRPr b="0" i="0" sz="2400" u="none" cap="none" strike="noStrike">
              <a:solidFill>
                <a:srgbClr val="595959"/>
              </a:solidFill>
              <a:latin typeface="Calibri"/>
              <a:ea typeface="Calibri"/>
              <a:cs typeface="Calibri"/>
              <a:sym typeface="Calibri"/>
            </a:endParaRPr>
          </a:p>
          <a:p>
            <a:pPr indent="0" lvl="1" marL="457200" marR="0" rtl="0" algn="l">
              <a:lnSpc>
                <a:spcPct val="90000"/>
              </a:lnSpc>
              <a:spcBef>
                <a:spcPts val="500"/>
              </a:spcBef>
              <a:spcAft>
                <a:spcPts val="0"/>
              </a:spcAft>
              <a:buClr>
                <a:srgbClr val="595959"/>
              </a:buClr>
              <a:buSzPts val="2400"/>
              <a:buFont typeface="Arial"/>
              <a:buNone/>
            </a:pPr>
            <a:r>
              <a:rPr b="0" i="1" lang="en-GB" sz="2400" u="none" cap="none" strike="noStrike">
                <a:solidFill>
                  <a:srgbClr val="595959"/>
                </a:solidFill>
                <a:latin typeface="Calibri"/>
                <a:ea typeface="Calibri"/>
                <a:cs typeface="Calibri"/>
                <a:sym typeface="Calibri"/>
              </a:rPr>
              <a:t>We advise that your child brings sunscreen on the trip to the beach.</a:t>
            </a:r>
            <a:endParaRPr/>
          </a:p>
          <a:p>
            <a:pPr indent="0" lvl="1" marL="457200" marR="0" rtl="0" algn="l">
              <a:lnSpc>
                <a:spcPct val="90000"/>
              </a:lnSpc>
              <a:spcBef>
                <a:spcPts val="500"/>
              </a:spcBef>
              <a:spcAft>
                <a:spcPts val="0"/>
              </a:spcAft>
              <a:buClr>
                <a:schemeClr val="dk1"/>
              </a:buClr>
              <a:buSzPts val="2400"/>
              <a:buFont typeface="Arial"/>
              <a:buNone/>
            </a:pPr>
            <a:r>
              <a:rPr b="0" i="0" lang="en-GB" sz="2400" u="none" cap="none" strike="noStrike">
                <a:solidFill>
                  <a:schemeClr val="dk1"/>
                </a:solidFill>
                <a:latin typeface="Calibri"/>
                <a:ea typeface="Calibri"/>
                <a:cs typeface="Calibri"/>
                <a:sym typeface="Calibri"/>
              </a:rPr>
              <a:t>We advise that your child </a:t>
            </a:r>
            <a:r>
              <a:rPr b="1" i="0" lang="en-GB" sz="2400" u="sng" cap="none" strike="noStrike">
                <a:solidFill>
                  <a:schemeClr val="dk1"/>
                </a:solidFill>
                <a:latin typeface="Calibri"/>
                <a:ea typeface="Calibri"/>
                <a:cs typeface="Calibri"/>
                <a:sym typeface="Calibri"/>
              </a:rPr>
              <a:t>bring</a:t>
            </a:r>
            <a:r>
              <a:rPr b="0" i="0" lang="en-GB" sz="2400" u="none" cap="none" strike="noStrike">
                <a:solidFill>
                  <a:schemeClr val="dk1"/>
                </a:solidFill>
                <a:latin typeface="Calibri"/>
                <a:ea typeface="Calibri"/>
                <a:cs typeface="Calibri"/>
                <a:sym typeface="Calibri"/>
              </a:rPr>
              <a:t> sunscreen on the trip to the beach.</a:t>
            </a:r>
            <a:endParaRPr/>
          </a:p>
          <a:p>
            <a:pPr indent="0" lvl="1" marL="457200" marR="0" rtl="0" algn="l">
              <a:lnSpc>
                <a:spcPct val="90000"/>
              </a:lnSpc>
              <a:spcBef>
                <a:spcPts val="500"/>
              </a:spcBef>
              <a:spcAft>
                <a:spcPts val="0"/>
              </a:spcAft>
              <a:buClr>
                <a:schemeClr val="dk1"/>
              </a:buClr>
              <a:buSzPts val="2400"/>
              <a:buFont typeface="Arial"/>
              <a:buNone/>
            </a:pPr>
            <a:r>
              <a:t/>
            </a:r>
            <a:endParaRPr b="0" i="0" sz="2400" u="none" cap="none" strike="noStrike">
              <a:solidFill>
                <a:srgbClr val="595959"/>
              </a:solidFill>
              <a:latin typeface="Calibri"/>
              <a:ea typeface="Calibri"/>
              <a:cs typeface="Calibri"/>
              <a:sym typeface="Calibri"/>
            </a:endParaRPr>
          </a:p>
          <a:p>
            <a:pPr indent="0" lvl="1" marL="457200" marR="0" rtl="0" algn="l">
              <a:lnSpc>
                <a:spcPct val="90000"/>
              </a:lnSpc>
              <a:spcBef>
                <a:spcPts val="500"/>
              </a:spcBef>
              <a:spcAft>
                <a:spcPts val="0"/>
              </a:spcAft>
              <a:buClr>
                <a:srgbClr val="595959"/>
              </a:buClr>
              <a:buSzPts val="2400"/>
              <a:buFont typeface="Arial"/>
              <a:buNone/>
            </a:pPr>
            <a:r>
              <a:rPr b="0" i="1" lang="en-GB" sz="2400" u="none" cap="none" strike="noStrike">
                <a:solidFill>
                  <a:srgbClr val="595959"/>
                </a:solidFill>
                <a:latin typeface="Calibri"/>
                <a:ea typeface="Calibri"/>
                <a:cs typeface="Calibri"/>
                <a:sym typeface="Calibri"/>
              </a:rPr>
              <a:t>We ask that each child has a notebook and pencil. </a:t>
            </a:r>
            <a:endParaRPr/>
          </a:p>
          <a:p>
            <a:pPr indent="0" lvl="1" marL="457200" marR="0" rtl="0" algn="l">
              <a:lnSpc>
                <a:spcPct val="90000"/>
              </a:lnSpc>
              <a:spcBef>
                <a:spcPts val="500"/>
              </a:spcBef>
              <a:spcAft>
                <a:spcPts val="0"/>
              </a:spcAft>
              <a:buClr>
                <a:schemeClr val="dk1"/>
              </a:buClr>
              <a:buSzPts val="2400"/>
              <a:buFont typeface="Arial"/>
              <a:buNone/>
            </a:pPr>
            <a:r>
              <a:rPr b="0" i="0" lang="en-GB" sz="2400" u="none" cap="none" strike="noStrike">
                <a:solidFill>
                  <a:schemeClr val="dk1"/>
                </a:solidFill>
                <a:latin typeface="Calibri"/>
                <a:ea typeface="Calibri"/>
                <a:cs typeface="Calibri"/>
                <a:sym typeface="Calibri"/>
              </a:rPr>
              <a:t>We ask that each child </a:t>
            </a:r>
            <a:r>
              <a:rPr b="1" i="0" lang="en-GB" sz="2400" u="sng" cap="none" strike="noStrike">
                <a:solidFill>
                  <a:schemeClr val="dk1"/>
                </a:solidFill>
                <a:latin typeface="Calibri"/>
                <a:ea typeface="Calibri"/>
                <a:cs typeface="Calibri"/>
                <a:sym typeface="Calibri"/>
              </a:rPr>
              <a:t>have</a:t>
            </a:r>
            <a:r>
              <a:rPr b="0" i="0" lang="en-GB" sz="2400" u="none" cap="none" strike="noStrike">
                <a:solidFill>
                  <a:schemeClr val="dk1"/>
                </a:solidFill>
                <a:latin typeface="Calibri"/>
                <a:ea typeface="Calibri"/>
                <a:cs typeface="Calibri"/>
                <a:sym typeface="Calibri"/>
              </a:rPr>
              <a:t> a notebook and pencil. </a:t>
            </a:r>
            <a:endParaRPr b="0" i="0" sz="2400" u="none" cap="none" strike="noStrike">
              <a:solidFill>
                <a:schemeClr val="dk1"/>
              </a:solidFill>
              <a:highlight>
                <a:srgbClr val="FFFF00"/>
              </a:highlight>
              <a:latin typeface="Calibri"/>
              <a:ea typeface="Calibri"/>
              <a:cs typeface="Calibri"/>
              <a:sym typeface="Calibri"/>
            </a:endParaRPr>
          </a:p>
          <a:p>
            <a:pPr indent="0" lvl="0" marL="0" marR="0" rtl="0" algn="l">
              <a:lnSpc>
                <a:spcPct val="90000"/>
              </a:lnSpc>
              <a:spcBef>
                <a:spcPts val="1000"/>
              </a:spcBef>
              <a:spcAft>
                <a:spcPts val="0"/>
              </a:spcAft>
              <a:buClr>
                <a:schemeClr val="dk1"/>
              </a:buClr>
              <a:buSzPts val="2800"/>
              <a:buFont typeface="Arial"/>
              <a:buNone/>
            </a:pPr>
            <a:r>
              <a:t/>
            </a:r>
            <a:endParaRPr sz="2800">
              <a:solidFill>
                <a:schemeClr val="dk1"/>
              </a:solidFill>
              <a:highlight>
                <a:srgbClr val="FFFF00"/>
              </a:highlight>
              <a:latin typeface="Calibri"/>
              <a:ea typeface="Calibri"/>
              <a:cs typeface="Calibri"/>
              <a:sym typeface="Calibri"/>
            </a:endParaRPr>
          </a:p>
        </p:txBody>
      </p:sp>
      <p:sp>
        <p:nvSpPr>
          <p:cNvPr id="225" name="Google Shape;225;p17"/>
          <p:cNvSpPr/>
          <p:nvPr/>
        </p:nvSpPr>
        <p:spPr>
          <a:xfrm>
            <a:off x="844296" y="2803052"/>
            <a:ext cx="210620" cy="324363"/>
          </a:xfrm>
          <a:prstGeom prst="chevron">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226" name="Google Shape;226;p17"/>
          <p:cNvSpPr/>
          <p:nvPr/>
        </p:nvSpPr>
        <p:spPr>
          <a:xfrm>
            <a:off x="844296" y="3839112"/>
            <a:ext cx="210620" cy="324363"/>
          </a:xfrm>
          <a:prstGeom prst="chevron">
            <a:avLst>
              <a:gd fmla="val 50000" name="adj"/>
            </a:avLst>
          </a:prstGeom>
          <a:solidFill>
            <a:srgbClr val="E6157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227" name="Google Shape;227;p17"/>
          <p:cNvSpPr/>
          <p:nvPr/>
        </p:nvSpPr>
        <p:spPr>
          <a:xfrm>
            <a:off x="844296" y="5008037"/>
            <a:ext cx="210620" cy="324363"/>
          </a:xfrm>
          <a:prstGeom prst="chevron">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228" name="Google Shape;228;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GB">
                <a:latin typeface="Calibri"/>
                <a:ea typeface="Calibri"/>
                <a:cs typeface="Calibri"/>
                <a:sym typeface="Calibri"/>
              </a:rPr>
              <a:t>Writing using the subjunctive form</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2" name="Shape 232"/>
        <p:cNvGrpSpPr/>
        <p:nvPr/>
      </p:nvGrpSpPr>
      <p:grpSpPr>
        <a:xfrm>
          <a:off x="0" y="0"/>
          <a:ext cx="0" cy="0"/>
          <a:chOff x="0" y="0"/>
          <a:chExt cx="0" cy="0"/>
        </a:xfrm>
      </p:grpSpPr>
      <p:sp>
        <p:nvSpPr>
          <p:cNvPr id="233" name="Google Shape;233;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GB">
                <a:latin typeface="Calibri"/>
                <a:ea typeface="Calibri"/>
                <a:cs typeface="Calibri"/>
                <a:sym typeface="Calibri"/>
              </a:rPr>
              <a:t>Applying the subjunctive in authentic texts</a:t>
            </a:r>
            <a:endParaRPr/>
          </a:p>
        </p:txBody>
      </p:sp>
      <p:sp>
        <p:nvSpPr>
          <p:cNvPr id="234" name="Google Shape;234;p18"/>
          <p:cNvSpPr txBox="1"/>
          <p:nvPr>
            <p:ph idx="1" type="body"/>
          </p:nvPr>
        </p:nvSpPr>
        <p:spPr>
          <a:xfrm>
            <a:off x="838200" y="1825625"/>
            <a:ext cx="10268712" cy="4351338"/>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600"/>
              <a:buNone/>
            </a:pPr>
            <a:r>
              <a:rPr b="1" lang="en-GB" sz="2600"/>
              <a:t>Highly formal letters from people in authority and in letters of complaint, e.g.</a:t>
            </a:r>
            <a:endParaRPr/>
          </a:p>
          <a:p>
            <a:pPr indent="-228600" lvl="0" marL="228600" rtl="0" algn="l">
              <a:lnSpc>
                <a:spcPct val="90000"/>
              </a:lnSpc>
              <a:spcBef>
                <a:spcPts val="1000"/>
              </a:spcBef>
              <a:spcAft>
                <a:spcPts val="0"/>
              </a:spcAft>
              <a:buClr>
                <a:srgbClr val="595959"/>
              </a:buClr>
              <a:buSzPts val="2600"/>
              <a:buChar char="•"/>
            </a:pPr>
            <a:r>
              <a:rPr i="1" lang="en-GB" sz="2600">
                <a:solidFill>
                  <a:srgbClr val="595959"/>
                </a:solidFill>
              </a:rPr>
              <a:t>Dear parents please ensure that all homework </a:t>
            </a:r>
            <a:r>
              <a:rPr b="1" i="1" lang="en-GB" sz="2600">
                <a:solidFill>
                  <a:srgbClr val="595959"/>
                </a:solidFill>
              </a:rPr>
              <a:t>be</a:t>
            </a:r>
            <a:r>
              <a:rPr i="1" lang="en-GB" sz="2600">
                <a:solidFill>
                  <a:srgbClr val="595959"/>
                </a:solidFill>
              </a:rPr>
              <a:t> completed in blue ink… </a:t>
            </a:r>
            <a:endParaRPr/>
          </a:p>
          <a:p>
            <a:pPr indent="-228600" lvl="0" marL="228600" rtl="0" algn="l">
              <a:lnSpc>
                <a:spcPct val="90000"/>
              </a:lnSpc>
              <a:spcBef>
                <a:spcPts val="1000"/>
              </a:spcBef>
              <a:spcAft>
                <a:spcPts val="0"/>
              </a:spcAft>
              <a:buClr>
                <a:srgbClr val="595959"/>
              </a:buClr>
              <a:buSzPts val="2600"/>
              <a:buChar char="•"/>
            </a:pPr>
            <a:r>
              <a:rPr i="1" lang="en-GB" sz="2600">
                <a:solidFill>
                  <a:srgbClr val="595959"/>
                </a:solidFill>
              </a:rPr>
              <a:t>I request that the item </a:t>
            </a:r>
            <a:r>
              <a:rPr b="1" i="1" lang="en-GB" sz="2600">
                <a:solidFill>
                  <a:srgbClr val="595959"/>
                </a:solidFill>
              </a:rPr>
              <a:t>be</a:t>
            </a:r>
            <a:r>
              <a:rPr i="1" lang="en-GB" sz="2600">
                <a:solidFill>
                  <a:srgbClr val="595959"/>
                </a:solidFill>
              </a:rPr>
              <a:t> returned to me…</a:t>
            </a:r>
            <a:endParaRPr/>
          </a:p>
          <a:p>
            <a:pPr indent="0" lvl="0" marL="0" rtl="0" algn="l">
              <a:lnSpc>
                <a:spcPct val="90000"/>
              </a:lnSpc>
              <a:spcBef>
                <a:spcPts val="1000"/>
              </a:spcBef>
              <a:spcAft>
                <a:spcPts val="0"/>
              </a:spcAft>
              <a:buClr>
                <a:schemeClr val="dk1"/>
              </a:buClr>
              <a:buSzPts val="2600"/>
              <a:buNone/>
            </a:pPr>
            <a:r>
              <a:rPr lang="en-GB" sz="2600"/>
              <a:t> </a:t>
            </a:r>
            <a:endParaRPr/>
          </a:p>
          <a:p>
            <a:pPr indent="0" lvl="0" marL="0" rtl="0" algn="l">
              <a:lnSpc>
                <a:spcPct val="90000"/>
              </a:lnSpc>
              <a:spcBef>
                <a:spcPts val="1000"/>
              </a:spcBef>
              <a:spcAft>
                <a:spcPts val="0"/>
              </a:spcAft>
              <a:buClr>
                <a:schemeClr val="dk1"/>
              </a:buClr>
              <a:buSzPts val="2600"/>
              <a:buNone/>
            </a:pPr>
            <a:r>
              <a:rPr b="1" lang="en-GB" sz="2600"/>
              <a:t>Formal requests to visitors, such as those at a tourist attraction:</a:t>
            </a:r>
            <a:endParaRPr/>
          </a:p>
          <a:p>
            <a:pPr indent="-228600" lvl="0" marL="228600" rtl="0" algn="l">
              <a:lnSpc>
                <a:spcPct val="90000"/>
              </a:lnSpc>
              <a:spcBef>
                <a:spcPts val="1000"/>
              </a:spcBef>
              <a:spcAft>
                <a:spcPts val="0"/>
              </a:spcAft>
              <a:buClr>
                <a:srgbClr val="595959"/>
              </a:buClr>
              <a:buSzPts val="2600"/>
              <a:buChar char="•"/>
            </a:pPr>
            <a:r>
              <a:rPr i="1" lang="en-GB" sz="2600">
                <a:solidFill>
                  <a:srgbClr val="595959"/>
                </a:solidFill>
              </a:rPr>
              <a:t>We ask that all visitors </a:t>
            </a:r>
            <a:r>
              <a:rPr b="1" i="1" lang="en-GB" sz="2600">
                <a:solidFill>
                  <a:srgbClr val="595959"/>
                </a:solidFill>
              </a:rPr>
              <a:t>refrain</a:t>
            </a:r>
            <a:r>
              <a:rPr i="1" lang="en-GB" sz="2600">
                <a:solidFill>
                  <a:srgbClr val="595959"/>
                </a:solidFill>
              </a:rPr>
              <a:t> from eating in the… Whilst on the premises, we ask that visitors </a:t>
            </a:r>
            <a:r>
              <a:rPr b="1" i="1" lang="en-GB" sz="2600">
                <a:solidFill>
                  <a:srgbClr val="595959"/>
                </a:solidFill>
              </a:rPr>
              <a:t>keep</a:t>
            </a:r>
            <a:r>
              <a:rPr i="1" lang="en-GB" sz="2600">
                <a:solidFill>
                  <a:srgbClr val="595959"/>
                </a:solidFill>
              </a:rPr>
              <a:t> to the paths… For the comfort of all our guests, we ask that guests </a:t>
            </a:r>
            <a:r>
              <a:rPr b="1" i="1" lang="en-GB" sz="2600">
                <a:solidFill>
                  <a:srgbClr val="595959"/>
                </a:solidFill>
              </a:rPr>
              <a:t>maintain</a:t>
            </a:r>
            <a:r>
              <a:rPr i="1" lang="en-GB" sz="2600">
                <a:solidFill>
                  <a:srgbClr val="595959"/>
                </a:solidFill>
              </a:rPr>
              <a:t> quiet between the hours of…</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8" name="Shape 238"/>
        <p:cNvGrpSpPr/>
        <p:nvPr/>
      </p:nvGrpSpPr>
      <p:grpSpPr>
        <a:xfrm>
          <a:off x="0" y="0"/>
          <a:ext cx="0" cy="0"/>
          <a:chOff x="0" y="0"/>
          <a:chExt cx="0" cy="0"/>
        </a:xfrm>
      </p:grpSpPr>
      <p:sp>
        <p:nvSpPr>
          <p:cNvPr id="239" name="Google Shape;239;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GB">
                <a:latin typeface="Calibri"/>
                <a:ea typeface="Calibri"/>
                <a:cs typeface="Calibri"/>
                <a:sym typeface="Calibri"/>
              </a:rPr>
              <a:t>Essential prior knowledge</a:t>
            </a:r>
            <a:endParaRPr/>
          </a:p>
        </p:txBody>
      </p:sp>
      <p:sp>
        <p:nvSpPr>
          <p:cNvPr id="240" name="Google Shape;240;p19"/>
          <p:cNvSpPr txBox="1"/>
          <p:nvPr>
            <p:ph idx="1" type="body"/>
          </p:nvPr>
        </p:nvSpPr>
        <p:spPr>
          <a:xfrm>
            <a:off x="1231392" y="1825624"/>
            <a:ext cx="10122408" cy="4404487"/>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595959"/>
              </a:buClr>
              <a:buSzPts val="2800"/>
              <a:buNone/>
            </a:pPr>
            <a:r>
              <a:rPr i="1" lang="en-GB">
                <a:solidFill>
                  <a:srgbClr val="595959"/>
                </a:solidFill>
              </a:rPr>
              <a:t>An understanding of verbs as doing, being and having words</a:t>
            </a:r>
            <a:endParaRPr/>
          </a:p>
          <a:p>
            <a:pPr indent="0" lvl="0" marL="0" rtl="0" algn="l">
              <a:lnSpc>
                <a:spcPct val="90000"/>
              </a:lnSpc>
              <a:spcBef>
                <a:spcPts val="2200"/>
              </a:spcBef>
              <a:spcAft>
                <a:spcPts val="0"/>
              </a:spcAft>
              <a:buClr>
                <a:srgbClr val="595959"/>
              </a:buClr>
              <a:buSzPts val="2800"/>
              <a:buNone/>
            </a:pPr>
            <a:r>
              <a:rPr i="1" lang="en-GB">
                <a:solidFill>
                  <a:srgbClr val="595959"/>
                </a:solidFill>
              </a:rPr>
              <a:t>Recognition of modal verbs that indicate possibility</a:t>
            </a:r>
            <a:endParaRPr/>
          </a:p>
          <a:p>
            <a:pPr indent="0" lvl="0" marL="0" rtl="0" algn="l">
              <a:lnSpc>
                <a:spcPct val="90000"/>
              </a:lnSpc>
              <a:spcBef>
                <a:spcPts val="2200"/>
              </a:spcBef>
              <a:spcAft>
                <a:spcPts val="0"/>
              </a:spcAft>
              <a:buClr>
                <a:srgbClr val="595959"/>
              </a:buClr>
              <a:buSzPts val="2800"/>
              <a:buNone/>
            </a:pPr>
            <a:r>
              <a:rPr i="1" lang="en-GB">
                <a:solidFill>
                  <a:srgbClr val="595959"/>
                </a:solidFill>
              </a:rPr>
              <a:t>Recognising the infinitive form of verbs</a:t>
            </a:r>
            <a:endParaRPr/>
          </a:p>
          <a:p>
            <a:pPr indent="0" lvl="0" marL="0" rtl="0" algn="l">
              <a:lnSpc>
                <a:spcPct val="90000"/>
              </a:lnSpc>
              <a:spcBef>
                <a:spcPts val="2200"/>
              </a:spcBef>
              <a:spcAft>
                <a:spcPts val="0"/>
              </a:spcAft>
              <a:buClr>
                <a:srgbClr val="595959"/>
              </a:buClr>
              <a:buSzPts val="2800"/>
              <a:buNone/>
            </a:pPr>
            <a:r>
              <a:rPr i="1" lang="en-GB">
                <a:solidFill>
                  <a:srgbClr val="595959"/>
                </a:solidFill>
              </a:rPr>
              <a:t>Understand the effect of the subordinating conjunctions ‘if’ and ‘that’ on the rest of the sentence</a:t>
            </a:r>
            <a:endParaRPr/>
          </a:p>
          <a:p>
            <a:pPr indent="0" lvl="0" marL="0" rtl="0" algn="l">
              <a:lnSpc>
                <a:spcPct val="90000"/>
              </a:lnSpc>
              <a:spcBef>
                <a:spcPts val="2200"/>
              </a:spcBef>
              <a:spcAft>
                <a:spcPts val="0"/>
              </a:spcAft>
              <a:buClr>
                <a:srgbClr val="595959"/>
              </a:buClr>
              <a:buSzPts val="2800"/>
              <a:buNone/>
            </a:pPr>
            <a:r>
              <a:rPr i="1" lang="en-GB">
                <a:solidFill>
                  <a:srgbClr val="595959"/>
                </a:solidFill>
              </a:rPr>
              <a:t>Appreciate that there are different levels of formality in writing</a:t>
            </a:r>
            <a:endParaRPr/>
          </a:p>
        </p:txBody>
      </p:sp>
      <p:sp>
        <p:nvSpPr>
          <p:cNvPr id="241" name="Google Shape;241;p19"/>
          <p:cNvSpPr/>
          <p:nvPr/>
        </p:nvSpPr>
        <p:spPr>
          <a:xfrm>
            <a:off x="838200" y="1912675"/>
            <a:ext cx="210620" cy="324363"/>
          </a:xfrm>
          <a:prstGeom prst="chevron">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242" name="Google Shape;242;p19"/>
          <p:cNvSpPr/>
          <p:nvPr/>
        </p:nvSpPr>
        <p:spPr>
          <a:xfrm>
            <a:off x="838200" y="2582542"/>
            <a:ext cx="210620" cy="324363"/>
          </a:xfrm>
          <a:prstGeom prst="chevron">
            <a:avLst>
              <a:gd fmla="val 50000" name="adj"/>
            </a:avLst>
          </a:prstGeom>
          <a:solidFill>
            <a:srgbClr val="E6157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243" name="Google Shape;243;p19"/>
          <p:cNvSpPr/>
          <p:nvPr/>
        </p:nvSpPr>
        <p:spPr>
          <a:xfrm>
            <a:off x="838200" y="3258369"/>
            <a:ext cx="210620" cy="324363"/>
          </a:xfrm>
          <a:prstGeom prst="chevron">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244" name="Google Shape;244;p19"/>
          <p:cNvSpPr/>
          <p:nvPr/>
        </p:nvSpPr>
        <p:spPr>
          <a:xfrm>
            <a:off x="838200" y="3934196"/>
            <a:ext cx="210620" cy="324363"/>
          </a:xfrm>
          <a:prstGeom prst="chevron">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245" name="Google Shape;245;p19"/>
          <p:cNvSpPr/>
          <p:nvPr/>
        </p:nvSpPr>
        <p:spPr>
          <a:xfrm>
            <a:off x="838200" y="4949567"/>
            <a:ext cx="210620" cy="324363"/>
          </a:xfrm>
          <a:prstGeom prst="chevron">
            <a:avLst>
              <a:gd fmla="val 50000" name="adj"/>
            </a:avLst>
          </a:prstGeom>
          <a:solidFill>
            <a:srgbClr val="7030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Google Shape;99;p2"/>
          <p:cNvSpPr txBox="1"/>
          <p:nvPr>
            <p:ph idx="1" type="body"/>
          </p:nvPr>
        </p:nvSpPr>
        <p:spPr>
          <a:xfrm>
            <a:off x="838200" y="2987039"/>
            <a:ext cx="10515600" cy="3189923"/>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800"/>
              <a:buNone/>
            </a:pPr>
            <a:r>
              <a:rPr b="1" lang="en-GB"/>
              <a:t>The subjunctive is a verb form used in very formal Standard English.</a:t>
            </a:r>
            <a:endParaRPr/>
          </a:p>
          <a:p>
            <a:pPr indent="-50800" lvl="0" marL="228600" rtl="0" algn="ctr">
              <a:lnSpc>
                <a:spcPct val="90000"/>
              </a:lnSpc>
              <a:spcBef>
                <a:spcPts val="1000"/>
              </a:spcBef>
              <a:spcAft>
                <a:spcPts val="0"/>
              </a:spcAft>
              <a:buClr>
                <a:schemeClr val="dk1"/>
              </a:buClr>
              <a:buSzPts val="2800"/>
              <a:buNone/>
            </a:pPr>
            <a:r>
              <a:t/>
            </a:r>
            <a:endParaRPr/>
          </a:p>
          <a:p>
            <a:pPr indent="0" lvl="0" marL="0" rtl="0" algn="ctr">
              <a:lnSpc>
                <a:spcPct val="90000"/>
              </a:lnSpc>
              <a:spcBef>
                <a:spcPts val="1000"/>
              </a:spcBef>
              <a:spcAft>
                <a:spcPts val="0"/>
              </a:spcAft>
              <a:buClr>
                <a:schemeClr val="dk1"/>
              </a:buClr>
              <a:buSzPts val="2800"/>
              <a:buNone/>
            </a:pPr>
            <a:r>
              <a:rPr lang="en-GB"/>
              <a:t>It is used to express:</a:t>
            </a:r>
            <a:endParaRPr/>
          </a:p>
          <a:p>
            <a:pPr indent="-228600" lvl="0" marL="228600" rtl="0" algn="ctr">
              <a:lnSpc>
                <a:spcPct val="90000"/>
              </a:lnSpc>
              <a:spcBef>
                <a:spcPts val="1000"/>
              </a:spcBef>
              <a:spcAft>
                <a:spcPts val="0"/>
              </a:spcAft>
              <a:buClr>
                <a:schemeClr val="dk1"/>
              </a:buClr>
              <a:buSzPts val="2800"/>
              <a:buChar char="•"/>
            </a:pPr>
            <a:r>
              <a:rPr lang="en-GB"/>
              <a:t>dreams, possibilities and aspirations</a:t>
            </a:r>
            <a:endParaRPr/>
          </a:p>
          <a:p>
            <a:pPr indent="-228600" lvl="0" marL="228600" rtl="0" algn="ctr">
              <a:lnSpc>
                <a:spcPct val="90000"/>
              </a:lnSpc>
              <a:spcBef>
                <a:spcPts val="1000"/>
              </a:spcBef>
              <a:spcAft>
                <a:spcPts val="0"/>
              </a:spcAft>
              <a:buClr>
                <a:schemeClr val="dk1"/>
              </a:buClr>
              <a:buSzPts val="2800"/>
              <a:buChar char="•"/>
            </a:pPr>
            <a:r>
              <a:rPr lang="en-GB"/>
              <a:t>importance and commands </a:t>
            </a:r>
            <a:endParaRPr/>
          </a:p>
        </p:txBody>
      </p:sp>
      <p:sp>
        <p:nvSpPr>
          <p:cNvPr id="100" name="Google Shape;100;p2"/>
          <p:cNvSpPr/>
          <p:nvPr/>
        </p:nvSpPr>
        <p:spPr>
          <a:xfrm>
            <a:off x="4796319" y="223894"/>
            <a:ext cx="2599362" cy="2599362"/>
          </a:xfrm>
          <a:prstGeom prst="ellipse">
            <a:avLst/>
          </a:prstGeom>
          <a:solidFill>
            <a:srgbClr val="BBD6EE">
              <a:alpha val="49803"/>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1" name="Google Shape;101;p2"/>
          <p:cNvSpPr/>
          <p:nvPr/>
        </p:nvSpPr>
        <p:spPr>
          <a:xfrm>
            <a:off x="4318399" y="743287"/>
            <a:ext cx="2287233" cy="1560576"/>
          </a:xfrm>
          <a:prstGeom prst="cloud">
            <a:avLst/>
          </a:prstGeom>
          <a:solidFill>
            <a:srgbClr val="00B0F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2" name="Google Shape;102;p2"/>
          <p:cNvSpPr/>
          <p:nvPr/>
        </p:nvSpPr>
        <p:spPr>
          <a:xfrm>
            <a:off x="6251108" y="1341120"/>
            <a:ext cx="1531051" cy="1044634"/>
          </a:xfrm>
          <a:prstGeom prst="cloud">
            <a:avLst/>
          </a:prstGeom>
          <a:solidFill>
            <a:srgbClr val="00B0F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9" name="Shape 249"/>
        <p:cNvGrpSpPr/>
        <p:nvPr/>
      </p:nvGrpSpPr>
      <p:grpSpPr>
        <a:xfrm>
          <a:off x="0" y="0"/>
          <a:ext cx="0" cy="0"/>
          <a:chOff x="0" y="0"/>
          <a:chExt cx="0" cy="0"/>
        </a:xfrm>
      </p:grpSpPr>
      <p:pic>
        <p:nvPicPr>
          <p:cNvPr id="250" name="Google Shape;250;p20"/>
          <p:cNvPicPr preferRelativeResize="0"/>
          <p:nvPr/>
        </p:nvPicPr>
        <p:blipFill rotWithShape="1">
          <a:blip r:embed="rId3">
            <a:alphaModFix/>
          </a:blip>
          <a:srcRect b="0" l="0" r="0" t="0"/>
          <a:stretch/>
        </p:blipFill>
        <p:spPr>
          <a:xfrm>
            <a:off x="0" y="-38100"/>
            <a:ext cx="12192000" cy="6934200"/>
          </a:xfrm>
          <a:prstGeom prst="rect">
            <a:avLst/>
          </a:prstGeom>
          <a:noFill/>
          <a:ln>
            <a:noFill/>
          </a:ln>
        </p:spPr>
      </p:pic>
      <p:sp>
        <p:nvSpPr>
          <p:cNvPr id="251" name="Google Shape;251;p20"/>
          <p:cNvSpPr/>
          <p:nvPr/>
        </p:nvSpPr>
        <p:spPr>
          <a:xfrm>
            <a:off x="5469893" y="2048769"/>
            <a:ext cx="6319771" cy="120569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2" name="Google Shape;252;p20"/>
          <p:cNvSpPr txBox="1"/>
          <p:nvPr/>
        </p:nvSpPr>
        <p:spPr>
          <a:xfrm>
            <a:off x="5469893" y="2205097"/>
            <a:ext cx="4142698" cy="101562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70C0"/>
              </a:buClr>
              <a:buSzPts val="3200"/>
              <a:buFont typeface="Arial Rounded"/>
              <a:buNone/>
            </a:pPr>
            <a:r>
              <a:rPr b="1" i="0" lang="en-GB" sz="6000" u="none" cap="none" strike="noStrike">
                <a:solidFill>
                  <a:schemeClr val="dk1"/>
                </a:solidFill>
                <a:latin typeface="Calibri"/>
                <a:ea typeface="Calibri"/>
                <a:cs typeface="Calibri"/>
                <a:sym typeface="Calibri"/>
              </a:rPr>
              <a:t>Thank you!</a:t>
            </a:r>
            <a:endParaRPr b="1" sz="6000">
              <a:solidFill>
                <a:schemeClr val="dk1"/>
              </a:solidFill>
              <a:latin typeface="Calibri"/>
              <a:ea typeface="Calibri"/>
              <a:cs typeface="Calibri"/>
              <a:sym typeface="Calibri"/>
            </a:endParaRPr>
          </a:p>
        </p:txBody>
      </p:sp>
      <p:sp>
        <p:nvSpPr>
          <p:cNvPr id="253" name="Google Shape;253;p20"/>
          <p:cNvSpPr/>
          <p:nvPr/>
        </p:nvSpPr>
        <p:spPr>
          <a:xfrm>
            <a:off x="5444200" y="4973050"/>
            <a:ext cx="5063400" cy="523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chemeClr val="dk1"/>
              </a:buClr>
              <a:buFont typeface="Arial"/>
              <a:buNone/>
            </a:pPr>
            <a:r>
              <a:rPr lang="en-GB" sz="1800">
                <a:solidFill>
                  <a:srgbClr val="263238"/>
                </a:solidFill>
                <a:latin typeface="Calibri"/>
                <a:ea typeface="Calibri"/>
                <a:cs typeface="Calibri"/>
                <a:sym typeface="Calibri"/>
              </a:rPr>
              <a:t>RachelClarke: primaryenglished.co.uk </a:t>
            </a:r>
            <a:r>
              <a:rPr lang="en-GB" sz="1800">
                <a:solidFill>
                  <a:srgbClr val="757070"/>
                </a:solidFill>
                <a:latin typeface="Calibri"/>
                <a:ea typeface="Calibri"/>
                <a:cs typeface="Calibri"/>
                <a:sym typeface="Calibri"/>
              </a:rPr>
              <a:t> </a:t>
            </a:r>
            <a:endParaRPr sz="1800">
              <a:solidFill>
                <a:srgbClr val="757070"/>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254" name="Google Shape;254;p20"/>
          <p:cNvPicPr preferRelativeResize="0"/>
          <p:nvPr/>
        </p:nvPicPr>
        <p:blipFill rotWithShape="1">
          <a:blip r:embed="rId4">
            <a:alphaModFix/>
          </a:blip>
          <a:srcRect b="0" l="0" r="0" t="0"/>
          <a:stretch/>
        </p:blipFill>
        <p:spPr>
          <a:xfrm>
            <a:off x="5444208" y="1350187"/>
            <a:ext cx="1797978" cy="82116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7" name="Shape 107"/>
        <p:cNvGrpSpPr/>
        <p:nvPr/>
      </p:nvGrpSpPr>
      <p:grpSpPr>
        <a:xfrm>
          <a:off x="0" y="0"/>
          <a:ext cx="0" cy="0"/>
          <a:chOff x="0" y="0"/>
          <a:chExt cx="0" cy="0"/>
        </a:xfrm>
      </p:grpSpPr>
      <p:sp>
        <p:nvSpPr>
          <p:cNvPr id="108" name="Google Shape;108;p3"/>
          <p:cNvSpPr txBox="1"/>
          <p:nvPr>
            <p:ph type="title"/>
          </p:nvPr>
        </p:nvSpPr>
        <p:spPr>
          <a:xfrm>
            <a:off x="838200" y="802957"/>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GB">
                <a:latin typeface="Calibri"/>
                <a:ea typeface="Calibri"/>
                <a:cs typeface="Calibri"/>
                <a:sym typeface="Calibri"/>
              </a:rPr>
              <a:t>Expressing dreams, possibilities &amp; aspirations </a:t>
            </a:r>
            <a:endParaRPr/>
          </a:p>
        </p:txBody>
      </p:sp>
      <p:sp>
        <p:nvSpPr>
          <p:cNvPr id="109" name="Google Shape;109;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800"/>
              <a:buNone/>
            </a:pPr>
            <a:r>
              <a:t/>
            </a:r>
            <a:endParaRPr/>
          </a:p>
          <a:p>
            <a:pPr indent="0" lvl="0" marL="0" rtl="0" algn="ctr">
              <a:lnSpc>
                <a:spcPct val="90000"/>
              </a:lnSpc>
              <a:spcBef>
                <a:spcPts val="1000"/>
              </a:spcBef>
              <a:spcAft>
                <a:spcPts val="0"/>
              </a:spcAft>
              <a:buClr>
                <a:schemeClr val="dk1"/>
              </a:buClr>
              <a:buSzPts val="2800"/>
              <a:buNone/>
            </a:pPr>
            <a:r>
              <a:rPr lang="en-GB"/>
              <a:t>If I </a:t>
            </a:r>
            <a:r>
              <a:rPr b="1" i="1" lang="en-GB"/>
              <a:t>were</a:t>
            </a:r>
            <a:r>
              <a:rPr lang="en-GB"/>
              <a:t> a millionaire, I would buy you a sports car.</a:t>
            </a:r>
            <a:endParaRPr/>
          </a:p>
          <a:p>
            <a:pPr indent="-50800" lvl="0" marL="228600" rtl="0" algn="l">
              <a:lnSpc>
                <a:spcPct val="90000"/>
              </a:lnSpc>
              <a:spcBef>
                <a:spcPts val="1000"/>
              </a:spcBef>
              <a:spcAft>
                <a:spcPts val="0"/>
              </a:spcAft>
              <a:buClr>
                <a:schemeClr val="dk1"/>
              </a:buClr>
              <a:buSzPts val="2800"/>
              <a:buNone/>
            </a:pPr>
            <a:r>
              <a:t/>
            </a:r>
            <a:endParaRPr/>
          </a:p>
          <a:p>
            <a:pPr indent="0" lvl="0" marL="0" rtl="0" algn="ctr">
              <a:lnSpc>
                <a:spcPct val="90000"/>
              </a:lnSpc>
              <a:spcBef>
                <a:spcPts val="1000"/>
              </a:spcBef>
              <a:spcAft>
                <a:spcPts val="0"/>
              </a:spcAft>
              <a:buClr>
                <a:schemeClr val="dk1"/>
              </a:buClr>
              <a:buSzPts val="2800"/>
              <a:buNone/>
            </a:pPr>
            <a:r>
              <a:rPr lang="en-GB"/>
              <a:t>If I </a:t>
            </a:r>
            <a:r>
              <a:rPr b="1" i="1" lang="en-GB"/>
              <a:t>was</a:t>
            </a:r>
            <a:r>
              <a:rPr lang="en-GB"/>
              <a:t> a millionaire, I would buy you a sports car.</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4" name="Shape 114"/>
        <p:cNvGrpSpPr/>
        <p:nvPr/>
      </p:nvGrpSpPr>
      <p:grpSpPr>
        <a:xfrm>
          <a:off x="0" y="0"/>
          <a:ext cx="0" cy="0"/>
          <a:chOff x="0" y="0"/>
          <a:chExt cx="0" cy="0"/>
        </a:xfrm>
      </p:grpSpPr>
      <p:sp>
        <p:nvSpPr>
          <p:cNvPr id="115" name="Google Shape;115;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GB">
                <a:latin typeface="Calibri"/>
                <a:ea typeface="Calibri"/>
                <a:cs typeface="Calibri"/>
                <a:sym typeface="Calibri"/>
              </a:rPr>
              <a:t>The verb ‘to be’</a:t>
            </a:r>
            <a:endParaRPr/>
          </a:p>
        </p:txBody>
      </p:sp>
      <p:sp>
        <p:nvSpPr>
          <p:cNvPr id="116" name="Google Shape;116;p4"/>
          <p:cNvSpPr/>
          <p:nvPr/>
        </p:nvSpPr>
        <p:spPr>
          <a:xfrm>
            <a:off x="4084320" y="816864"/>
            <a:ext cx="6632448" cy="4483005"/>
          </a:xfrm>
          <a:prstGeom prst="cloudCallout">
            <a:avLst>
              <a:gd fmla="val -51260" name="adj1"/>
              <a:gd fmla="val 60828" name="adj2"/>
            </a:avLst>
          </a:prstGeom>
          <a:solidFill>
            <a:srgbClr val="00B0F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2800">
                <a:solidFill>
                  <a:schemeClr val="lt1"/>
                </a:solidFill>
                <a:latin typeface="Calibri"/>
                <a:ea typeface="Calibri"/>
                <a:cs typeface="Calibri"/>
                <a:sym typeface="Calibri"/>
              </a:rPr>
              <a:t>Which of the following words are forms of the verb ‘</a:t>
            </a:r>
            <a:r>
              <a:rPr b="1" i="1" lang="en-GB" sz="2800">
                <a:solidFill>
                  <a:schemeClr val="lt1"/>
                </a:solidFill>
                <a:latin typeface="Calibri"/>
                <a:ea typeface="Calibri"/>
                <a:cs typeface="Calibri"/>
                <a:sym typeface="Calibri"/>
              </a:rPr>
              <a:t>to be</a:t>
            </a:r>
            <a:r>
              <a:rPr lang="en-GB" sz="2800">
                <a:solidFill>
                  <a:schemeClr val="lt1"/>
                </a:solidFill>
                <a:latin typeface="Calibri"/>
                <a:ea typeface="Calibri"/>
                <a:cs typeface="Calibri"/>
                <a:sym typeface="Calibri"/>
              </a:rPr>
              <a:t>’?</a:t>
            </a:r>
            <a:endParaRPr/>
          </a:p>
          <a:p>
            <a:pPr indent="0" lvl="0" marL="0" marR="0" rtl="0" algn="ctr">
              <a:spcBef>
                <a:spcPts val="0"/>
              </a:spcBef>
              <a:spcAft>
                <a:spcPts val="0"/>
              </a:spcAft>
              <a:buNone/>
            </a:pPr>
            <a:r>
              <a:t/>
            </a:r>
            <a:endParaRPr sz="2800">
              <a:solidFill>
                <a:schemeClr val="lt1"/>
              </a:solidFill>
              <a:latin typeface="Calibri"/>
              <a:ea typeface="Calibri"/>
              <a:cs typeface="Calibri"/>
              <a:sym typeface="Calibri"/>
            </a:endParaRPr>
          </a:p>
          <a:p>
            <a:pPr indent="0" lvl="0" marL="0" marR="0" rtl="0" algn="ctr">
              <a:spcBef>
                <a:spcPts val="0"/>
              </a:spcBef>
              <a:spcAft>
                <a:spcPts val="0"/>
              </a:spcAft>
              <a:buNone/>
            </a:pPr>
            <a:r>
              <a:rPr b="1" lang="en-GB" sz="2800">
                <a:solidFill>
                  <a:schemeClr val="lt1"/>
                </a:solidFill>
                <a:latin typeface="Calibri"/>
                <a:ea typeface="Calibri"/>
                <a:cs typeface="Calibri"/>
                <a:sym typeface="Calibri"/>
              </a:rPr>
              <a:t>am, are, be, being, been, is, was, were </a:t>
            </a:r>
            <a:endParaRPr/>
          </a:p>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1" name="Shape 121"/>
        <p:cNvGrpSpPr/>
        <p:nvPr/>
      </p:nvGrpSpPr>
      <p:grpSpPr>
        <a:xfrm>
          <a:off x="0" y="0"/>
          <a:ext cx="0" cy="0"/>
          <a:chOff x="0" y="0"/>
          <a:chExt cx="0" cy="0"/>
        </a:xfrm>
      </p:grpSpPr>
      <p:sp>
        <p:nvSpPr>
          <p:cNvPr id="122" name="Google Shape;122;p5"/>
          <p:cNvSpPr/>
          <p:nvPr/>
        </p:nvSpPr>
        <p:spPr>
          <a:xfrm>
            <a:off x="3005328" y="2645664"/>
            <a:ext cx="6181344" cy="902208"/>
          </a:xfrm>
          <a:prstGeom prst="roundRect">
            <a:avLst>
              <a:gd fmla="val 16667" name="adj"/>
            </a:avLst>
          </a:prstGeom>
          <a:solidFill>
            <a:srgbClr val="DDEAF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3" name="Google Shape;123;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GB">
                <a:latin typeface="Calibri"/>
                <a:ea typeface="Calibri"/>
                <a:cs typeface="Calibri"/>
                <a:sym typeface="Calibri"/>
              </a:rPr>
              <a:t>The verb ‘to be’</a:t>
            </a:r>
            <a:endParaRPr/>
          </a:p>
        </p:txBody>
      </p:sp>
      <p:sp>
        <p:nvSpPr>
          <p:cNvPr id="124" name="Google Shape;124;p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50800" lvl="0" marL="228600" rtl="0" algn="l">
              <a:lnSpc>
                <a:spcPct val="90000"/>
              </a:lnSpc>
              <a:spcBef>
                <a:spcPts val="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t/>
            </a:r>
            <a:endParaRPr/>
          </a:p>
          <a:p>
            <a:pPr indent="0" lvl="0" marL="0" rtl="0" algn="ctr">
              <a:lnSpc>
                <a:spcPct val="90000"/>
              </a:lnSpc>
              <a:spcBef>
                <a:spcPts val="1000"/>
              </a:spcBef>
              <a:spcAft>
                <a:spcPts val="0"/>
              </a:spcAft>
              <a:buClr>
                <a:schemeClr val="dk1"/>
              </a:buClr>
              <a:buSzPts val="2800"/>
              <a:buNone/>
            </a:pPr>
            <a:r>
              <a:rPr b="1" lang="en-GB">
                <a:latin typeface="Calibri"/>
                <a:ea typeface="Calibri"/>
                <a:cs typeface="Calibri"/>
                <a:sym typeface="Calibri"/>
              </a:rPr>
              <a:t>am, are, be, being, been, is, was, were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9" name="Shape 129"/>
        <p:cNvGrpSpPr/>
        <p:nvPr/>
      </p:nvGrpSpPr>
      <p:grpSpPr>
        <a:xfrm>
          <a:off x="0" y="0"/>
          <a:ext cx="0" cy="0"/>
          <a:chOff x="0" y="0"/>
          <a:chExt cx="0" cy="0"/>
        </a:xfrm>
      </p:grpSpPr>
      <p:sp>
        <p:nvSpPr>
          <p:cNvPr id="130" name="Google Shape;130;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GB">
                <a:latin typeface="Calibri"/>
                <a:ea typeface="Calibri"/>
                <a:cs typeface="Calibri"/>
                <a:sym typeface="Calibri"/>
              </a:rPr>
              <a:t>Which sentences use the subjunctive?</a:t>
            </a:r>
            <a:endParaRPr/>
          </a:p>
        </p:txBody>
      </p:sp>
      <p:sp>
        <p:nvSpPr>
          <p:cNvPr id="131" name="Google Shape;131;p6"/>
          <p:cNvSpPr txBox="1"/>
          <p:nvPr>
            <p:ph idx="1" type="body"/>
          </p:nvPr>
        </p:nvSpPr>
        <p:spPr>
          <a:xfrm>
            <a:off x="1219200" y="1690688"/>
            <a:ext cx="10134600" cy="4351338"/>
          </a:xfrm>
          <a:prstGeom prst="rect">
            <a:avLst/>
          </a:prstGeom>
          <a:noFill/>
          <a:ln>
            <a:noFill/>
          </a:ln>
        </p:spPr>
        <p:txBody>
          <a:bodyPr anchorCtr="0" anchor="t" bIns="45700" lIns="91425" spcFirstLastPara="1" rIns="91425" wrap="square" tIns="45700">
            <a:normAutofit/>
          </a:bodyPr>
          <a:lstStyle/>
          <a:p>
            <a:pPr indent="0" lvl="0" marL="0" rtl="0" algn="l">
              <a:lnSpc>
                <a:spcPct val="150000"/>
              </a:lnSpc>
              <a:spcBef>
                <a:spcPts val="0"/>
              </a:spcBef>
              <a:spcAft>
                <a:spcPts val="0"/>
              </a:spcAft>
              <a:buClr>
                <a:srgbClr val="595959"/>
              </a:buClr>
              <a:buSzPts val="2800"/>
              <a:buNone/>
            </a:pPr>
            <a:r>
              <a:rPr i="1" lang="en-GB">
                <a:solidFill>
                  <a:srgbClr val="595959"/>
                </a:solidFill>
              </a:rPr>
              <a:t>I were going to town.</a:t>
            </a:r>
            <a:endParaRPr/>
          </a:p>
          <a:p>
            <a:pPr indent="0" lvl="0" marL="0" rtl="0" algn="l">
              <a:lnSpc>
                <a:spcPct val="150000"/>
              </a:lnSpc>
              <a:spcBef>
                <a:spcPts val="1000"/>
              </a:spcBef>
              <a:spcAft>
                <a:spcPts val="0"/>
              </a:spcAft>
              <a:buClr>
                <a:srgbClr val="595959"/>
              </a:buClr>
              <a:buSzPts val="2800"/>
              <a:buNone/>
            </a:pPr>
            <a:r>
              <a:rPr i="1" lang="en-GB">
                <a:solidFill>
                  <a:srgbClr val="595959"/>
                </a:solidFill>
              </a:rPr>
              <a:t>I could travel to the moon if I were an astronaut. </a:t>
            </a:r>
            <a:endParaRPr/>
          </a:p>
          <a:p>
            <a:pPr indent="0" lvl="0" marL="0" rtl="0" algn="l">
              <a:lnSpc>
                <a:spcPct val="150000"/>
              </a:lnSpc>
              <a:spcBef>
                <a:spcPts val="1000"/>
              </a:spcBef>
              <a:spcAft>
                <a:spcPts val="0"/>
              </a:spcAft>
              <a:buClr>
                <a:srgbClr val="595959"/>
              </a:buClr>
              <a:buSzPts val="2800"/>
              <a:buNone/>
            </a:pPr>
            <a:r>
              <a:rPr i="1" lang="en-GB">
                <a:solidFill>
                  <a:srgbClr val="595959"/>
                </a:solidFill>
              </a:rPr>
              <a:t>If I were a grown-up, I’d go to the cinema every day. </a:t>
            </a:r>
            <a:endParaRPr/>
          </a:p>
          <a:p>
            <a:pPr indent="0" lvl="0" marL="0" rtl="0" algn="l">
              <a:lnSpc>
                <a:spcPct val="150000"/>
              </a:lnSpc>
              <a:spcBef>
                <a:spcPts val="1000"/>
              </a:spcBef>
              <a:spcAft>
                <a:spcPts val="0"/>
              </a:spcAft>
              <a:buClr>
                <a:srgbClr val="595959"/>
              </a:buClr>
              <a:buSzPts val="2800"/>
              <a:buNone/>
            </a:pPr>
            <a:r>
              <a:rPr i="1" lang="en-GB">
                <a:solidFill>
                  <a:srgbClr val="595959"/>
                </a:solidFill>
              </a:rPr>
              <a:t>James and I were riding our bikes. </a:t>
            </a:r>
            <a:endParaRPr/>
          </a:p>
          <a:p>
            <a:pPr indent="0" lvl="0" marL="0" rtl="0" algn="l">
              <a:lnSpc>
                <a:spcPct val="150000"/>
              </a:lnSpc>
              <a:spcBef>
                <a:spcPts val="1000"/>
              </a:spcBef>
              <a:spcAft>
                <a:spcPts val="0"/>
              </a:spcAft>
              <a:buClr>
                <a:srgbClr val="595959"/>
              </a:buClr>
              <a:buSzPts val="2800"/>
              <a:buNone/>
            </a:pPr>
            <a:r>
              <a:rPr i="1" lang="en-GB">
                <a:solidFill>
                  <a:srgbClr val="595959"/>
                </a:solidFill>
              </a:rPr>
              <a:t>Sam were doing his homework. </a:t>
            </a:r>
            <a:endParaRPr/>
          </a:p>
          <a:p>
            <a:pPr indent="-50800" lvl="0" marL="228600" rtl="0" algn="l">
              <a:lnSpc>
                <a:spcPct val="90000"/>
              </a:lnSpc>
              <a:spcBef>
                <a:spcPts val="1000"/>
              </a:spcBef>
              <a:spcAft>
                <a:spcPts val="0"/>
              </a:spcAft>
              <a:buClr>
                <a:schemeClr val="dk1"/>
              </a:buClr>
              <a:buSzPts val="2800"/>
              <a:buNone/>
            </a:pPr>
            <a:r>
              <a:t/>
            </a:r>
            <a:endParaRPr/>
          </a:p>
        </p:txBody>
      </p:sp>
      <p:sp>
        <p:nvSpPr>
          <p:cNvPr id="132" name="Google Shape;132;p6"/>
          <p:cNvSpPr/>
          <p:nvPr/>
        </p:nvSpPr>
        <p:spPr>
          <a:xfrm>
            <a:off x="838200" y="1977459"/>
            <a:ext cx="210620" cy="324363"/>
          </a:xfrm>
          <a:prstGeom prst="chevron">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33" name="Google Shape;133;p6"/>
          <p:cNvSpPr/>
          <p:nvPr/>
        </p:nvSpPr>
        <p:spPr>
          <a:xfrm>
            <a:off x="838200" y="2734377"/>
            <a:ext cx="210620" cy="324363"/>
          </a:xfrm>
          <a:prstGeom prst="chevron">
            <a:avLst>
              <a:gd fmla="val 50000" name="adj"/>
            </a:avLst>
          </a:prstGeom>
          <a:solidFill>
            <a:srgbClr val="E6157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34" name="Google Shape;134;p6"/>
          <p:cNvSpPr/>
          <p:nvPr/>
        </p:nvSpPr>
        <p:spPr>
          <a:xfrm>
            <a:off x="838200" y="3491295"/>
            <a:ext cx="210620" cy="324363"/>
          </a:xfrm>
          <a:prstGeom prst="chevron">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35" name="Google Shape;135;p6"/>
          <p:cNvSpPr/>
          <p:nvPr/>
        </p:nvSpPr>
        <p:spPr>
          <a:xfrm>
            <a:off x="838200" y="4248213"/>
            <a:ext cx="210620" cy="324363"/>
          </a:xfrm>
          <a:prstGeom prst="chevron">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36" name="Google Shape;136;p6"/>
          <p:cNvSpPr/>
          <p:nvPr/>
        </p:nvSpPr>
        <p:spPr>
          <a:xfrm>
            <a:off x="838200" y="5005130"/>
            <a:ext cx="210620" cy="324363"/>
          </a:xfrm>
          <a:prstGeom prst="chevron">
            <a:avLst>
              <a:gd fmla="val 50000" name="adj"/>
            </a:avLst>
          </a:prstGeom>
          <a:solidFill>
            <a:srgbClr val="7030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1" name="Shape 141"/>
        <p:cNvGrpSpPr/>
        <p:nvPr/>
      </p:nvGrpSpPr>
      <p:grpSpPr>
        <a:xfrm>
          <a:off x="0" y="0"/>
          <a:ext cx="0" cy="0"/>
          <a:chOff x="0" y="0"/>
          <a:chExt cx="0" cy="0"/>
        </a:xfrm>
      </p:grpSpPr>
      <p:sp>
        <p:nvSpPr>
          <p:cNvPr id="142" name="Google Shape;142;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GB">
                <a:latin typeface="Calibri"/>
                <a:ea typeface="Calibri"/>
                <a:cs typeface="Calibri"/>
                <a:sym typeface="Calibri"/>
              </a:rPr>
              <a:t>Which sentences use the subjunctive?</a:t>
            </a:r>
            <a:endParaRPr/>
          </a:p>
        </p:txBody>
      </p:sp>
      <p:sp>
        <p:nvSpPr>
          <p:cNvPr id="143" name="Google Shape;143;p7"/>
          <p:cNvSpPr txBox="1"/>
          <p:nvPr>
            <p:ph idx="1" type="body"/>
          </p:nvPr>
        </p:nvSpPr>
        <p:spPr>
          <a:xfrm>
            <a:off x="1219200" y="1690688"/>
            <a:ext cx="10134600" cy="4351338"/>
          </a:xfrm>
          <a:prstGeom prst="rect">
            <a:avLst/>
          </a:prstGeom>
          <a:noFill/>
          <a:ln>
            <a:noFill/>
          </a:ln>
        </p:spPr>
        <p:txBody>
          <a:bodyPr anchorCtr="0" anchor="t" bIns="45700" lIns="91425" spcFirstLastPara="1" rIns="91425" wrap="square" tIns="45700">
            <a:normAutofit/>
          </a:bodyPr>
          <a:lstStyle/>
          <a:p>
            <a:pPr indent="0" lvl="0" marL="0" rtl="0" algn="l">
              <a:lnSpc>
                <a:spcPct val="150000"/>
              </a:lnSpc>
              <a:spcBef>
                <a:spcPts val="0"/>
              </a:spcBef>
              <a:spcAft>
                <a:spcPts val="0"/>
              </a:spcAft>
              <a:buClr>
                <a:srgbClr val="595959"/>
              </a:buClr>
              <a:buSzPts val="2800"/>
              <a:buNone/>
            </a:pPr>
            <a:r>
              <a:rPr i="1" lang="en-GB">
                <a:solidFill>
                  <a:srgbClr val="595959"/>
                </a:solidFill>
              </a:rPr>
              <a:t>I were going to town.</a:t>
            </a:r>
            <a:r>
              <a:rPr lang="en-GB">
                <a:solidFill>
                  <a:srgbClr val="595959"/>
                </a:solidFill>
              </a:rPr>
              <a:t> (incorrect)</a:t>
            </a:r>
            <a:endParaRPr i="1">
              <a:solidFill>
                <a:srgbClr val="595959"/>
              </a:solidFill>
            </a:endParaRPr>
          </a:p>
          <a:p>
            <a:pPr indent="0" lvl="0" marL="0" rtl="0" algn="l">
              <a:lnSpc>
                <a:spcPct val="150000"/>
              </a:lnSpc>
              <a:spcBef>
                <a:spcPts val="1000"/>
              </a:spcBef>
              <a:spcAft>
                <a:spcPts val="0"/>
              </a:spcAft>
              <a:buClr>
                <a:srgbClr val="3A3838"/>
              </a:buClr>
              <a:buSzPts val="2800"/>
              <a:buNone/>
            </a:pPr>
            <a:r>
              <a:rPr b="1" i="1" lang="en-GB">
                <a:solidFill>
                  <a:srgbClr val="3A3838"/>
                </a:solidFill>
              </a:rPr>
              <a:t>I could travel to the moon if I were an astronaut. </a:t>
            </a:r>
            <a:r>
              <a:rPr b="1" lang="en-GB">
                <a:solidFill>
                  <a:srgbClr val="00B0F0"/>
                </a:solidFill>
              </a:rPr>
              <a:t>(subjunctive)</a:t>
            </a:r>
            <a:endParaRPr b="1" i="1">
              <a:solidFill>
                <a:srgbClr val="00B0F0"/>
              </a:solidFill>
            </a:endParaRPr>
          </a:p>
          <a:p>
            <a:pPr indent="0" lvl="0" marL="0" rtl="0" algn="l">
              <a:lnSpc>
                <a:spcPct val="150000"/>
              </a:lnSpc>
              <a:spcBef>
                <a:spcPts val="1000"/>
              </a:spcBef>
              <a:spcAft>
                <a:spcPts val="0"/>
              </a:spcAft>
              <a:buClr>
                <a:srgbClr val="3A3838"/>
              </a:buClr>
              <a:buSzPts val="2800"/>
              <a:buNone/>
            </a:pPr>
            <a:r>
              <a:rPr b="1" i="1" lang="en-GB">
                <a:solidFill>
                  <a:srgbClr val="3A3838"/>
                </a:solidFill>
              </a:rPr>
              <a:t>If I were a grown-up, I’d go to the cinema every day. </a:t>
            </a:r>
            <a:r>
              <a:rPr b="1" lang="en-GB">
                <a:solidFill>
                  <a:srgbClr val="00B0F0"/>
                </a:solidFill>
              </a:rPr>
              <a:t>(subjunctive)</a:t>
            </a:r>
            <a:endParaRPr b="1" i="1">
              <a:solidFill>
                <a:srgbClr val="00B0F0"/>
              </a:solidFill>
            </a:endParaRPr>
          </a:p>
          <a:p>
            <a:pPr indent="0" lvl="0" marL="0" rtl="0" algn="l">
              <a:lnSpc>
                <a:spcPct val="150000"/>
              </a:lnSpc>
              <a:spcBef>
                <a:spcPts val="1000"/>
              </a:spcBef>
              <a:spcAft>
                <a:spcPts val="0"/>
              </a:spcAft>
              <a:buClr>
                <a:srgbClr val="595959"/>
              </a:buClr>
              <a:buSzPts val="2800"/>
              <a:buNone/>
            </a:pPr>
            <a:r>
              <a:rPr i="1" lang="en-GB">
                <a:solidFill>
                  <a:srgbClr val="595959"/>
                </a:solidFill>
              </a:rPr>
              <a:t>James and I were riding our bikes. </a:t>
            </a:r>
            <a:r>
              <a:rPr lang="en-GB">
                <a:solidFill>
                  <a:srgbClr val="595959"/>
                </a:solidFill>
              </a:rPr>
              <a:t>(plural past tense)</a:t>
            </a:r>
            <a:endParaRPr i="1">
              <a:solidFill>
                <a:srgbClr val="595959"/>
              </a:solidFill>
            </a:endParaRPr>
          </a:p>
          <a:p>
            <a:pPr indent="0" lvl="0" marL="0" rtl="0" algn="l">
              <a:lnSpc>
                <a:spcPct val="150000"/>
              </a:lnSpc>
              <a:spcBef>
                <a:spcPts val="1000"/>
              </a:spcBef>
              <a:spcAft>
                <a:spcPts val="0"/>
              </a:spcAft>
              <a:buClr>
                <a:srgbClr val="595959"/>
              </a:buClr>
              <a:buSzPts val="2800"/>
              <a:buNone/>
            </a:pPr>
            <a:r>
              <a:rPr i="1" lang="en-GB">
                <a:solidFill>
                  <a:srgbClr val="595959"/>
                </a:solidFill>
              </a:rPr>
              <a:t>Sam were doing his homework. </a:t>
            </a:r>
            <a:r>
              <a:rPr lang="en-GB">
                <a:solidFill>
                  <a:srgbClr val="595959"/>
                </a:solidFill>
              </a:rPr>
              <a:t>(incorrect)</a:t>
            </a:r>
            <a:endParaRPr i="1">
              <a:solidFill>
                <a:srgbClr val="595959"/>
              </a:solidFill>
            </a:endParaRPr>
          </a:p>
          <a:p>
            <a:pPr indent="-50800" lvl="0" marL="228600" rtl="0" algn="l">
              <a:lnSpc>
                <a:spcPct val="90000"/>
              </a:lnSpc>
              <a:spcBef>
                <a:spcPts val="1000"/>
              </a:spcBef>
              <a:spcAft>
                <a:spcPts val="0"/>
              </a:spcAft>
              <a:buClr>
                <a:schemeClr val="dk1"/>
              </a:buClr>
              <a:buSzPts val="2800"/>
              <a:buNone/>
            </a:pPr>
            <a:r>
              <a:t/>
            </a:r>
            <a:endParaRPr/>
          </a:p>
        </p:txBody>
      </p:sp>
      <p:sp>
        <p:nvSpPr>
          <p:cNvPr id="144" name="Google Shape;144;p7"/>
          <p:cNvSpPr/>
          <p:nvPr/>
        </p:nvSpPr>
        <p:spPr>
          <a:xfrm>
            <a:off x="838200" y="1977459"/>
            <a:ext cx="210620" cy="324363"/>
          </a:xfrm>
          <a:prstGeom prst="chevron">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45" name="Google Shape;145;p7"/>
          <p:cNvSpPr/>
          <p:nvPr/>
        </p:nvSpPr>
        <p:spPr>
          <a:xfrm>
            <a:off x="838200" y="2734377"/>
            <a:ext cx="210620" cy="324363"/>
          </a:xfrm>
          <a:prstGeom prst="chevron">
            <a:avLst>
              <a:gd fmla="val 50000" name="adj"/>
            </a:avLst>
          </a:prstGeom>
          <a:solidFill>
            <a:srgbClr val="E6157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46" name="Google Shape;146;p7"/>
          <p:cNvSpPr/>
          <p:nvPr/>
        </p:nvSpPr>
        <p:spPr>
          <a:xfrm>
            <a:off x="838200" y="3491295"/>
            <a:ext cx="210620" cy="324363"/>
          </a:xfrm>
          <a:prstGeom prst="chevron">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47" name="Google Shape;147;p7"/>
          <p:cNvSpPr/>
          <p:nvPr/>
        </p:nvSpPr>
        <p:spPr>
          <a:xfrm>
            <a:off x="838200" y="4248213"/>
            <a:ext cx="210620" cy="324363"/>
          </a:xfrm>
          <a:prstGeom prst="chevron">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48" name="Google Shape;148;p7"/>
          <p:cNvSpPr/>
          <p:nvPr/>
        </p:nvSpPr>
        <p:spPr>
          <a:xfrm>
            <a:off x="838200" y="5005130"/>
            <a:ext cx="210620" cy="324363"/>
          </a:xfrm>
          <a:prstGeom prst="chevron">
            <a:avLst>
              <a:gd fmla="val 50000" name="adj"/>
            </a:avLst>
          </a:prstGeom>
          <a:solidFill>
            <a:srgbClr val="7030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Google Shape;153;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GB">
                <a:latin typeface="Calibri"/>
                <a:ea typeface="Calibri"/>
                <a:cs typeface="Calibri"/>
                <a:sym typeface="Calibri"/>
              </a:rPr>
              <a:t>What else can we see in these sentences?</a:t>
            </a:r>
            <a:endParaRPr/>
          </a:p>
        </p:txBody>
      </p:sp>
      <p:sp>
        <p:nvSpPr>
          <p:cNvPr id="154" name="Google Shape;154;p8"/>
          <p:cNvSpPr txBox="1"/>
          <p:nvPr>
            <p:ph idx="1" type="body"/>
          </p:nvPr>
        </p:nvSpPr>
        <p:spPr>
          <a:xfrm>
            <a:off x="838200" y="1368376"/>
            <a:ext cx="10515600" cy="4351338"/>
          </a:xfrm>
          <a:prstGeom prst="rect">
            <a:avLst/>
          </a:prstGeom>
          <a:noFill/>
          <a:ln>
            <a:noFill/>
          </a:ln>
        </p:spPr>
        <p:txBody>
          <a:bodyPr anchorCtr="0" anchor="t" bIns="45700" lIns="91425" spcFirstLastPara="1" rIns="91425" wrap="square" tIns="45700">
            <a:normAutofit/>
          </a:bodyPr>
          <a:lstStyle/>
          <a:p>
            <a:pPr indent="-50800" lvl="0" marL="228600" rtl="0" algn="ctr">
              <a:lnSpc>
                <a:spcPct val="90000"/>
              </a:lnSpc>
              <a:spcBef>
                <a:spcPts val="0"/>
              </a:spcBef>
              <a:spcAft>
                <a:spcPts val="0"/>
              </a:spcAft>
              <a:buClr>
                <a:schemeClr val="dk1"/>
              </a:buClr>
              <a:buSzPts val="2800"/>
              <a:buNone/>
            </a:pPr>
            <a:r>
              <a:t/>
            </a:r>
            <a:endParaRPr>
              <a:solidFill>
                <a:srgbClr val="FF0000"/>
              </a:solidFill>
            </a:endParaRPr>
          </a:p>
          <a:p>
            <a:pPr indent="-50800" lvl="0" marL="228600" rtl="0" algn="ctr">
              <a:lnSpc>
                <a:spcPct val="90000"/>
              </a:lnSpc>
              <a:spcBef>
                <a:spcPts val="1000"/>
              </a:spcBef>
              <a:spcAft>
                <a:spcPts val="0"/>
              </a:spcAft>
              <a:buClr>
                <a:schemeClr val="dk1"/>
              </a:buClr>
              <a:buSzPts val="2800"/>
              <a:buNone/>
            </a:pPr>
            <a:r>
              <a:t/>
            </a:r>
            <a:endParaRPr>
              <a:solidFill>
                <a:srgbClr val="FF0000"/>
              </a:solidFill>
            </a:endParaRPr>
          </a:p>
          <a:p>
            <a:pPr indent="-50800" lvl="0" marL="228600" rtl="0" algn="ctr">
              <a:lnSpc>
                <a:spcPct val="90000"/>
              </a:lnSpc>
              <a:spcBef>
                <a:spcPts val="1000"/>
              </a:spcBef>
              <a:spcAft>
                <a:spcPts val="0"/>
              </a:spcAft>
              <a:buClr>
                <a:schemeClr val="dk1"/>
              </a:buClr>
              <a:buSzPts val="2800"/>
              <a:buNone/>
            </a:pPr>
            <a:r>
              <a:t/>
            </a:r>
            <a:endParaRPr>
              <a:solidFill>
                <a:srgbClr val="FF0000"/>
              </a:solidFill>
            </a:endParaRPr>
          </a:p>
          <a:p>
            <a:pPr indent="0" lvl="0" marL="0" rtl="0" algn="ctr">
              <a:lnSpc>
                <a:spcPct val="150000"/>
              </a:lnSpc>
              <a:spcBef>
                <a:spcPts val="1000"/>
              </a:spcBef>
              <a:spcAft>
                <a:spcPts val="0"/>
              </a:spcAft>
              <a:buClr>
                <a:srgbClr val="595959"/>
              </a:buClr>
              <a:buSzPts val="2800"/>
              <a:buNone/>
            </a:pPr>
            <a:r>
              <a:rPr lang="en-GB">
                <a:solidFill>
                  <a:srgbClr val="595959"/>
                </a:solidFill>
              </a:rPr>
              <a:t>I could travel to the moon </a:t>
            </a:r>
            <a:r>
              <a:rPr b="1" i="1" lang="en-GB">
                <a:solidFill>
                  <a:srgbClr val="00B0F0"/>
                </a:solidFill>
              </a:rPr>
              <a:t>if</a:t>
            </a:r>
            <a:r>
              <a:rPr b="1" lang="en-GB">
                <a:solidFill>
                  <a:srgbClr val="3A3838"/>
                </a:solidFill>
              </a:rPr>
              <a:t> </a:t>
            </a:r>
            <a:r>
              <a:rPr lang="en-GB">
                <a:solidFill>
                  <a:srgbClr val="595959"/>
                </a:solidFill>
              </a:rPr>
              <a:t>I were an astronaut. </a:t>
            </a:r>
            <a:endParaRPr/>
          </a:p>
          <a:p>
            <a:pPr indent="0" lvl="0" marL="0" rtl="0" algn="ctr">
              <a:lnSpc>
                <a:spcPct val="150000"/>
              </a:lnSpc>
              <a:spcBef>
                <a:spcPts val="1000"/>
              </a:spcBef>
              <a:spcAft>
                <a:spcPts val="0"/>
              </a:spcAft>
              <a:buClr>
                <a:srgbClr val="7030A0"/>
              </a:buClr>
              <a:buSzPts val="2800"/>
              <a:buNone/>
            </a:pPr>
            <a:r>
              <a:rPr b="1" i="1" lang="en-GB">
                <a:solidFill>
                  <a:srgbClr val="7030A0"/>
                </a:solidFill>
              </a:rPr>
              <a:t>If</a:t>
            </a:r>
            <a:r>
              <a:rPr i="1" lang="en-GB">
                <a:solidFill>
                  <a:srgbClr val="7030A0"/>
                </a:solidFill>
              </a:rPr>
              <a:t> I were a grown-up</a:t>
            </a:r>
            <a:r>
              <a:rPr i="1" lang="en-GB">
                <a:solidFill>
                  <a:srgbClr val="595959"/>
                </a:solidFill>
              </a:rPr>
              <a:t>, </a:t>
            </a:r>
            <a:r>
              <a:rPr lang="en-GB">
                <a:solidFill>
                  <a:srgbClr val="595959"/>
                </a:solidFill>
              </a:rPr>
              <a:t>I’d go to the cinema every day. </a:t>
            </a:r>
            <a:endParaRPr/>
          </a:p>
        </p:txBody>
      </p:sp>
      <p:sp>
        <p:nvSpPr>
          <p:cNvPr id="155" name="Google Shape;155;p8"/>
          <p:cNvSpPr/>
          <p:nvPr/>
        </p:nvSpPr>
        <p:spPr>
          <a:xfrm>
            <a:off x="6204122" y="1420016"/>
            <a:ext cx="3182112" cy="1534645"/>
          </a:xfrm>
          <a:prstGeom prst="wedgeEllipseCallout">
            <a:avLst>
              <a:gd fmla="val -35713" name="adj1"/>
              <a:gd fmla="val 57229" name="adj2"/>
            </a:avLst>
          </a:prstGeom>
          <a:solidFill>
            <a:srgbClr val="00B0F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2000">
                <a:solidFill>
                  <a:schemeClr val="lt1"/>
                </a:solidFill>
                <a:latin typeface="Calibri"/>
                <a:ea typeface="Calibri"/>
                <a:cs typeface="Calibri"/>
                <a:sym typeface="Calibri"/>
              </a:rPr>
              <a:t>The use of ‘if’ to  indicate a conditional statement.</a:t>
            </a:r>
            <a:endParaRPr/>
          </a:p>
        </p:txBody>
      </p:sp>
      <p:sp>
        <p:nvSpPr>
          <p:cNvPr id="156" name="Google Shape;156;p8"/>
          <p:cNvSpPr/>
          <p:nvPr/>
        </p:nvSpPr>
        <p:spPr>
          <a:xfrm>
            <a:off x="4056724" y="4605742"/>
            <a:ext cx="4294796" cy="1534645"/>
          </a:xfrm>
          <a:prstGeom prst="wedgeEllipseCallout">
            <a:avLst>
              <a:gd fmla="val -28512" name="adj1"/>
              <a:gd fmla="val -65304" name="adj2"/>
            </a:avLst>
          </a:prstGeom>
          <a:solidFill>
            <a:srgbClr val="7030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800">
                <a:solidFill>
                  <a:schemeClr val="lt1"/>
                </a:solidFill>
                <a:latin typeface="Calibri"/>
                <a:ea typeface="Calibri"/>
                <a:cs typeface="Calibri"/>
                <a:sym typeface="Calibri"/>
              </a:rPr>
              <a:t>If clauses are subordinate. When they come at the front of a sentence they are marked with a comma.</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1" name="Shape 161"/>
        <p:cNvGrpSpPr/>
        <p:nvPr/>
      </p:nvGrpSpPr>
      <p:grpSpPr>
        <a:xfrm>
          <a:off x="0" y="0"/>
          <a:ext cx="0" cy="0"/>
          <a:chOff x="0" y="0"/>
          <a:chExt cx="0" cy="0"/>
        </a:xfrm>
      </p:grpSpPr>
      <p:sp>
        <p:nvSpPr>
          <p:cNvPr id="162" name="Google Shape;162;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GB">
                <a:latin typeface="Calibri"/>
                <a:ea typeface="Calibri"/>
                <a:cs typeface="Calibri"/>
                <a:sym typeface="Calibri"/>
              </a:rPr>
              <a:t>What else can we see in these sentences?</a:t>
            </a:r>
            <a:endParaRPr/>
          </a:p>
        </p:txBody>
      </p:sp>
      <p:sp>
        <p:nvSpPr>
          <p:cNvPr id="163" name="Google Shape;163;p9"/>
          <p:cNvSpPr/>
          <p:nvPr/>
        </p:nvSpPr>
        <p:spPr>
          <a:xfrm>
            <a:off x="838200" y="1445752"/>
            <a:ext cx="2997055" cy="1683927"/>
          </a:xfrm>
          <a:prstGeom prst="wedgeEllipseCallout">
            <a:avLst>
              <a:gd fmla="val 34204" name="adj1"/>
              <a:gd fmla="val 57089" name="adj2"/>
            </a:avLst>
          </a:prstGeom>
          <a:solidFill>
            <a:srgbClr val="00B0F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2000">
                <a:solidFill>
                  <a:schemeClr val="lt1"/>
                </a:solidFill>
                <a:latin typeface="Calibri"/>
                <a:ea typeface="Calibri"/>
                <a:cs typeface="Calibri"/>
                <a:sym typeface="Calibri"/>
              </a:rPr>
              <a:t>The use of  a modal verb indicating uncertainty.</a:t>
            </a:r>
            <a:endParaRPr/>
          </a:p>
        </p:txBody>
      </p:sp>
      <p:sp>
        <p:nvSpPr>
          <p:cNvPr id="164" name="Google Shape;164;p9"/>
          <p:cNvSpPr/>
          <p:nvPr/>
        </p:nvSpPr>
        <p:spPr>
          <a:xfrm>
            <a:off x="5714129" y="4618179"/>
            <a:ext cx="2442320" cy="1423339"/>
          </a:xfrm>
          <a:prstGeom prst="wedgeEllipseCallout">
            <a:avLst>
              <a:gd fmla="val -40543" name="adj1"/>
              <a:gd fmla="val -55715" name="adj2"/>
            </a:avLst>
          </a:prstGeom>
          <a:solidFill>
            <a:srgbClr val="7030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2000">
                <a:solidFill>
                  <a:schemeClr val="lt1"/>
                </a:solidFill>
                <a:latin typeface="Calibri"/>
                <a:ea typeface="Calibri"/>
                <a:cs typeface="Calibri"/>
                <a:sym typeface="Calibri"/>
              </a:rPr>
              <a:t>Modal verbs in contracted forms.</a:t>
            </a:r>
            <a:endParaRPr/>
          </a:p>
        </p:txBody>
      </p:sp>
      <p:sp>
        <p:nvSpPr>
          <p:cNvPr id="165" name="Google Shape;165;p9"/>
          <p:cNvSpPr txBox="1"/>
          <p:nvPr/>
        </p:nvSpPr>
        <p:spPr>
          <a:xfrm>
            <a:off x="990600" y="1528151"/>
            <a:ext cx="10515600" cy="4351338"/>
          </a:xfrm>
          <a:prstGeom prst="rect">
            <a:avLst/>
          </a:prstGeom>
          <a:noFill/>
          <a:ln>
            <a:noFill/>
          </a:ln>
        </p:spPr>
        <p:txBody>
          <a:bodyPr anchorCtr="0" anchor="t" bIns="45700" lIns="91425" spcFirstLastPara="1" rIns="91425" wrap="square" tIns="45700">
            <a:normAutofit/>
          </a:bodyPr>
          <a:lstStyle/>
          <a:p>
            <a:pPr indent="-50800" lvl="0" marL="228600" marR="0" rtl="0" algn="ctr">
              <a:lnSpc>
                <a:spcPct val="90000"/>
              </a:lnSpc>
              <a:spcBef>
                <a:spcPts val="0"/>
              </a:spcBef>
              <a:spcAft>
                <a:spcPts val="0"/>
              </a:spcAft>
              <a:buClr>
                <a:schemeClr val="dk1"/>
              </a:buClr>
              <a:buSzPts val="2800"/>
              <a:buFont typeface="Arial"/>
              <a:buNone/>
            </a:pPr>
            <a:r>
              <a:t/>
            </a:r>
            <a:endParaRPr sz="2800">
              <a:solidFill>
                <a:srgbClr val="FF0000"/>
              </a:solidFill>
              <a:latin typeface="Calibri"/>
              <a:ea typeface="Calibri"/>
              <a:cs typeface="Calibri"/>
              <a:sym typeface="Calibri"/>
            </a:endParaRPr>
          </a:p>
          <a:p>
            <a:pPr indent="-50800" lvl="0" marL="228600" marR="0" rtl="0" algn="ctr">
              <a:lnSpc>
                <a:spcPct val="90000"/>
              </a:lnSpc>
              <a:spcBef>
                <a:spcPts val="1000"/>
              </a:spcBef>
              <a:spcAft>
                <a:spcPts val="0"/>
              </a:spcAft>
              <a:buClr>
                <a:schemeClr val="dk1"/>
              </a:buClr>
              <a:buSzPts val="2800"/>
              <a:buFont typeface="Arial"/>
              <a:buNone/>
            </a:pPr>
            <a:r>
              <a:t/>
            </a:r>
            <a:endParaRPr sz="2800">
              <a:solidFill>
                <a:srgbClr val="FF0000"/>
              </a:solidFill>
              <a:latin typeface="Calibri"/>
              <a:ea typeface="Calibri"/>
              <a:cs typeface="Calibri"/>
              <a:sym typeface="Calibri"/>
            </a:endParaRPr>
          </a:p>
          <a:p>
            <a:pPr indent="-50800" lvl="0" marL="228600" marR="0" rtl="0" algn="ctr">
              <a:lnSpc>
                <a:spcPct val="90000"/>
              </a:lnSpc>
              <a:spcBef>
                <a:spcPts val="1000"/>
              </a:spcBef>
              <a:spcAft>
                <a:spcPts val="0"/>
              </a:spcAft>
              <a:buClr>
                <a:schemeClr val="dk1"/>
              </a:buClr>
              <a:buSzPts val="2800"/>
              <a:buFont typeface="Arial"/>
              <a:buNone/>
            </a:pPr>
            <a:r>
              <a:t/>
            </a:r>
            <a:endParaRPr sz="2800">
              <a:solidFill>
                <a:srgbClr val="FF0000"/>
              </a:solidFill>
              <a:latin typeface="Calibri"/>
              <a:ea typeface="Calibri"/>
              <a:cs typeface="Calibri"/>
              <a:sym typeface="Calibri"/>
            </a:endParaRPr>
          </a:p>
          <a:p>
            <a:pPr indent="0" lvl="0" marL="0" marR="0" rtl="0" algn="ctr">
              <a:lnSpc>
                <a:spcPct val="150000"/>
              </a:lnSpc>
              <a:spcBef>
                <a:spcPts val="1000"/>
              </a:spcBef>
              <a:spcAft>
                <a:spcPts val="0"/>
              </a:spcAft>
              <a:buClr>
                <a:srgbClr val="595959"/>
              </a:buClr>
              <a:buSzPts val="2800"/>
              <a:buFont typeface="Arial"/>
              <a:buNone/>
            </a:pPr>
            <a:r>
              <a:rPr lang="en-GB" sz="2800">
                <a:solidFill>
                  <a:srgbClr val="595959"/>
                </a:solidFill>
                <a:latin typeface="Calibri"/>
                <a:ea typeface="Calibri"/>
                <a:cs typeface="Calibri"/>
                <a:sym typeface="Calibri"/>
              </a:rPr>
              <a:t>I</a:t>
            </a:r>
            <a:r>
              <a:rPr lang="en-GB" sz="2800">
                <a:solidFill>
                  <a:srgbClr val="3A3838"/>
                </a:solidFill>
                <a:latin typeface="Calibri"/>
                <a:ea typeface="Calibri"/>
                <a:cs typeface="Calibri"/>
                <a:sym typeface="Calibri"/>
              </a:rPr>
              <a:t> </a:t>
            </a:r>
            <a:r>
              <a:rPr b="1" i="1" lang="en-GB" sz="2800">
                <a:solidFill>
                  <a:srgbClr val="00B0F0"/>
                </a:solidFill>
                <a:latin typeface="Calibri"/>
                <a:ea typeface="Calibri"/>
                <a:cs typeface="Calibri"/>
                <a:sym typeface="Calibri"/>
              </a:rPr>
              <a:t>could</a:t>
            </a:r>
            <a:r>
              <a:rPr b="1" i="1" lang="en-GB" sz="2800">
                <a:solidFill>
                  <a:srgbClr val="3A3838"/>
                </a:solidFill>
                <a:latin typeface="Calibri"/>
                <a:ea typeface="Calibri"/>
                <a:cs typeface="Calibri"/>
                <a:sym typeface="Calibri"/>
              </a:rPr>
              <a:t> </a:t>
            </a:r>
            <a:r>
              <a:rPr lang="en-GB" sz="2800">
                <a:solidFill>
                  <a:srgbClr val="595959"/>
                </a:solidFill>
                <a:latin typeface="Calibri"/>
                <a:ea typeface="Calibri"/>
                <a:cs typeface="Calibri"/>
                <a:sym typeface="Calibri"/>
              </a:rPr>
              <a:t>travel to the moon if</a:t>
            </a:r>
            <a:r>
              <a:rPr b="1" lang="en-GB" sz="2800">
                <a:solidFill>
                  <a:srgbClr val="595959"/>
                </a:solidFill>
                <a:latin typeface="Calibri"/>
                <a:ea typeface="Calibri"/>
                <a:cs typeface="Calibri"/>
                <a:sym typeface="Calibri"/>
              </a:rPr>
              <a:t> </a:t>
            </a:r>
            <a:r>
              <a:rPr lang="en-GB" sz="2800">
                <a:solidFill>
                  <a:srgbClr val="595959"/>
                </a:solidFill>
                <a:latin typeface="Calibri"/>
                <a:ea typeface="Calibri"/>
                <a:cs typeface="Calibri"/>
                <a:sym typeface="Calibri"/>
              </a:rPr>
              <a:t>I were an astronaut. </a:t>
            </a:r>
            <a:endParaRPr/>
          </a:p>
          <a:p>
            <a:pPr indent="0" lvl="0" marL="0" marR="0" rtl="0" algn="ctr">
              <a:lnSpc>
                <a:spcPct val="150000"/>
              </a:lnSpc>
              <a:spcBef>
                <a:spcPts val="1000"/>
              </a:spcBef>
              <a:spcAft>
                <a:spcPts val="0"/>
              </a:spcAft>
              <a:buClr>
                <a:srgbClr val="595959"/>
              </a:buClr>
              <a:buSzPts val="2800"/>
              <a:buFont typeface="Arial"/>
              <a:buNone/>
            </a:pPr>
            <a:r>
              <a:rPr lang="en-GB" sz="2800">
                <a:solidFill>
                  <a:srgbClr val="595959"/>
                </a:solidFill>
                <a:latin typeface="Calibri"/>
                <a:ea typeface="Calibri"/>
                <a:cs typeface="Calibri"/>
                <a:sym typeface="Calibri"/>
              </a:rPr>
              <a:t>If I were a grown-up, </a:t>
            </a:r>
            <a:r>
              <a:rPr b="1" i="1" lang="en-GB" sz="2800">
                <a:solidFill>
                  <a:srgbClr val="7030A0"/>
                </a:solidFill>
                <a:latin typeface="Calibri"/>
                <a:ea typeface="Calibri"/>
                <a:cs typeface="Calibri"/>
                <a:sym typeface="Calibri"/>
              </a:rPr>
              <a:t>I’d</a:t>
            </a:r>
            <a:r>
              <a:rPr lang="en-GB" sz="2800">
                <a:solidFill>
                  <a:srgbClr val="7030A0"/>
                </a:solidFill>
                <a:latin typeface="Calibri"/>
                <a:ea typeface="Calibri"/>
                <a:cs typeface="Calibri"/>
                <a:sym typeface="Calibri"/>
              </a:rPr>
              <a:t> </a:t>
            </a:r>
            <a:r>
              <a:rPr lang="en-GB" sz="2800">
                <a:solidFill>
                  <a:srgbClr val="595959"/>
                </a:solidFill>
                <a:latin typeface="Calibri"/>
                <a:ea typeface="Calibri"/>
                <a:cs typeface="Calibri"/>
                <a:sym typeface="Calibri"/>
              </a:rPr>
              <a:t>go to the cinema every day.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2020-05-20T12:11:18Z</dcterms:created>
  <dc:creator>Rachel Clarke</dc:creator>
</cp:coreProperties>
</file>