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g5dXu+gJUm+LZOlPdRAu7Tix9V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8E97047-0988-44DA-9FE3-5D57F1D32121}">
  <a:tblStyle styleId="{E8E97047-0988-44DA-9FE3-5D57F1D3212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GB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-1206500" y="1050925"/>
            <a:ext cx="9323388" cy="5245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92006" y="6658429"/>
            <a:ext cx="5526475" cy="6296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Something that begins with a capital letter and ends with a full stop, exclamation mark or question mark.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463"/>
              </a:spcBef>
              <a:spcAft>
                <a:spcPts val="0"/>
              </a:spcAft>
              <a:buNone/>
            </a:pPr>
            <a:r>
              <a:rPr lang="en-GB"/>
              <a:t>A collection of words separated by finger spaces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463"/>
              </a:spcBef>
              <a:spcAft>
                <a:spcPts val="0"/>
              </a:spcAft>
              <a:buNone/>
            </a:pPr>
            <a:r>
              <a:rPr lang="en-GB"/>
              <a:t>A group of words that contains a verb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463"/>
              </a:spcBef>
              <a:spcAft>
                <a:spcPts val="0"/>
              </a:spcAft>
              <a:buNone/>
            </a:pPr>
            <a:r>
              <a:rPr lang="en-GB"/>
              <a:t>A group of words that has a subject and verb and sometimes an object (something that the verb is being done to).</a:t>
            </a:r>
            <a:endParaRPr/>
          </a:p>
        </p:txBody>
      </p:sp>
      <p:sp>
        <p:nvSpPr>
          <p:cNvPr id="98" name="Google Shape;98;p2:notes"/>
          <p:cNvSpPr txBox="1"/>
          <p:nvPr/>
        </p:nvSpPr>
        <p:spPr>
          <a:xfrm>
            <a:off x="3919243" y="13314633"/>
            <a:ext cx="2989655" cy="688725"/>
          </a:xfrm>
          <a:prstGeom prst="rect">
            <a:avLst/>
          </a:prstGeom>
          <a:noFill/>
          <a:ln>
            <a:noFill/>
          </a:ln>
        </p:spPr>
        <p:txBody>
          <a:bodyPr anchorCtr="0" anchor="b" bIns="52225" lIns="100450" spcFirstLastPara="1" rIns="100450" wrap="square" tIns="522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GB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30/06/2020</a:t>
            </a:r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38200" y="6264276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17"/>
          <p:cNvCxnSpPr/>
          <p:nvPr/>
        </p:nvCxnSpPr>
        <p:spPr>
          <a:xfrm flipH="1" rot="10800000">
            <a:off x="838200" y="6174157"/>
            <a:ext cx="10515600" cy="280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" name="Google Shape;17;p17"/>
          <p:cNvSpPr/>
          <p:nvPr/>
        </p:nvSpPr>
        <p:spPr>
          <a:xfrm>
            <a:off x="11002422" y="6369746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38099"/>
            <a:ext cx="12250056" cy="6967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05337" y="1111950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Rachel Clarke</a:t>
            </a:r>
            <a:r>
              <a:rPr lang="en-GB" sz="180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lang="en-GB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https://primaryenglished.co.uk</a:t>
            </a:r>
            <a:endParaRPr sz="1800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Subject, verb, object</a:t>
            </a:r>
            <a:endParaRPr/>
          </a:p>
        </p:txBody>
      </p:sp>
      <p:sp>
        <p:nvSpPr>
          <p:cNvPr id="188" name="Google Shape;188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Can you identify the </a:t>
            </a:r>
            <a:r>
              <a:rPr b="1" lang="en-GB">
                <a:solidFill>
                  <a:srgbClr val="7030A0"/>
                </a:solidFill>
              </a:rPr>
              <a:t>subject</a:t>
            </a:r>
            <a:r>
              <a:rPr b="1" lang="en-GB"/>
              <a:t>, </a:t>
            </a:r>
            <a:r>
              <a:rPr b="1" lang="en-GB">
                <a:solidFill>
                  <a:srgbClr val="00B050"/>
                </a:solidFill>
              </a:rPr>
              <a:t>verb</a:t>
            </a:r>
            <a:r>
              <a:rPr b="1" lang="en-GB"/>
              <a:t> </a:t>
            </a:r>
            <a:r>
              <a:rPr lang="en-GB"/>
              <a:t>and </a:t>
            </a:r>
            <a:r>
              <a:rPr b="1" lang="en-GB">
                <a:solidFill>
                  <a:srgbClr val="00B0F0"/>
                </a:solidFill>
              </a:rPr>
              <a:t>object</a:t>
            </a:r>
            <a:r>
              <a:rPr lang="en-GB"/>
              <a:t> (if there is one) in each of these sentences?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i="1" lang="en-GB">
                <a:solidFill>
                  <a:srgbClr val="595959"/>
                </a:solidFill>
              </a:rPr>
              <a:t>The</a:t>
            </a:r>
            <a:r>
              <a:rPr lang="en-GB"/>
              <a:t> </a:t>
            </a:r>
            <a:r>
              <a:rPr b="1" lang="en-GB">
                <a:solidFill>
                  <a:srgbClr val="7030A0"/>
                </a:solidFill>
              </a:rPr>
              <a:t>cat</a:t>
            </a:r>
            <a:r>
              <a:rPr lang="en-GB"/>
              <a:t> </a:t>
            </a:r>
            <a:r>
              <a:rPr b="1" lang="en-GB">
                <a:solidFill>
                  <a:srgbClr val="00B050"/>
                </a:solidFill>
              </a:rPr>
              <a:t>licked</a:t>
            </a:r>
            <a:r>
              <a:rPr lang="en-GB"/>
              <a:t> </a:t>
            </a:r>
            <a:r>
              <a:rPr i="1" lang="en-GB">
                <a:solidFill>
                  <a:srgbClr val="595959"/>
                </a:solidFill>
              </a:rPr>
              <a:t>its</a:t>
            </a:r>
            <a:r>
              <a:rPr lang="en-GB"/>
              <a:t> </a:t>
            </a:r>
            <a:r>
              <a:rPr b="1" lang="en-GB">
                <a:solidFill>
                  <a:srgbClr val="00B0F0"/>
                </a:solidFill>
              </a:rPr>
              <a:t>kittens</a:t>
            </a:r>
            <a:r>
              <a:rPr lang="en-GB">
                <a:solidFill>
                  <a:srgbClr val="595959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b="1" lang="en-GB">
                <a:solidFill>
                  <a:srgbClr val="7030A0"/>
                </a:solidFill>
              </a:rPr>
              <a:t>Sarah</a:t>
            </a:r>
            <a:r>
              <a:rPr lang="en-GB"/>
              <a:t> </a:t>
            </a:r>
            <a:r>
              <a:rPr b="1" lang="en-GB">
                <a:solidFill>
                  <a:srgbClr val="00B050"/>
                </a:solidFill>
              </a:rPr>
              <a:t>mowed</a:t>
            </a:r>
            <a:r>
              <a:rPr lang="en-GB"/>
              <a:t> </a:t>
            </a:r>
            <a:r>
              <a:rPr i="1" lang="en-GB">
                <a:solidFill>
                  <a:srgbClr val="595959"/>
                </a:solidFill>
              </a:rPr>
              <a:t>the</a:t>
            </a:r>
            <a:r>
              <a:rPr lang="en-GB"/>
              <a:t> </a:t>
            </a:r>
            <a:r>
              <a:rPr b="1" lang="en-GB">
                <a:solidFill>
                  <a:srgbClr val="00B0F0"/>
                </a:solidFill>
              </a:rPr>
              <a:t>lawn</a:t>
            </a:r>
            <a:r>
              <a:rPr lang="en-GB">
                <a:solidFill>
                  <a:srgbClr val="595959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i="1" lang="en-GB">
                <a:solidFill>
                  <a:srgbClr val="595959"/>
                </a:solidFill>
              </a:rPr>
              <a:t>The</a:t>
            </a:r>
            <a:r>
              <a:rPr lang="en-GB"/>
              <a:t> </a:t>
            </a:r>
            <a:r>
              <a:rPr b="1" lang="en-GB">
                <a:solidFill>
                  <a:srgbClr val="7030A0"/>
                </a:solidFill>
              </a:rPr>
              <a:t>dog</a:t>
            </a:r>
            <a:r>
              <a:rPr lang="en-GB"/>
              <a:t> </a:t>
            </a:r>
            <a:r>
              <a:rPr b="1" lang="en-GB">
                <a:solidFill>
                  <a:srgbClr val="00B050"/>
                </a:solidFill>
              </a:rPr>
              <a:t>slept</a:t>
            </a:r>
            <a:r>
              <a:rPr lang="en-GB">
                <a:solidFill>
                  <a:srgbClr val="595959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Four sentence types</a:t>
            </a:r>
            <a:endParaRPr/>
          </a:p>
        </p:txBody>
      </p:sp>
      <p:sp>
        <p:nvSpPr>
          <p:cNvPr id="195" name="Google Shape;195;p11"/>
          <p:cNvSpPr txBox="1"/>
          <p:nvPr>
            <p:ph idx="1" type="body"/>
          </p:nvPr>
        </p:nvSpPr>
        <p:spPr>
          <a:xfrm>
            <a:off x="1473200" y="1587122"/>
            <a:ext cx="9489440" cy="564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400"/>
              <a:buNone/>
            </a:pPr>
            <a:r>
              <a:rPr b="1" lang="en-GB" sz="2400">
                <a:solidFill>
                  <a:srgbClr val="92D050"/>
                </a:solidFill>
              </a:rPr>
              <a:t>Statements</a:t>
            </a:r>
            <a:r>
              <a:rPr b="1" lang="en-GB" sz="2400"/>
              <a:t> </a:t>
            </a:r>
            <a:r>
              <a:rPr lang="en-GB" sz="2400">
                <a:solidFill>
                  <a:srgbClr val="595959"/>
                </a:solidFill>
              </a:rPr>
              <a:t>tells you something. </a:t>
            </a:r>
            <a:r>
              <a:rPr i="1" lang="en-GB" sz="2400">
                <a:solidFill>
                  <a:srgbClr val="595959"/>
                </a:solidFill>
              </a:rPr>
              <a:t>They end with a full stop.</a:t>
            </a:r>
            <a:endParaRPr/>
          </a:p>
        </p:txBody>
      </p:sp>
      <p:sp>
        <p:nvSpPr>
          <p:cNvPr id="196" name="Google Shape;196;p11"/>
          <p:cNvSpPr txBox="1"/>
          <p:nvPr/>
        </p:nvSpPr>
        <p:spPr>
          <a:xfrm>
            <a:off x="1473200" y="2520654"/>
            <a:ext cx="9489440" cy="564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Question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asks you something. </a:t>
            </a:r>
            <a:r>
              <a:rPr i="1"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They end with a question mark.</a:t>
            </a:r>
            <a:endParaRPr/>
          </a:p>
        </p:txBody>
      </p:sp>
      <p:sp>
        <p:nvSpPr>
          <p:cNvPr id="197" name="Google Shape;197;p11"/>
          <p:cNvSpPr txBox="1"/>
          <p:nvPr/>
        </p:nvSpPr>
        <p:spPr>
          <a:xfrm>
            <a:off x="1473200" y="3520717"/>
            <a:ext cx="9489440" cy="98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Command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tells you to do something. </a:t>
            </a:r>
            <a:r>
              <a:rPr i="1"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They can end with a full stop or an exclamation mark.</a:t>
            </a:r>
            <a:endParaRPr/>
          </a:p>
        </p:txBody>
      </p:sp>
      <p:sp>
        <p:nvSpPr>
          <p:cNvPr id="198" name="Google Shape;198;p11"/>
          <p:cNvSpPr txBox="1"/>
          <p:nvPr/>
        </p:nvSpPr>
        <p:spPr>
          <a:xfrm>
            <a:off x="1473200" y="4653280"/>
            <a:ext cx="9489440" cy="14068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Exclamations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show surprise or strong feelings about something. They end with an exclamation mark. </a:t>
            </a:r>
            <a:r>
              <a:rPr i="1"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Exclamations often start with the words ‘how’ or ‘what’. </a:t>
            </a:r>
            <a:endParaRPr/>
          </a:p>
        </p:txBody>
      </p:sp>
      <p:sp>
        <p:nvSpPr>
          <p:cNvPr id="199" name="Google Shape;199;p11"/>
          <p:cNvSpPr/>
          <p:nvPr/>
        </p:nvSpPr>
        <p:spPr>
          <a:xfrm>
            <a:off x="940771" y="1682358"/>
            <a:ext cx="258081" cy="397455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1"/>
          <p:cNvSpPr/>
          <p:nvPr/>
        </p:nvSpPr>
        <p:spPr>
          <a:xfrm>
            <a:off x="940770" y="2558484"/>
            <a:ext cx="258081" cy="397455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1"/>
          <p:cNvSpPr/>
          <p:nvPr/>
        </p:nvSpPr>
        <p:spPr>
          <a:xfrm>
            <a:off x="940769" y="3616599"/>
            <a:ext cx="258081" cy="397455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1"/>
          <p:cNvSpPr/>
          <p:nvPr/>
        </p:nvSpPr>
        <p:spPr>
          <a:xfrm>
            <a:off x="971279" y="4653280"/>
            <a:ext cx="258081" cy="397455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Four sentence types</a:t>
            </a:r>
            <a:endParaRPr/>
          </a:p>
        </p:txBody>
      </p:sp>
      <p:sp>
        <p:nvSpPr>
          <p:cNvPr id="209" name="Google Shape;209;p12"/>
          <p:cNvSpPr txBox="1"/>
          <p:nvPr>
            <p:ph idx="1" type="body"/>
          </p:nvPr>
        </p:nvSpPr>
        <p:spPr>
          <a:xfrm>
            <a:off x="1473200" y="1587122"/>
            <a:ext cx="9489440" cy="564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400"/>
              <a:buNone/>
            </a:pPr>
            <a:r>
              <a:rPr b="1" lang="en-GB" sz="2400">
                <a:solidFill>
                  <a:srgbClr val="92D050"/>
                </a:solidFill>
              </a:rPr>
              <a:t>Statements</a:t>
            </a:r>
            <a:r>
              <a:rPr b="1" lang="en-GB" sz="2400"/>
              <a:t> </a:t>
            </a:r>
            <a:r>
              <a:rPr lang="en-GB" sz="2400">
                <a:solidFill>
                  <a:srgbClr val="595959"/>
                </a:solidFill>
              </a:rPr>
              <a:t>tells you something. </a:t>
            </a:r>
            <a:r>
              <a:rPr i="1" lang="en-GB" sz="2400">
                <a:solidFill>
                  <a:srgbClr val="595959"/>
                </a:solidFill>
              </a:rPr>
              <a:t>They end with a full stop.</a:t>
            </a:r>
            <a:endParaRPr/>
          </a:p>
        </p:txBody>
      </p:sp>
      <p:sp>
        <p:nvSpPr>
          <p:cNvPr id="210" name="Google Shape;210;p12"/>
          <p:cNvSpPr txBox="1"/>
          <p:nvPr/>
        </p:nvSpPr>
        <p:spPr>
          <a:xfrm>
            <a:off x="1473200" y="2520654"/>
            <a:ext cx="9489440" cy="564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Question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asks you something. </a:t>
            </a:r>
            <a:r>
              <a:rPr i="1"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They end with a question mark.</a:t>
            </a:r>
            <a:endParaRPr/>
          </a:p>
        </p:txBody>
      </p:sp>
      <p:sp>
        <p:nvSpPr>
          <p:cNvPr id="211" name="Google Shape;211;p12"/>
          <p:cNvSpPr txBox="1"/>
          <p:nvPr/>
        </p:nvSpPr>
        <p:spPr>
          <a:xfrm>
            <a:off x="1473200" y="3520717"/>
            <a:ext cx="9489440" cy="98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Command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tells you to do something. </a:t>
            </a:r>
            <a:r>
              <a:rPr i="1"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They can end with a full stop or an exclamation mark.</a:t>
            </a:r>
            <a:endParaRPr/>
          </a:p>
        </p:txBody>
      </p:sp>
      <p:sp>
        <p:nvSpPr>
          <p:cNvPr id="212" name="Google Shape;212;p12"/>
          <p:cNvSpPr txBox="1"/>
          <p:nvPr/>
        </p:nvSpPr>
        <p:spPr>
          <a:xfrm>
            <a:off x="1473200" y="4653280"/>
            <a:ext cx="9489440" cy="14068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Exclamations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show surprise or strong feelings about something. They end with an exclamation mark. </a:t>
            </a:r>
            <a:r>
              <a:rPr i="1" lang="en-GB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Exclamations often start with the words ‘how’ or ‘what’. </a:t>
            </a:r>
            <a:endParaRPr/>
          </a:p>
        </p:txBody>
      </p:sp>
      <p:sp>
        <p:nvSpPr>
          <p:cNvPr id="213" name="Google Shape;213;p12"/>
          <p:cNvSpPr/>
          <p:nvPr/>
        </p:nvSpPr>
        <p:spPr>
          <a:xfrm>
            <a:off x="940771" y="1682358"/>
            <a:ext cx="258081" cy="397455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2"/>
          <p:cNvSpPr/>
          <p:nvPr/>
        </p:nvSpPr>
        <p:spPr>
          <a:xfrm>
            <a:off x="940770" y="2558484"/>
            <a:ext cx="258081" cy="397455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2"/>
          <p:cNvSpPr/>
          <p:nvPr/>
        </p:nvSpPr>
        <p:spPr>
          <a:xfrm>
            <a:off x="940769" y="3616599"/>
            <a:ext cx="258081" cy="397455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2"/>
          <p:cNvSpPr/>
          <p:nvPr/>
        </p:nvSpPr>
        <p:spPr>
          <a:xfrm>
            <a:off x="971279" y="4653280"/>
            <a:ext cx="258081" cy="397455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2"/>
          <p:cNvSpPr/>
          <p:nvPr/>
        </p:nvSpPr>
        <p:spPr>
          <a:xfrm>
            <a:off x="2385415" y="824407"/>
            <a:ext cx="2380591" cy="1748911"/>
          </a:xfrm>
          <a:prstGeom prst="wedgeEllipseCallout">
            <a:avLst>
              <a:gd fmla="val -41540" name="adj1"/>
              <a:gd fmla="val 45627" name="adj2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Would you like a dog?</a:t>
            </a:r>
            <a:endParaRPr/>
          </a:p>
        </p:txBody>
      </p:sp>
      <p:sp>
        <p:nvSpPr>
          <p:cNvPr id="218" name="Google Shape;218;p12"/>
          <p:cNvSpPr/>
          <p:nvPr/>
        </p:nvSpPr>
        <p:spPr>
          <a:xfrm>
            <a:off x="3033794" y="2569337"/>
            <a:ext cx="2269725" cy="1586152"/>
          </a:xfrm>
          <a:prstGeom prst="wedgeEllipseCallout">
            <a:avLst>
              <a:gd fmla="val -55854" name="adj1"/>
              <a:gd fmla="val 27518" name="adj2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Look at the dog.</a:t>
            </a:r>
            <a:endParaRPr/>
          </a:p>
        </p:txBody>
      </p:sp>
      <p:sp>
        <p:nvSpPr>
          <p:cNvPr id="219" name="Google Shape;219;p12"/>
          <p:cNvSpPr/>
          <p:nvPr/>
        </p:nvSpPr>
        <p:spPr>
          <a:xfrm>
            <a:off x="3507724" y="4357011"/>
            <a:ext cx="2987650" cy="1703128"/>
          </a:xfrm>
          <a:prstGeom prst="wedgeEllipseCallout">
            <a:avLst>
              <a:gd fmla="val -58153" name="adj1"/>
              <a:gd fmla="val -17273" name="adj2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a lovely dog, that is!</a:t>
            </a:r>
            <a:endParaRPr/>
          </a:p>
        </p:txBody>
      </p:sp>
      <p:sp>
        <p:nvSpPr>
          <p:cNvPr id="220" name="Google Shape;220;p12"/>
          <p:cNvSpPr/>
          <p:nvPr/>
        </p:nvSpPr>
        <p:spPr>
          <a:xfrm>
            <a:off x="374955" y="-38811"/>
            <a:ext cx="1708809" cy="1561756"/>
          </a:xfrm>
          <a:prstGeom prst="wedgeEllipseCallout">
            <a:avLst>
              <a:gd fmla="val 34499" name="adj1"/>
              <a:gd fmla="val 57173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 like dogs</a:t>
            </a:r>
            <a:r>
              <a:rPr lang="en-GB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Can you identify the sentence types?</a:t>
            </a:r>
            <a:endParaRPr/>
          </a:p>
        </p:txBody>
      </p:sp>
      <p:graphicFrame>
        <p:nvGraphicFramePr>
          <p:cNvPr id="226" name="Google Shape;226;p13"/>
          <p:cNvGraphicFramePr/>
          <p:nvPr/>
        </p:nvGraphicFramePr>
        <p:xfrm>
          <a:off x="1221179" y="16906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{E8E97047-0988-44DA-9FE3-5D57F1D32121}</a:tableStyleId>
              </a:tblPr>
              <a:tblGrid>
                <a:gridCol w="4874825"/>
                <a:gridCol w="4874825"/>
              </a:tblGrid>
              <a:tr h="1391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What a lovely hat that is!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What are you having for </a:t>
                      </a:r>
                      <a:b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</a:b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dinner tonight?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1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Sit down, please.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That is a lovely hat.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1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First, stir the mixture carefully.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dk1"/>
                          </a:solidFill>
                        </a:rPr>
                        <a:t>Have you heard the news?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Can you identify the sentence types?</a:t>
            </a:r>
            <a:endParaRPr/>
          </a:p>
        </p:txBody>
      </p:sp>
      <p:graphicFrame>
        <p:nvGraphicFramePr>
          <p:cNvPr id="232" name="Google Shape;232;p14"/>
          <p:cNvGraphicFramePr/>
          <p:nvPr/>
        </p:nvGraphicFramePr>
        <p:xfrm>
          <a:off x="1221179" y="16906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{E8E97047-0988-44DA-9FE3-5D57F1D32121}</a:tableStyleId>
              </a:tblPr>
              <a:tblGrid>
                <a:gridCol w="4874825"/>
                <a:gridCol w="4874825"/>
              </a:tblGrid>
              <a:tr h="1391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What a lovely hat that is!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What are you having for </a:t>
                      </a:r>
                      <a:b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</a:b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dinner tonight?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70C0"/>
                    </a:solidFill>
                  </a:tcPr>
                </a:tc>
              </a:tr>
              <a:tr h="1391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Sit down, please.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That is a lovely hat.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</a:tr>
              <a:tr h="1391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First, stir the mixture carefully.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 u="none" cap="none" strike="noStrike">
                          <a:solidFill>
                            <a:schemeClr val="lt1"/>
                          </a:solidFill>
                        </a:rPr>
                        <a:t>Have you heard the news?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To summarise</a:t>
            </a:r>
            <a:endParaRPr/>
          </a:p>
        </p:txBody>
      </p:sp>
      <p:sp>
        <p:nvSpPr>
          <p:cNvPr id="238" name="Google Shape;238;p15"/>
          <p:cNvSpPr txBox="1"/>
          <p:nvPr>
            <p:ph idx="1" type="body"/>
          </p:nvPr>
        </p:nvSpPr>
        <p:spPr>
          <a:xfrm>
            <a:off x="838200" y="1825625"/>
            <a:ext cx="8509000" cy="2726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i="1" lang="en-GB"/>
              <a:t>A sentence is a group of words that make sense on their own.</a:t>
            </a:r>
            <a:endParaRPr i="1">
              <a:highlight>
                <a:srgbClr val="00FF00"/>
              </a:highlight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i="1">
              <a:highlight>
                <a:srgbClr val="00FF00"/>
              </a:highlight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i="1" lang="en-GB"/>
              <a:t>Sentences contain a subject, a verb and sometimes an object.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i="1">
              <a:highlight>
                <a:srgbClr val="00FF00"/>
              </a:highlight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i="1" lang="en-GB"/>
              <a:t>There are four sentence types: statements, questions, commands and exclamations.</a:t>
            </a:r>
            <a:endParaRPr/>
          </a:p>
        </p:txBody>
      </p:sp>
      <p:sp>
        <p:nvSpPr>
          <p:cNvPr id="239" name="Google Shape;239;p15"/>
          <p:cNvSpPr/>
          <p:nvPr/>
        </p:nvSpPr>
        <p:spPr>
          <a:xfrm>
            <a:off x="838200" y="1904491"/>
            <a:ext cx="237789" cy="336678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5"/>
          <p:cNvSpPr/>
          <p:nvPr/>
        </p:nvSpPr>
        <p:spPr>
          <a:xfrm>
            <a:off x="838200" y="2615757"/>
            <a:ext cx="237789" cy="336678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5"/>
          <p:cNvSpPr/>
          <p:nvPr/>
        </p:nvSpPr>
        <p:spPr>
          <a:xfrm>
            <a:off x="838200" y="3418840"/>
            <a:ext cx="237789" cy="336678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-38099"/>
            <a:ext cx="12250056" cy="6967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05337" y="1111950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16"/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Rachel Clarke</a:t>
            </a:r>
            <a:r>
              <a:rPr lang="en-GB" sz="180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lang="en-GB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https://primaryenglished.co.uk</a:t>
            </a:r>
            <a:endParaRPr sz="1800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6"/>
          <p:cNvSpPr/>
          <p:nvPr/>
        </p:nvSpPr>
        <p:spPr>
          <a:xfrm>
            <a:off x="5405337" y="2069722"/>
            <a:ext cx="6222370" cy="12482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6"/>
          <p:cNvSpPr txBox="1"/>
          <p:nvPr/>
        </p:nvSpPr>
        <p:spPr>
          <a:xfrm>
            <a:off x="5431022" y="2069722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2320467">
            <a:off x="3493585" y="579227"/>
            <a:ext cx="5204831" cy="522548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/>
          <p:nvPr/>
        </p:nvSpPr>
        <p:spPr>
          <a:xfrm>
            <a:off x="4245834" y="1984494"/>
            <a:ext cx="3084050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en-GB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a </a:t>
            </a:r>
            <a:br>
              <a:rPr b="1" lang="en-GB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2113788" y="3701998"/>
            <a:ext cx="1615440" cy="1411298"/>
          </a:xfrm>
          <a:prstGeom prst="roundRect">
            <a:avLst>
              <a:gd fmla="val 16667" name="adj"/>
            </a:avLst>
          </a:prstGeom>
          <a:solidFill>
            <a:srgbClr val="D8E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3"/>
          <p:cNvCxnSpPr/>
          <p:nvPr/>
        </p:nvCxnSpPr>
        <p:spPr>
          <a:xfrm rot="10800000">
            <a:off x="2921508" y="3113533"/>
            <a:ext cx="0" cy="50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08" name="Google Shape;108;p3"/>
          <p:cNvSpPr/>
          <p:nvPr/>
        </p:nvSpPr>
        <p:spPr>
          <a:xfrm>
            <a:off x="4297680" y="3678862"/>
            <a:ext cx="1615440" cy="1411298"/>
          </a:xfrm>
          <a:prstGeom prst="roundRect">
            <a:avLst>
              <a:gd fmla="val 16667" name="adj"/>
            </a:avLst>
          </a:prstGeom>
          <a:solidFill>
            <a:srgbClr val="D8E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9" name="Google Shape;109;p3"/>
          <p:cNvCxnSpPr/>
          <p:nvPr/>
        </p:nvCxnSpPr>
        <p:spPr>
          <a:xfrm rot="10800000">
            <a:off x="5105400" y="3090397"/>
            <a:ext cx="0" cy="50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0" name="Google Shape;110;p3"/>
          <p:cNvSpPr/>
          <p:nvPr/>
        </p:nvSpPr>
        <p:spPr>
          <a:xfrm>
            <a:off x="7110984" y="3678862"/>
            <a:ext cx="2489200" cy="1573858"/>
          </a:xfrm>
          <a:prstGeom prst="roundRect">
            <a:avLst>
              <a:gd fmla="val 16667" name="adj"/>
            </a:avLst>
          </a:prstGeom>
          <a:solidFill>
            <a:srgbClr val="D8E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Sentences</a:t>
            </a:r>
            <a:endParaRPr/>
          </a:p>
        </p:txBody>
      </p:sp>
      <p:sp>
        <p:nvSpPr>
          <p:cNvPr id="112" name="Google Shape;112;p3"/>
          <p:cNvSpPr txBox="1"/>
          <p:nvPr>
            <p:ph idx="1" type="body"/>
          </p:nvPr>
        </p:nvSpPr>
        <p:spPr>
          <a:xfrm>
            <a:off x="838200" y="18256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A </a:t>
            </a:r>
            <a:r>
              <a:rPr b="1" i="1" lang="en-GB"/>
              <a:t>sentence</a:t>
            </a:r>
            <a:r>
              <a:rPr lang="en-GB"/>
              <a:t> is a group of words that make sense on their own.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6000"/>
              <a:buNone/>
            </a:pPr>
            <a:r>
              <a:rPr lang="en-GB" sz="6000">
                <a:solidFill>
                  <a:srgbClr val="595959"/>
                </a:solidFill>
              </a:rPr>
              <a:t>		This     is    a    dog.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7288620" y="3882062"/>
            <a:ext cx="2133928" cy="1208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Sentences end with a </a:t>
            </a: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full stop,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 mark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an </a:t>
            </a: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exclamation mark.</a:t>
            </a:r>
            <a:endParaRPr/>
          </a:p>
        </p:txBody>
      </p:sp>
      <p:cxnSp>
        <p:nvCxnSpPr>
          <p:cNvPr id="114" name="Google Shape;114;p3"/>
          <p:cNvCxnSpPr/>
          <p:nvPr/>
        </p:nvCxnSpPr>
        <p:spPr>
          <a:xfrm rot="10800000">
            <a:off x="8349488" y="3090397"/>
            <a:ext cx="0" cy="50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5" name="Google Shape;115;p3"/>
          <p:cNvSpPr/>
          <p:nvPr/>
        </p:nvSpPr>
        <p:spPr>
          <a:xfrm>
            <a:off x="4517047" y="3935839"/>
            <a:ext cx="117670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Sentences have a </a:t>
            </a: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verb.</a:t>
            </a: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2221430" y="3807482"/>
            <a:ext cx="140015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Sentences start with a </a:t>
            </a: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capital letter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/>
          <p:nvPr/>
        </p:nvSpPr>
        <p:spPr>
          <a:xfrm>
            <a:off x="4795520" y="4614904"/>
            <a:ext cx="1615440" cy="936481"/>
          </a:xfrm>
          <a:prstGeom prst="roundRect">
            <a:avLst>
              <a:gd fmla="val 16667" name="adj"/>
            </a:avLst>
          </a:prstGeom>
          <a:solidFill>
            <a:srgbClr val="C4E0B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2" name="Google Shape;122;p4"/>
          <p:cNvCxnSpPr/>
          <p:nvPr/>
        </p:nvCxnSpPr>
        <p:spPr>
          <a:xfrm rot="10800000">
            <a:off x="5603240" y="4026439"/>
            <a:ext cx="0" cy="50400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3" name="Google Shape;12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Sentences</a:t>
            </a:r>
            <a:endParaRPr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838200" y="1825625"/>
            <a:ext cx="10515600" cy="2314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This sentence has </a:t>
            </a:r>
            <a:r>
              <a:rPr b="1" lang="en-GB"/>
              <a:t>one clause</a:t>
            </a:r>
            <a:r>
              <a:rPr lang="en-GB"/>
              <a:t>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i="1" lang="en-GB">
                <a:solidFill>
                  <a:srgbClr val="595959"/>
                </a:solidFill>
              </a:rPr>
              <a:t>A clause is a group of words that contain a verb and make sense on their own.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b="1" lang="en-GB" sz="6000"/>
              <a:t>This</a:t>
            </a:r>
            <a:r>
              <a:rPr b="1" lang="en-GB" sz="6000">
                <a:solidFill>
                  <a:srgbClr val="595959"/>
                </a:solidFill>
              </a:rPr>
              <a:t> </a:t>
            </a:r>
            <a:r>
              <a:rPr b="1" lang="en-GB" sz="6000">
                <a:solidFill>
                  <a:srgbClr val="00B050"/>
                </a:solidFill>
              </a:rPr>
              <a:t> is  </a:t>
            </a:r>
            <a:r>
              <a:rPr b="1" lang="en-GB" sz="6000"/>
              <a:t>a  dog.</a:t>
            </a:r>
            <a:endParaRPr b="1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5" name="Google Shape;125;p4"/>
          <p:cNvSpPr/>
          <p:nvPr/>
        </p:nvSpPr>
        <p:spPr>
          <a:xfrm>
            <a:off x="5224610" y="4852312"/>
            <a:ext cx="75725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Sentences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This sentence has two</a:t>
            </a:r>
            <a:r>
              <a:rPr i="1" lang="en-GB"/>
              <a:t> </a:t>
            </a:r>
            <a:r>
              <a:rPr i="1" lang="en-GB">
                <a:solidFill>
                  <a:srgbClr val="FFC000"/>
                </a:solidFill>
              </a:rPr>
              <a:t>clauses</a:t>
            </a:r>
            <a:r>
              <a:rPr lang="en-GB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Each clause has a </a:t>
            </a:r>
            <a:r>
              <a:rPr i="1" lang="en-GB">
                <a:solidFill>
                  <a:srgbClr val="00B050"/>
                </a:solidFill>
              </a:rPr>
              <a:t>verb</a:t>
            </a:r>
            <a:r>
              <a:rPr lang="en-GB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The clauses are joined by a </a:t>
            </a:r>
            <a:r>
              <a:rPr i="1" lang="en-GB">
                <a:solidFill>
                  <a:srgbClr val="00B0F0"/>
                </a:solidFill>
              </a:rPr>
              <a:t>conjunction</a:t>
            </a:r>
            <a:r>
              <a:rPr lang="en-GB">
                <a:solidFill>
                  <a:srgbClr val="00B050"/>
                </a:solidFill>
              </a:rPr>
              <a:t>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GB" sz="6000">
                <a:highlight>
                  <a:srgbClr val="FFFF00"/>
                </a:highlight>
              </a:rPr>
              <a:t>This</a:t>
            </a:r>
            <a:r>
              <a:rPr lang="en-GB" sz="6000">
                <a:solidFill>
                  <a:srgbClr val="0070C0"/>
                </a:solidFill>
                <a:highlight>
                  <a:srgbClr val="FFFF00"/>
                </a:highlight>
              </a:rPr>
              <a:t> </a:t>
            </a:r>
            <a:r>
              <a:rPr b="1" lang="en-GB" sz="6000">
                <a:solidFill>
                  <a:srgbClr val="00B050"/>
                </a:solidFill>
                <a:highlight>
                  <a:srgbClr val="FFFF00"/>
                </a:highlight>
              </a:rPr>
              <a:t>is</a:t>
            </a:r>
            <a:r>
              <a:rPr lang="en-GB" sz="6000">
                <a:solidFill>
                  <a:srgbClr val="0070C0"/>
                </a:solidFill>
                <a:highlight>
                  <a:srgbClr val="FFFF00"/>
                </a:highlight>
              </a:rPr>
              <a:t> </a:t>
            </a:r>
            <a:r>
              <a:rPr lang="en-GB" sz="6000">
                <a:highlight>
                  <a:srgbClr val="FFFF00"/>
                </a:highlight>
              </a:rPr>
              <a:t>a dog</a:t>
            </a:r>
            <a:r>
              <a:rPr lang="en-GB" sz="6000"/>
              <a:t> </a:t>
            </a:r>
            <a:r>
              <a:rPr lang="en-GB" sz="6000">
                <a:solidFill>
                  <a:srgbClr val="00B0F0"/>
                </a:solidFill>
              </a:rPr>
              <a:t>and</a:t>
            </a:r>
            <a:r>
              <a:rPr lang="en-GB" sz="6000"/>
              <a:t> </a:t>
            </a:r>
            <a:r>
              <a:rPr lang="en-GB" sz="6000">
                <a:highlight>
                  <a:srgbClr val="FFFF00"/>
                </a:highlight>
              </a:rPr>
              <a:t>it </a:t>
            </a:r>
            <a:r>
              <a:rPr b="1" lang="en-GB" sz="6000">
                <a:solidFill>
                  <a:srgbClr val="00B050"/>
                </a:solidFill>
                <a:highlight>
                  <a:srgbClr val="FFFF00"/>
                </a:highlight>
              </a:rPr>
              <a:t>has</a:t>
            </a:r>
            <a:r>
              <a:rPr lang="en-GB" sz="6000">
                <a:highlight>
                  <a:srgbClr val="FFFF00"/>
                </a:highlight>
              </a:rPr>
              <a:t> big paws</a:t>
            </a:r>
            <a:r>
              <a:rPr lang="en-GB" sz="6000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1928881" y="5236775"/>
            <a:ext cx="1615440" cy="747465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5"/>
          <p:cNvCxnSpPr/>
          <p:nvPr/>
        </p:nvCxnSpPr>
        <p:spPr>
          <a:xfrm rot="10800000">
            <a:off x="2746761" y="4746768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FFC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4" name="Google Shape;134;p5"/>
          <p:cNvSpPr/>
          <p:nvPr/>
        </p:nvSpPr>
        <p:spPr>
          <a:xfrm>
            <a:off x="2030906" y="5425841"/>
            <a:ext cx="14317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clause 1</a:t>
            </a:r>
            <a:endParaRPr/>
          </a:p>
        </p:txBody>
      </p:sp>
      <p:sp>
        <p:nvSpPr>
          <p:cNvPr id="135" name="Google Shape;135;p5"/>
          <p:cNvSpPr/>
          <p:nvPr/>
        </p:nvSpPr>
        <p:spPr>
          <a:xfrm>
            <a:off x="4792655" y="5236775"/>
            <a:ext cx="1615440" cy="747465"/>
          </a:xfrm>
          <a:prstGeom prst="roundRect">
            <a:avLst>
              <a:gd fmla="val 16667" name="adj"/>
            </a:avLst>
          </a:prstGeom>
          <a:solidFill>
            <a:srgbClr val="DDEAF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" name="Google Shape;136;p5"/>
          <p:cNvCxnSpPr/>
          <p:nvPr/>
        </p:nvCxnSpPr>
        <p:spPr>
          <a:xfrm rot="10800000">
            <a:off x="5610535" y="4746768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00B0F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7" name="Google Shape;137;p5"/>
          <p:cNvSpPr/>
          <p:nvPr/>
        </p:nvSpPr>
        <p:spPr>
          <a:xfrm>
            <a:off x="4944362" y="5425841"/>
            <a:ext cx="131202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conjunction</a:t>
            </a:r>
            <a:endParaRPr/>
          </a:p>
        </p:txBody>
      </p:sp>
      <p:sp>
        <p:nvSpPr>
          <p:cNvPr id="138" name="Google Shape;138;p5"/>
          <p:cNvSpPr/>
          <p:nvPr/>
        </p:nvSpPr>
        <p:spPr>
          <a:xfrm>
            <a:off x="7265507" y="5257496"/>
            <a:ext cx="1615440" cy="747465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5"/>
          <p:cNvCxnSpPr/>
          <p:nvPr/>
        </p:nvCxnSpPr>
        <p:spPr>
          <a:xfrm rot="10800000">
            <a:off x="8083387" y="4767489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FFC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40" name="Google Shape;140;p5"/>
          <p:cNvSpPr/>
          <p:nvPr/>
        </p:nvSpPr>
        <p:spPr>
          <a:xfrm>
            <a:off x="7367532" y="5425841"/>
            <a:ext cx="14317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clause 2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Sentences</a:t>
            </a:r>
            <a:endParaRPr/>
          </a:p>
        </p:txBody>
      </p:sp>
      <p:sp>
        <p:nvSpPr>
          <p:cNvPr id="146" name="Google Shape;146;p6"/>
          <p:cNvSpPr txBox="1"/>
          <p:nvPr>
            <p:ph idx="1" type="body"/>
          </p:nvPr>
        </p:nvSpPr>
        <p:spPr>
          <a:xfrm>
            <a:off x="773875" y="164021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en-GB">
                <a:solidFill>
                  <a:srgbClr val="7030A0"/>
                </a:solidFill>
              </a:rPr>
              <a:t>The </a:t>
            </a:r>
            <a:r>
              <a:rPr b="1" lang="en-GB">
                <a:solidFill>
                  <a:srgbClr val="7030A0"/>
                </a:solidFill>
              </a:rPr>
              <a:t>subject</a:t>
            </a:r>
            <a:r>
              <a:rPr lang="en-GB">
                <a:solidFill>
                  <a:srgbClr val="7030A0"/>
                </a:solidFill>
              </a:rPr>
              <a:t> of a sentence is the person or thing undertaking the verb in the sentence.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b="1" lang="en-GB" sz="6000"/>
              <a:t>The </a:t>
            </a:r>
            <a:r>
              <a:rPr b="1" lang="en-GB" sz="6000">
                <a:solidFill>
                  <a:srgbClr val="7030A0"/>
                </a:solidFill>
              </a:rPr>
              <a:t>dog</a:t>
            </a:r>
            <a:r>
              <a:rPr b="1" lang="en-GB" sz="6000"/>
              <a:t> chewed the bone.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7" name="Google Shape;147;p6"/>
          <p:cNvSpPr/>
          <p:nvPr/>
        </p:nvSpPr>
        <p:spPr>
          <a:xfrm>
            <a:off x="3026161" y="4972615"/>
            <a:ext cx="1615440" cy="747465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8" name="Google Shape;148;p6"/>
          <p:cNvCxnSpPr/>
          <p:nvPr/>
        </p:nvCxnSpPr>
        <p:spPr>
          <a:xfrm rot="10800000">
            <a:off x="3844041" y="4482608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7030A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49" name="Google Shape;149;p6"/>
          <p:cNvSpPr/>
          <p:nvPr/>
        </p:nvSpPr>
        <p:spPr>
          <a:xfrm>
            <a:off x="3128186" y="5102127"/>
            <a:ext cx="1431709" cy="465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Sentences</a:t>
            </a:r>
            <a:endParaRPr/>
          </a:p>
        </p:txBody>
      </p:sp>
      <p:sp>
        <p:nvSpPr>
          <p:cNvPr id="155" name="Google Shape;155;p7"/>
          <p:cNvSpPr txBox="1"/>
          <p:nvPr>
            <p:ph idx="1" type="body"/>
          </p:nvPr>
        </p:nvSpPr>
        <p:spPr>
          <a:xfrm>
            <a:off x="773875" y="1640218"/>
            <a:ext cx="10515600" cy="40099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en-GB">
                <a:solidFill>
                  <a:srgbClr val="7030A0"/>
                </a:solidFill>
              </a:rPr>
              <a:t>The</a:t>
            </a:r>
            <a:r>
              <a:rPr b="1" lang="en-GB">
                <a:solidFill>
                  <a:srgbClr val="7030A0"/>
                </a:solidFill>
              </a:rPr>
              <a:t> subject </a:t>
            </a:r>
            <a:r>
              <a:rPr lang="en-GB">
                <a:solidFill>
                  <a:srgbClr val="7030A0"/>
                </a:solidFill>
              </a:rPr>
              <a:t>of a sentence is the person or thing undertaking the verb in the sentence.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None/>
            </a:pPr>
            <a:r>
              <a:rPr lang="en-GB">
                <a:solidFill>
                  <a:srgbClr val="00B050"/>
                </a:solidFill>
              </a:rPr>
              <a:t>Sentences have a </a:t>
            </a:r>
            <a:r>
              <a:rPr b="1" lang="en-GB">
                <a:solidFill>
                  <a:srgbClr val="00B050"/>
                </a:solidFill>
              </a:rPr>
              <a:t>verb</a:t>
            </a:r>
            <a:r>
              <a:rPr lang="en-GB">
                <a:solidFill>
                  <a:srgbClr val="00B050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6000"/>
              <a:buNone/>
            </a:pPr>
            <a:r>
              <a:rPr b="1" lang="en-GB" sz="6000">
                <a:solidFill>
                  <a:srgbClr val="595959"/>
                </a:solidFill>
              </a:rPr>
              <a:t>The</a:t>
            </a:r>
            <a:r>
              <a:rPr b="1" lang="en-GB" sz="6000"/>
              <a:t> </a:t>
            </a:r>
            <a:r>
              <a:rPr b="1" lang="en-GB" sz="6000">
                <a:solidFill>
                  <a:srgbClr val="7030A0"/>
                </a:solidFill>
              </a:rPr>
              <a:t>dog</a:t>
            </a:r>
            <a:r>
              <a:rPr b="1" lang="en-GB" sz="6000"/>
              <a:t> </a:t>
            </a:r>
            <a:r>
              <a:rPr b="1" lang="en-GB" sz="6000">
                <a:solidFill>
                  <a:srgbClr val="00B050"/>
                </a:solidFill>
              </a:rPr>
              <a:t>chewed</a:t>
            </a:r>
            <a:r>
              <a:rPr b="1" lang="en-GB" sz="6000"/>
              <a:t> </a:t>
            </a:r>
            <a:r>
              <a:rPr b="1" lang="en-GB" sz="6000">
                <a:solidFill>
                  <a:srgbClr val="595959"/>
                </a:solidFill>
              </a:rPr>
              <a:t>the bone.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6" name="Google Shape;156;p7"/>
          <p:cNvSpPr/>
          <p:nvPr/>
        </p:nvSpPr>
        <p:spPr>
          <a:xfrm>
            <a:off x="4856480" y="5055075"/>
            <a:ext cx="1615440" cy="747465"/>
          </a:xfrm>
          <a:prstGeom prst="roundRect">
            <a:avLst>
              <a:gd fmla="val 16667" name="adj"/>
            </a:avLst>
          </a:prstGeom>
          <a:solidFill>
            <a:srgbClr val="C4E0B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7" name="Google Shape;157;p7"/>
          <p:cNvCxnSpPr/>
          <p:nvPr/>
        </p:nvCxnSpPr>
        <p:spPr>
          <a:xfrm rot="10800000">
            <a:off x="5664200" y="4466610"/>
            <a:ext cx="0" cy="50400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8" name="Google Shape;158;p7"/>
          <p:cNvSpPr/>
          <p:nvPr/>
        </p:nvSpPr>
        <p:spPr>
          <a:xfrm>
            <a:off x="5285570" y="5184587"/>
            <a:ext cx="75725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</a:t>
            </a:r>
            <a:endParaRPr/>
          </a:p>
        </p:txBody>
      </p:sp>
      <p:sp>
        <p:nvSpPr>
          <p:cNvPr id="159" name="Google Shape;159;p7"/>
          <p:cNvSpPr/>
          <p:nvPr/>
        </p:nvSpPr>
        <p:spPr>
          <a:xfrm>
            <a:off x="3026495" y="5055075"/>
            <a:ext cx="1615440" cy="747465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0" name="Google Shape;160;p7"/>
          <p:cNvCxnSpPr/>
          <p:nvPr/>
        </p:nvCxnSpPr>
        <p:spPr>
          <a:xfrm rot="10800000">
            <a:off x="3844375" y="4466610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7030A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61" name="Google Shape;161;p7"/>
          <p:cNvSpPr/>
          <p:nvPr/>
        </p:nvSpPr>
        <p:spPr>
          <a:xfrm>
            <a:off x="3128520" y="5184587"/>
            <a:ext cx="1431709" cy="465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Sentences</a:t>
            </a:r>
            <a:endParaRPr/>
          </a:p>
        </p:txBody>
      </p:sp>
      <p:sp>
        <p:nvSpPr>
          <p:cNvPr id="167" name="Google Shape;167;p8"/>
          <p:cNvSpPr txBox="1"/>
          <p:nvPr>
            <p:ph idx="1" type="body"/>
          </p:nvPr>
        </p:nvSpPr>
        <p:spPr>
          <a:xfrm>
            <a:off x="773875" y="164021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en-GB">
                <a:solidFill>
                  <a:srgbClr val="7030A0"/>
                </a:solidFill>
              </a:rPr>
              <a:t>The</a:t>
            </a:r>
            <a:r>
              <a:rPr b="1" lang="en-GB">
                <a:solidFill>
                  <a:srgbClr val="7030A0"/>
                </a:solidFill>
              </a:rPr>
              <a:t> subject </a:t>
            </a:r>
            <a:r>
              <a:rPr lang="en-GB">
                <a:solidFill>
                  <a:srgbClr val="7030A0"/>
                </a:solidFill>
              </a:rPr>
              <a:t>of a sentence is the person or thing undertaking the verb in the sentence.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None/>
            </a:pPr>
            <a:r>
              <a:rPr lang="en-GB">
                <a:solidFill>
                  <a:srgbClr val="00B050"/>
                </a:solidFill>
              </a:rPr>
              <a:t>Sentences have a </a:t>
            </a:r>
            <a:r>
              <a:rPr b="1" lang="en-GB">
                <a:solidFill>
                  <a:srgbClr val="00B050"/>
                </a:solidFill>
              </a:rPr>
              <a:t>verb</a:t>
            </a:r>
            <a:r>
              <a:rPr lang="en-GB">
                <a:solidFill>
                  <a:srgbClr val="00B050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800"/>
              <a:buNone/>
            </a:pPr>
            <a:r>
              <a:rPr lang="en-GB">
                <a:solidFill>
                  <a:srgbClr val="00B0F0"/>
                </a:solidFill>
              </a:rPr>
              <a:t>Some sentences also have a </a:t>
            </a:r>
            <a:r>
              <a:rPr b="1" lang="en-GB">
                <a:solidFill>
                  <a:srgbClr val="00B0F0"/>
                </a:solidFill>
              </a:rPr>
              <a:t>object </a:t>
            </a:r>
            <a:r>
              <a:rPr lang="en-GB">
                <a:solidFill>
                  <a:srgbClr val="00B0F0"/>
                </a:solidFill>
              </a:rPr>
              <a:t>(the person or thing the verb is being acted on by the verb).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6000"/>
              <a:buNone/>
            </a:pPr>
            <a:r>
              <a:rPr b="1" lang="en-GB" sz="6000">
                <a:solidFill>
                  <a:srgbClr val="595959"/>
                </a:solidFill>
              </a:rPr>
              <a:t>The </a:t>
            </a:r>
            <a:r>
              <a:rPr b="1" lang="en-GB" sz="6000">
                <a:solidFill>
                  <a:srgbClr val="7030A0"/>
                </a:solidFill>
              </a:rPr>
              <a:t>dog</a:t>
            </a:r>
            <a:r>
              <a:rPr b="1" lang="en-GB" sz="6000">
                <a:solidFill>
                  <a:srgbClr val="595959"/>
                </a:solidFill>
              </a:rPr>
              <a:t> </a:t>
            </a:r>
            <a:r>
              <a:rPr b="1" lang="en-GB" sz="6000">
                <a:solidFill>
                  <a:srgbClr val="00B050"/>
                </a:solidFill>
              </a:rPr>
              <a:t>chewed</a:t>
            </a:r>
            <a:r>
              <a:rPr b="1" lang="en-GB" sz="6000">
                <a:solidFill>
                  <a:srgbClr val="595959"/>
                </a:solidFill>
              </a:rPr>
              <a:t> the </a:t>
            </a:r>
            <a:r>
              <a:rPr b="1" lang="en-GB" sz="6000">
                <a:solidFill>
                  <a:srgbClr val="00B0F0"/>
                </a:solidFill>
              </a:rPr>
              <a:t>bone</a:t>
            </a:r>
            <a:r>
              <a:rPr b="1" lang="en-GB" sz="6000">
                <a:solidFill>
                  <a:srgbClr val="595959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68" name="Google Shape;168;p8"/>
          <p:cNvSpPr/>
          <p:nvPr/>
        </p:nvSpPr>
        <p:spPr>
          <a:xfrm>
            <a:off x="8006739" y="5368855"/>
            <a:ext cx="1615440" cy="747465"/>
          </a:xfrm>
          <a:prstGeom prst="roundRect">
            <a:avLst>
              <a:gd fmla="val 16667" name="adj"/>
            </a:avLst>
          </a:prstGeom>
          <a:solidFill>
            <a:srgbClr val="DDEAF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8"/>
          <p:cNvCxnSpPr/>
          <p:nvPr/>
        </p:nvCxnSpPr>
        <p:spPr>
          <a:xfrm rot="10800000">
            <a:off x="8824619" y="4878848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00B0F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0" name="Google Shape;170;p8"/>
          <p:cNvSpPr/>
          <p:nvPr/>
        </p:nvSpPr>
        <p:spPr>
          <a:xfrm>
            <a:off x="8377482" y="5557921"/>
            <a:ext cx="8739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</a:t>
            </a:r>
            <a:endParaRPr/>
          </a:p>
        </p:txBody>
      </p:sp>
      <p:sp>
        <p:nvSpPr>
          <p:cNvPr id="171" name="Google Shape;171;p8"/>
          <p:cNvSpPr/>
          <p:nvPr/>
        </p:nvSpPr>
        <p:spPr>
          <a:xfrm>
            <a:off x="4926840" y="5368855"/>
            <a:ext cx="1615440" cy="747465"/>
          </a:xfrm>
          <a:prstGeom prst="roundRect">
            <a:avLst>
              <a:gd fmla="val 16667" name="adj"/>
            </a:avLst>
          </a:prstGeom>
          <a:solidFill>
            <a:srgbClr val="C4E0B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8"/>
          <p:cNvCxnSpPr/>
          <p:nvPr/>
        </p:nvCxnSpPr>
        <p:spPr>
          <a:xfrm rot="10800000">
            <a:off x="5734560" y="4780390"/>
            <a:ext cx="0" cy="50400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3" name="Google Shape;173;p8"/>
          <p:cNvSpPr/>
          <p:nvPr/>
        </p:nvSpPr>
        <p:spPr>
          <a:xfrm>
            <a:off x="5355930" y="5498367"/>
            <a:ext cx="75725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</a:t>
            </a:r>
            <a:endParaRPr/>
          </a:p>
        </p:txBody>
      </p:sp>
      <p:sp>
        <p:nvSpPr>
          <p:cNvPr id="174" name="Google Shape;174;p8"/>
          <p:cNvSpPr/>
          <p:nvPr/>
        </p:nvSpPr>
        <p:spPr>
          <a:xfrm>
            <a:off x="3096855" y="5368855"/>
            <a:ext cx="1615440" cy="747465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8"/>
          <p:cNvCxnSpPr/>
          <p:nvPr/>
        </p:nvCxnSpPr>
        <p:spPr>
          <a:xfrm rot="10800000">
            <a:off x="3914735" y="4780390"/>
            <a:ext cx="0" cy="434832"/>
          </a:xfrm>
          <a:prstGeom prst="straightConnector1">
            <a:avLst/>
          </a:prstGeom>
          <a:noFill/>
          <a:ln cap="flat" cmpd="sng" w="9525">
            <a:solidFill>
              <a:srgbClr val="7030A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6" name="Google Shape;176;p8"/>
          <p:cNvSpPr/>
          <p:nvPr/>
        </p:nvSpPr>
        <p:spPr>
          <a:xfrm>
            <a:off x="3198880" y="5498367"/>
            <a:ext cx="1431709" cy="465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Subject, verb, object</a:t>
            </a:r>
            <a:endParaRPr/>
          </a:p>
        </p:txBody>
      </p:sp>
      <p:sp>
        <p:nvSpPr>
          <p:cNvPr id="182" name="Google Shape;182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Can you identify the </a:t>
            </a:r>
            <a:r>
              <a:rPr b="1" lang="en-GB">
                <a:solidFill>
                  <a:srgbClr val="7030A0"/>
                </a:solidFill>
              </a:rPr>
              <a:t>subject</a:t>
            </a:r>
            <a:r>
              <a:rPr b="1" lang="en-GB"/>
              <a:t>, </a:t>
            </a:r>
            <a:r>
              <a:rPr b="1" lang="en-GB">
                <a:solidFill>
                  <a:srgbClr val="00B050"/>
                </a:solidFill>
              </a:rPr>
              <a:t>verb</a:t>
            </a:r>
            <a:r>
              <a:rPr b="1" lang="en-GB"/>
              <a:t> </a:t>
            </a:r>
            <a:r>
              <a:rPr lang="en-GB"/>
              <a:t>and </a:t>
            </a:r>
            <a:r>
              <a:rPr b="1" lang="en-GB">
                <a:solidFill>
                  <a:srgbClr val="00B0F0"/>
                </a:solidFill>
              </a:rPr>
              <a:t>object</a:t>
            </a:r>
            <a:r>
              <a:rPr lang="en-GB"/>
              <a:t> (if there is one) in each of these sentences?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i="1" lang="en-GB">
                <a:solidFill>
                  <a:srgbClr val="595959"/>
                </a:solidFill>
              </a:rPr>
              <a:t>The cat licked its kittens.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i="1" lang="en-GB">
                <a:solidFill>
                  <a:srgbClr val="595959"/>
                </a:solidFill>
              </a:rPr>
              <a:t>Sarah mowed the lawn.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i="1" lang="en-GB">
                <a:solidFill>
                  <a:srgbClr val="595959"/>
                </a:solidFill>
              </a:rPr>
              <a:t>The dog slept.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2020-06-22T10:02:40Z</dcterms:created>
  <dc:creator>Rachel Clarke</dc:creator>
</cp:coreProperties>
</file>