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67" r:id="rId13"/>
    <p:sldId id="268" r:id="rId14"/>
    <p:sldId id="269" r:id="rId15"/>
    <p:sldId id="270" r:id="rId16"/>
    <p:sldId id="271" r:id="rId17"/>
    <p:sldId id="28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2vBc1cDJxNPNjubVxMlqagcn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69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436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1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sldNum" idx="12"/>
          </p:nvPr>
        </p:nvSpPr>
        <p:spPr>
          <a:xfrm>
            <a:off x="8411728" y="6400413"/>
            <a:ext cx="2750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3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34" y="6216282"/>
            <a:ext cx="2007701" cy="45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39"/>
          <p:cNvCxnSpPr/>
          <p:nvPr/>
        </p:nvCxnSpPr>
        <p:spPr>
          <a:xfrm>
            <a:off x="457200" y="6126163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39"/>
          <p:cNvSpPr/>
          <p:nvPr/>
        </p:nvSpPr>
        <p:spPr>
          <a:xfrm>
            <a:off x="8411688" y="6321752"/>
            <a:ext cx="3513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om/url?q=http://www.primaryeducationadvisors.co.uk&amp;sa=D&amp;source=hangouts&amp;ust=1590577568330000&amp;usg=AFQjCNHqAYIUwk69UcIdpNnhohw3LF0dlQ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primaryeducationadvisors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118"/>
            <a:ext cx="9144000" cy="632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438" y="1380713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/>
          <p:nvPr/>
        </p:nvSpPr>
        <p:spPr>
          <a:xfrm>
            <a:off x="3883631" y="4954067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Course creators: Christine Chen and </a:t>
            </a:r>
            <a:b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Lindsay </a:t>
            </a:r>
            <a:r>
              <a:rPr lang="en-GB" sz="1400" b="0" i="0" u="none" strike="noStrike" cap="none" dirty="0" err="1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Pickton</a:t>
            </a: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GB" sz="1400" b="0" i="0" u="sng" strike="noStrike" cap="none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www.primaryeducationadvisors.co.uk</a:t>
            </a:r>
            <a:r>
              <a:rPr lang="en-GB" sz="1400" b="0" i="0" u="none" strike="noStrike" cap="none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walked to the old building.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3"/>
          <p:cNvSpPr txBox="1">
            <a:spLocks noGrp="1"/>
          </p:cNvSpPr>
          <p:nvPr>
            <p:ph type="body" idx="1"/>
          </p:nvPr>
        </p:nvSpPr>
        <p:spPr>
          <a:xfrm>
            <a:off x="1457328" y="1417639"/>
            <a:ext cx="15530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Creepy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Joyful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Relieved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Exciting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Magical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3"/>
          <p:cNvSpPr/>
          <p:nvPr/>
        </p:nvSpPr>
        <p:spPr>
          <a:xfrm>
            <a:off x="913574" y="22937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3"/>
          <p:cNvSpPr/>
          <p:nvPr/>
        </p:nvSpPr>
        <p:spPr>
          <a:xfrm>
            <a:off x="913574" y="1588294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3"/>
          <p:cNvSpPr/>
          <p:nvPr/>
        </p:nvSpPr>
        <p:spPr>
          <a:xfrm>
            <a:off x="913574" y="29992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3"/>
          <p:cNvSpPr/>
          <p:nvPr/>
        </p:nvSpPr>
        <p:spPr>
          <a:xfrm>
            <a:off x="912748" y="369526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3"/>
          <p:cNvSpPr/>
          <p:nvPr/>
        </p:nvSpPr>
        <p:spPr>
          <a:xfrm>
            <a:off x="912748" y="44007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3"/>
          <p:cNvSpPr/>
          <p:nvPr/>
        </p:nvSpPr>
        <p:spPr>
          <a:xfrm>
            <a:off x="912748" y="51062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13;p53">
            <a:extLst>
              <a:ext uri="{FF2B5EF4-FFF2-40B4-BE49-F238E27FC236}">
                <a16:creationId xmlns:a16="http://schemas.microsoft.com/office/drawing/2014/main" id="{5A574810-5401-884E-BD22-B1ACEF640609}"/>
              </a:ext>
            </a:extLst>
          </p:cNvPr>
          <p:cNvSpPr txBox="1">
            <a:spLocks/>
          </p:cNvSpPr>
          <p:nvPr/>
        </p:nvSpPr>
        <p:spPr>
          <a:xfrm>
            <a:off x="3890590" y="1426006"/>
            <a:ext cx="2068421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Subject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Verb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Preposition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Determiner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Adjective</a:t>
            </a:r>
            <a:endParaRPr lang="en-GB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Object</a:t>
            </a:r>
          </a:p>
        </p:txBody>
      </p:sp>
      <p:sp>
        <p:nvSpPr>
          <p:cNvPr id="13" name="Google Shape;115;p53">
            <a:extLst>
              <a:ext uri="{FF2B5EF4-FFF2-40B4-BE49-F238E27FC236}">
                <a16:creationId xmlns:a16="http://schemas.microsoft.com/office/drawing/2014/main" id="{62662A3D-C60E-C748-845E-8F328798E5A9}"/>
              </a:ext>
            </a:extLst>
          </p:cNvPr>
          <p:cNvSpPr/>
          <p:nvPr/>
        </p:nvSpPr>
        <p:spPr>
          <a:xfrm>
            <a:off x="3346837" y="23021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6;p53">
            <a:extLst>
              <a:ext uri="{FF2B5EF4-FFF2-40B4-BE49-F238E27FC236}">
                <a16:creationId xmlns:a16="http://schemas.microsoft.com/office/drawing/2014/main" id="{CD0C2739-6BA0-3846-B97A-D8B45D1C8B57}"/>
              </a:ext>
            </a:extLst>
          </p:cNvPr>
          <p:cNvSpPr/>
          <p:nvPr/>
        </p:nvSpPr>
        <p:spPr>
          <a:xfrm>
            <a:off x="3346837" y="15966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7;p53">
            <a:extLst>
              <a:ext uri="{FF2B5EF4-FFF2-40B4-BE49-F238E27FC236}">
                <a16:creationId xmlns:a16="http://schemas.microsoft.com/office/drawing/2014/main" id="{F4472C75-1B57-8947-807D-F69246D971C7}"/>
              </a:ext>
            </a:extLst>
          </p:cNvPr>
          <p:cNvSpPr/>
          <p:nvPr/>
        </p:nvSpPr>
        <p:spPr>
          <a:xfrm>
            <a:off x="3346837" y="300759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18;p53">
            <a:extLst>
              <a:ext uri="{FF2B5EF4-FFF2-40B4-BE49-F238E27FC236}">
                <a16:creationId xmlns:a16="http://schemas.microsoft.com/office/drawing/2014/main" id="{38B07BC0-0E2F-DA48-993C-2FA06DFE03C8}"/>
              </a:ext>
            </a:extLst>
          </p:cNvPr>
          <p:cNvSpPr/>
          <p:nvPr/>
        </p:nvSpPr>
        <p:spPr>
          <a:xfrm>
            <a:off x="3346011" y="37036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9;p53">
            <a:extLst>
              <a:ext uri="{FF2B5EF4-FFF2-40B4-BE49-F238E27FC236}">
                <a16:creationId xmlns:a16="http://schemas.microsoft.com/office/drawing/2014/main" id="{E0A77157-36EF-1649-8468-F0E787813CC2}"/>
              </a:ext>
            </a:extLst>
          </p:cNvPr>
          <p:cNvSpPr/>
          <p:nvPr/>
        </p:nvSpPr>
        <p:spPr>
          <a:xfrm>
            <a:off x="3346011" y="44091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0;p53">
            <a:extLst>
              <a:ext uri="{FF2B5EF4-FFF2-40B4-BE49-F238E27FC236}">
                <a16:creationId xmlns:a16="http://schemas.microsoft.com/office/drawing/2014/main" id="{8B33476C-852F-EF46-A07E-CC3AB0971687}"/>
              </a:ext>
            </a:extLst>
          </p:cNvPr>
          <p:cNvSpPr/>
          <p:nvPr/>
        </p:nvSpPr>
        <p:spPr>
          <a:xfrm>
            <a:off x="3346011" y="5114569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89329FB-18D3-1141-97FB-80FC7DE64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457" y="1257691"/>
            <a:ext cx="2762852" cy="20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1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walke</a:t>
            </a:r>
            <a:r>
              <a:rPr lang="en-GB" sz="3600" dirty="0">
                <a:solidFill>
                  <a:schemeClr val="dk1"/>
                </a:solidFill>
              </a:rPr>
              <a:t>d up the stairs.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3"/>
          <p:cNvSpPr txBox="1">
            <a:spLocks noGrp="1"/>
          </p:cNvSpPr>
          <p:nvPr>
            <p:ph type="body" idx="1"/>
          </p:nvPr>
        </p:nvSpPr>
        <p:spPr>
          <a:xfrm>
            <a:off x="1457328" y="1417639"/>
            <a:ext cx="15530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Spooky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Joyful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Magical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Exciting</a:t>
            </a:r>
            <a:endParaRPr sz="2700" b="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3"/>
          <p:cNvSpPr/>
          <p:nvPr/>
        </p:nvSpPr>
        <p:spPr>
          <a:xfrm>
            <a:off x="913574" y="22937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3"/>
          <p:cNvSpPr/>
          <p:nvPr/>
        </p:nvSpPr>
        <p:spPr>
          <a:xfrm>
            <a:off x="913574" y="1588294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3"/>
          <p:cNvSpPr/>
          <p:nvPr/>
        </p:nvSpPr>
        <p:spPr>
          <a:xfrm>
            <a:off x="913574" y="29992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3"/>
          <p:cNvSpPr/>
          <p:nvPr/>
        </p:nvSpPr>
        <p:spPr>
          <a:xfrm>
            <a:off x="912748" y="369526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3"/>
          <p:cNvSpPr/>
          <p:nvPr/>
        </p:nvSpPr>
        <p:spPr>
          <a:xfrm>
            <a:off x="912748" y="44007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3"/>
          <p:cNvSpPr/>
          <p:nvPr/>
        </p:nvSpPr>
        <p:spPr>
          <a:xfrm>
            <a:off x="912748" y="51062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13;p53">
            <a:extLst>
              <a:ext uri="{FF2B5EF4-FFF2-40B4-BE49-F238E27FC236}">
                <a16:creationId xmlns:a16="http://schemas.microsoft.com/office/drawing/2014/main" id="{5A574810-5401-884E-BD22-B1ACEF640609}"/>
              </a:ext>
            </a:extLst>
          </p:cNvPr>
          <p:cNvSpPr txBox="1">
            <a:spLocks/>
          </p:cNvSpPr>
          <p:nvPr/>
        </p:nvSpPr>
        <p:spPr>
          <a:xfrm>
            <a:off x="3890590" y="1426006"/>
            <a:ext cx="44623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Change subject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Change verb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Change determiner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Add adverb for </a:t>
            </a:r>
            <a:r>
              <a:rPr lang="en-GB" sz="2700" b="1" i="1" dirty="0">
                <a:solidFill>
                  <a:srgbClr val="535353"/>
                </a:solidFill>
              </a:rPr>
              <a:t>when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Add adverb/adverbial for </a:t>
            </a:r>
            <a:r>
              <a:rPr lang="en-GB" sz="2700" b="1" i="1" dirty="0">
                <a:solidFill>
                  <a:srgbClr val="535353"/>
                </a:solidFill>
              </a:rPr>
              <a:t>how</a:t>
            </a:r>
            <a:endParaRPr lang="en-GB" b="1" i="1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buClr>
                <a:srgbClr val="008000"/>
              </a:buClr>
              <a:buSzPts val="2700"/>
            </a:pPr>
            <a:r>
              <a:rPr lang="en-GB" sz="2700" dirty="0">
                <a:solidFill>
                  <a:srgbClr val="535353"/>
                </a:solidFill>
              </a:rPr>
              <a:t>Expand the noun phrase</a:t>
            </a:r>
          </a:p>
        </p:txBody>
      </p:sp>
      <p:sp>
        <p:nvSpPr>
          <p:cNvPr id="13" name="Google Shape;115;p53">
            <a:extLst>
              <a:ext uri="{FF2B5EF4-FFF2-40B4-BE49-F238E27FC236}">
                <a16:creationId xmlns:a16="http://schemas.microsoft.com/office/drawing/2014/main" id="{62662A3D-C60E-C748-845E-8F328798E5A9}"/>
              </a:ext>
            </a:extLst>
          </p:cNvPr>
          <p:cNvSpPr/>
          <p:nvPr/>
        </p:nvSpPr>
        <p:spPr>
          <a:xfrm>
            <a:off x="3346837" y="23021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6;p53">
            <a:extLst>
              <a:ext uri="{FF2B5EF4-FFF2-40B4-BE49-F238E27FC236}">
                <a16:creationId xmlns:a16="http://schemas.microsoft.com/office/drawing/2014/main" id="{CD0C2739-6BA0-3846-B97A-D8B45D1C8B57}"/>
              </a:ext>
            </a:extLst>
          </p:cNvPr>
          <p:cNvSpPr/>
          <p:nvPr/>
        </p:nvSpPr>
        <p:spPr>
          <a:xfrm>
            <a:off x="3346837" y="15966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7;p53">
            <a:extLst>
              <a:ext uri="{FF2B5EF4-FFF2-40B4-BE49-F238E27FC236}">
                <a16:creationId xmlns:a16="http://schemas.microsoft.com/office/drawing/2014/main" id="{F4472C75-1B57-8947-807D-F69246D971C7}"/>
              </a:ext>
            </a:extLst>
          </p:cNvPr>
          <p:cNvSpPr/>
          <p:nvPr/>
        </p:nvSpPr>
        <p:spPr>
          <a:xfrm>
            <a:off x="3346837" y="300759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18;p53">
            <a:extLst>
              <a:ext uri="{FF2B5EF4-FFF2-40B4-BE49-F238E27FC236}">
                <a16:creationId xmlns:a16="http://schemas.microsoft.com/office/drawing/2014/main" id="{38B07BC0-0E2F-DA48-993C-2FA06DFE03C8}"/>
              </a:ext>
            </a:extLst>
          </p:cNvPr>
          <p:cNvSpPr/>
          <p:nvPr/>
        </p:nvSpPr>
        <p:spPr>
          <a:xfrm>
            <a:off x="3346011" y="37036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9;p53">
            <a:extLst>
              <a:ext uri="{FF2B5EF4-FFF2-40B4-BE49-F238E27FC236}">
                <a16:creationId xmlns:a16="http://schemas.microsoft.com/office/drawing/2014/main" id="{E0A77157-36EF-1649-8468-F0E787813CC2}"/>
              </a:ext>
            </a:extLst>
          </p:cNvPr>
          <p:cNvSpPr/>
          <p:nvPr/>
        </p:nvSpPr>
        <p:spPr>
          <a:xfrm>
            <a:off x="3346011" y="44091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0;p53">
            <a:extLst>
              <a:ext uri="{FF2B5EF4-FFF2-40B4-BE49-F238E27FC236}">
                <a16:creationId xmlns:a16="http://schemas.microsoft.com/office/drawing/2014/main" id="{8B33476C-852F-EF46-A07E-CC3AB0971687}"/>
              </a:ext>
            </a:extLst>
          </p:cNvPr>
          <p:cNvSpPr/>
          <p:nvPr/>
        </p:nvSpPr>
        <p:spPr>
          <a:xfrm>
            <a:off x="3346011" y="5114569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49D1D4-8E1C-7748-8482-3111CEE3B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457" y="1257691"/>
            <a:ext cx="2762852" cy="20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152" y="184934"/>
            <a:ext cx="3113695" cy="4321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1017817" y="3788595"/>
            <a:ext cx="7108364" cy="183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0"/>
              </a:buClr>
              <a:buSzPts val="4050"/>
              <a:buFont typeface="Calibri"/>
              <a:buNone/>
            </a:pPr>
            <a:r>
              <a:rPr lang="en-GB" sz="42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images to play</a:t>
            </a:r>
            <a:br>
              <a:rPr lang="en-GB" sz="42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2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grammar</a:t>
            </a:r>
            <a:endParaRPr sz="35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2947518" y="330768"/>
            <a:ext cx="3391840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682614" y="968237"/>
            <a:ext cx="77787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36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He stared at </a:t>
            </a:r>
            <a:r>
              <a:rPr lang="en-GB" sz="36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the ……………………….. bear.</a:t>
            </a:r>
            <a:endParaRPr sz="2000" b="0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Expand the noun phrase: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253" y="1965418"/>
            <a:ext cx="5713494" cy="362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5"/>
          <p:cNvSpPr/>
          <p:nvPr/>
        </p:nvSpPr>
        <p:spPr>
          <a:xfrm>
            <a:off x="2947518" y="330768"/>
            <a:ext cx="3391840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5"/>
          <p:cNvSpPr txBox="1"/>
          <p:nvPr/>
        </p:nvSpPr>
        <p:spPr>
          <a:xfrm>
            <a:off x="682614" y="968237"/>
            <a:ext cx="77787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36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He stared at </a:t>
            </a:r>
            <a:r>
              <a:rPr lang="en-GB" sz="36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the ……………………….. bear.</a:t>
            </a:r>
            <a:endParaRPr sz="2000" b="0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5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Expand the noun phrase: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635" y="2090392"/>
            <a:ext cx="5250730" cy="350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6"/>
          <p:cNvSpPr/>
          <p:nvPr/>
        </p:nvSpPr>
        <p:spPr>
          <a:xfrm>
            <a:off x="2947518" y="330768"/>
            <a:ext cx="3391840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6"/>
          <p:cNvSpPr txBox="1"/>
          <p:nvPr/>
        </p:nvSpPr>
        <p:spPr>
          <a:xfrm>
            <a:off x="682614" y="968237"/>
            <a:ext cx="77787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38"/>
              </a:buClr>
              <a:buSzPts val="2400"/>
              <a:buFont typeface="Arial"/>
              <a:buNone/>
            </a:pPr>
            <a:r>
              <a:rPr lang="en-GB" sz="36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He stared at </a:t>
            </a:r>
            <a:r>
              <a:rPr lang="en-GB" sz="36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the ……………………….. bear.</a:t>
            </a:r>
            <a:endParaRPr sz="2000" b="0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6"/>
          <p:cNvSpPr txBox="1"/>
          <p:nvPr/>
        </p:nvSpPr>
        <p:spPr>
          <a:xfrm>
            <a:off x="1179513" y="390983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Expand the noun phrase: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420" y="2194265"/>
            <a:ext cx="4487159" cy="300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457200" y="284065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GB" sz="3240" b="1">
                <a:latin typeface="Calibri"/>
                <a:ea typeface="Calibri"/>
                <a:cs typeface="Calibri"/>
                <a:sym typeface="Calibri"/>
              </a:rPr>
              <a:t>The teacher reached the staffroom first.</a:t>
            </a:r>
            <a:br>
              <a:rPr lang="en-GB" sz="3240" b="1" i="1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4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teacher?!</a:t>
            </a:r>
            <a:endParaRPr sz="324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7614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152" y="184934"/>
            <a:ext cx="3113695" cy="4321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1017817" y="3788595"/>
            <a:ext cx="7108364" cy="183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0"/>
              </a:buClr>
              <a:buSzPts val="4050"/>
              <a:buFont typeface="Calibri"/>
              <a:buNone/>
            </a:pPr>
            <a:r>
              <a:rPr lang="en-GB" sz="429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Thumbs up</a:t>
            </a:r>
            <a:br>
              <a:rPr lang="en-GB" sz="429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29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Thumbs down</a:t>
            </a:r>
            <a:endParaRPr sz="350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2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7"/>
          <p:cNvSpPr txBox="1">
            <a:spLocks noGrp="1"/>
          </p:cNvSpPr>
          <p:nvPr>
            <p:ph type="title"/>
          </p:nvPr>
        </p:nvSpPr>
        <p:spPr>
          <a:xfrm>
            <a:off x="457200" y="284065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Sense of a sentence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57" descr="6213098_orig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081" y="1968500"/>
            <a:ext cx="4541837" cy="29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1315092" y="2541915"/>
            <a:ext cx="7371708" cy="472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My friends and I were playing football.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535353"/>
                </a:solidFill>
              </a:rPr>
              <a:t>The coach spoke to my team and 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535353"/>
                </a:solidFill>
              </a:rPr>
              <a:t>Me and my mum went to the shop.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535353"/>
                </a:solidFill>
              </a:rPr>
              <a:t>The dog barked at Chris and me.</a:t>
            </a:r>
            <a:endParaRPr sz="2400" b="0">
              <a:solidFill>
                <a:srgbClr val="53535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endParaRPr sz="2400" b="0">
              <a:solidFill>
                <a:srgbClr val="53535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42D4"/>
              </a:buClr>
              <a:buSzPts val="3200"/>
              <a:buNone/>
            </a:pPr>
            <a:endParaRPr sz="24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775699" y="264465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775699" y="3212259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775699" y="3785883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775699" y="4375252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3001004" y="653849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1179513" y="711495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2400" b="1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-1710539" y="1814946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or wrong?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0" name="Google Shape;50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body" idx="1"/>
          </p:nvPr>
        </p:nvSpPr>
        <p:spPr>
          <a:xfrm>
            <a:off x="1315092" y="2541915"/>
            <a:ext cx="7371708" cy="472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My friends and I were playing football.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E6157F"/>
                </a:solidFill>
              </a:rPr>
              <a:t>The coach spoke to my team and 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E6157F"/>
                </a:solidFill>
              </a:rPr>
              <a:t>Me and my mum went to the shop.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92D050"/>
                </a:solidFill>
              </a:rPr>
              <a:t>The dog barked at Chris and me.</a:t>
            </a:r>
            <a:endParaRPr sz="2400" b="0">
              <a:solidFill>
                <a:srgbClr val="92D05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endParaRPr sz="2400" b="0">
              <a:solidFill>
                <a:srgbClr val="53535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42D4"/>
              </a:buClr>
              <a:buSzPts val="3200"/>
              <a:buNone/>
            </a:pPr>
            <a:endParaRPr sz="24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8"/>
          <p:cNvSpPr/>
          <p:nvPr/>
        </p:nvSpPr>
        <p:spPr>
          <a:xfrm>
            <a:off x="775699" y="2644657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8"/>
          <p:cNvSpPr/>
          <p:nvPr/>
        </p:nvSpPr>
        <p:spPr>
          <a:xfrm>
            <a:off x="775699" y="3212259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8"/>
          <p:cNvSpPr/>
          <p:nvPr/>
        </p:nvSpPr>
        <p:spPr>
          <a:xfrm>
            <a:off x="775699" y="3785883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E61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8"/>
          <p:cNvSpPr/>
          <p:nvPr/>
        </p:nvSpPr>
        <p:spPr>
          <a:xfrm>
            <a:off x="775699" y="4375252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8"/>
          <p:cNvSpPr/>
          <p:nvPr/>
        </p:nvSpPr>
        <p:spPr>
          <a:xfrm>
            <a:off x="3001004" y="653849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8"/>
          <p:cNvSpPr txBox="1"/>
          <p:nvPr/>
        </p:nvSpPr>
        <p:spPr>
          <a:xfrm>
            <a:off x="1179513" y="711495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2400" b="1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8"/>
          <p:cNvSpPr txBox="1"/>
          <p:nvPr/>
        </p:nvSpPr>
        <p:spPr>
          <a:xfrm>
            <a:off x="-1710539" y="1814946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wrong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9"/>
          <p:cNvSpPr txBox="1">
            <a:spLocks noGrp="1"/>
          </p:cNvSpPr>
          <p:nvPr>
            <p:ph type="body" idx="1"/>
          </p:nvPr>
        </p:nvSpPr>
        <p:spPr>
          <a:xfrm>
            <a:off x="1277385" y="1627515"/>
            <a:ext cx="7371708" cy="472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is playing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0070C0"/>
                </a:solidFill>
              </a:rPr>
              <a:t>I be playing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E6157F"/>
                </a:solidFill>
              </a:rPr>
              <a:t>We be playing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E6157F"/>
                </a:solidFill>
              </a:rPr>
              <a:t>We is playing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r>
              <a:rPr lang="en-GB" sz="2400" b="0">
                <a:solidFill>
                  <a:srgbClr val="7030A0"/>
                </a:solidFill>
              </a:rPr>
              <a:t>We was playing</a:t>
            </a:r>
            <a:endParaRPr sz="2400" b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2D4"/>
              </a:buClr>
              <a:buSzPts val="3200"/>
              <a:buNone/>
            </a:pPr>
            <a:endParaRPr sz="2400" b="0">
              <a:solidFill>
                <a:srgbClr val="53535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42D4"/>
              </a:buClr>
              <a:buSzPts val="3200"/>
              <a:buNone/>
            </a:pPr>
            <a:endParaRPr sz="24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9"/>
          <p:cNvSpPr/>
          <p:nvPr/>
        </p:nvSpPr>
        <p:spPr>
          <a:xfrm>
            <a:off x="737992" y="1730257"/>
            <a:ext cx="210620" cy="324363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9"/>
          <p:cNvSpPr/>
          <p:nvPr/>
        </p:nvSpPr>
        <p:spPr>
          <a:xfrm>
            <a:off x="737992" y="2297859"/>
            <a:ext cx="210620" cy="324363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9"/>
          <p:cNvSpPr/>
          <p:nvPr/>
        </p:nvSpPr>
        <p:spPr>
          <a:xfrm>
            <a:off x="737992" y="2871483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E61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9"/>
          <p:cNvSpPr/>
          <p:nvPr/>
        </p:nvSpPr>
        <p:spPr>
          <a:xfrm>
            <a:off x="737992" y="3460852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9"/>
          <p:cNvSpPr/>
          <p:nvPr/>
        </p:nvSpPr>
        <p:spPr>
          <a:xfrm>
            <a:off x="3001004" y="653849"/>
            <a:ext cx="3284869" cy="5772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9"/>
          <p:cNvSpPr txBox="1"/>
          <p:nvPr/>
        </p:nvSpPr>
        <p:spPr>
          <a:xfrm>
            <a:off x="1179513" y="711495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 be </a:t>
            </a:r>
            <a:r>
              <a:rPr lang="en-GB" sz="2400" b="1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not to be?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9"/>
          <p:cNvSpPr/>
          <p:nvPr/>
        </p:nvSpPr>
        <p:spPr>
          <a:xfrm>
            <a:off x="737992" y="4050221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9"/>
          <p:cNvSpPr txBox="1"/>
          <p:nvPr/>
        </p:nvSpPr>
        <p:spPr>
          <a:xfrm>
            <a:off x="1721243" y="2015444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 am playing</a:t>
            </a:r>
            <a:endParaRPr sz="14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9"/>
          <p:cNvSpPr txBox="1"/>
          <p:nvPr/>
        </p:nvSpPr>
        <p:spPr>
          <a:xfrm>
            <a:off x="2315948" y="3256839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We are playing</a:t>
            </a:r>
            <a:endParaRPr sz="14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9"/>
          <p:cNvSpPr txBox="1"/>
          <p:nvPr/>
        </p:nvSpPr>
        <p:spPr>
          <a:xfrm>
            <a:off x="2207472" y="4050221"/>
            <a:ext cx="69278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We were playing</a:t>
            </a:r>
            <a:endParaRPr sz="14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59"/>
          <p:cNvCxnSpPr/>
          <p:nvPr/>
        </p:nvCxnSpPr>
        <p:spPr>
          <a:xfrm>
            <a:off x="2750509" y="1909809"/>
            <a:ext cx="1556718" cy="296063"/>
          </a:xfrm>
          <a:prstGeom prst="straightConnector1">
            <a:avLst/>
          </a:pr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1" name="Google Shape;231;p59"/>
          <p:cNvCxnSpPr/>
          <p:nvPr/>
        </p:nvCxnSpPr>
        <p:spPr>
          <a:xfrm rot="10800000" flipH="1">
            <a:off x="2865748" y="2397030"/>
            <a:ext cx="1441479" cy="91136"/>
          </a:xfrm>
          <a:prstGeom prst="straightConnector1">
            <a:avLst/>
          </a:pr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2" name="Google Shape;232;p59"/>
          <p:cNvCxnSpPr/>
          <p:nvPr/>
        </p:nvCxnSpPr>
        <p:spPr>
          <a:xfrm>
            <a:off x="3157433" y="3111791"/>
            <a:ext cx="1556718" cy="296063"/>
          </a:xfrm>
          <a:prstGeom prst="straightConnector1">
            <a:avLst/>
          </a:pr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3" name="Google Shape;233;p59"/>
          <p:cNvCxnSpPr/>
          <p:nvPr/>
        </p:nvCxnSpPr>
        <p:spPr>
          <a:xfrm rot="10800000" flipH="1">
            <a:off x="3001004" y="3599012"/>
            <a:ext cx="1713147" cy="119790"/>
          </a:xfrm>
          <a:prstGeom prst="straightConnector1">
            <a:avLst/>
          </a:pr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4" name="Google Shape;234;p59"/>
          <p:cNvCxnSpPr/>
          <p:nvPr/>
        </p:nvCxnSpPr>
        <p:spPr>
          <a:xfrm>
            <a:off x="3406521" y="4272990"/>
            <a:ext cx="1165479" cy="8212"/>
          </a:xfrm>
          <a:prstGeom prst="straightConnector1">
            <a:avLst/>
          </a:pr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1166117" y="367106"/>
            <a:ext cx="6861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 Rounded"/>
              <a:buNone/>
            </a:pPr>
            <a:r>
              <a:rPr lang="en-GB" sz="3563" b="1">
                <a:latin typeface="Calibri"/>
                <a:ea typeface="Calibri"/>
                <a:cs typeface="Calibri"/>
                <a:sym typeface="Calibri"/>
              </a:rPr>
              <a:t>Grammar </a:t>
            </a:r>
            <a:br>
              <a:rPr lang="en-GB" sz="3563" b="1">
                <a:latin typeface="Calibri"/>
                <a:ea typeface="Calibri"/>
                <a:cs typeface="Calibri"/>
                <a:sym typeface="Calibri"/>
              </a:rPr>
            </a:br>
            <a:endParaRPr sz="3959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 txBox="1">
            <a:spLocks noGrp="1"/>
          </p:cNvSpPr>
          <p:nvPr>
            <p:ph type="body" idx="1"/>
          </p:nvPr>
        </p:nvSpPr>
        <p:spPr>
          <a:xfrm>
            <a:off x="1166117" y="1779932"/>
            <a:ext cx="796639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 sz="3200" b="0" i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GB" sz="32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endParaRPr sz="32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GB" sz="32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is clarity and precision</a:t>
            </a:r>
            <a:endParaRPr sz="32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800000"/>
              </a:buClr>
              <a:buSzPts val="2800"/>
              <a:buNone/>
            </a:pPr>
            <a:r>
              <a:rPr lang="en-GB" sz="32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is description and creativity</a:t>
            </a:r>
            <a:endParaRPr sz="32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8000"/>
              </a:buClr>
              <a:buSzPts val="2800"/>
              <a:buNone/>
            </a:pPr>
            <a:r>
              <a:rPr lang="en-GB" sz="32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GB" sz="3200" b="0" i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empowering</a:t>
            </a:r>
            <a:endParaRPr sz="3200" b="0" i="1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779354" y="1987321"/>
            <a:ext cx="154111" cy="237337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779354" y="2760525"/>
            <a:ext cx="154111" cy="237337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779354" y="3505095"/>
            <a:ext cx="154111" cy="23733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779354" y="4249665"/>
            <a:ext cx="154111" cy="237337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1413"/>
            <a:ext cx="9144000" cy="63351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/>
          <p:nvPr/>
        </p:nvSpPr>
        <p:spPr>
          <a:xfrm>
            <a:off x="3883632" y="2239766"/>
            <a:ext cx="5024062" cy="1189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3909317" y="2180713"/>
            <a:ext cx="41426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Rounded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3883632" y="494867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Christine Chen and Lindsay Pickton: </a:t>
            </a:r>
            <a:r>
              <a:rPr lang="en-GB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www.primaryeducationadvisors.co.uk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632" y="1325803"/>
            <a:ext cx="1797978" cy="82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6" name="Google Shape;56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08"/>
            <a:ext cx="9144000" cy="68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62" name="Google Shape;62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68" name="Google Shape;68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leapt onto the mighty dragon.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1457328" y="141763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Pronoun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erb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Preposition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Determiner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913574" y="22937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913574" y="1588294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913574" y="29992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12748" y="369526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912748" y="44007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912748" y="51062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58304-D7CB-4A49-B68A-BDED77C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50" y="2241564"/>
            <a:ext cx="2148408" cy="2280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leapt onto the mighty dragon.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1"/>
          <p:cNvSpPr txBox="1">
            <a:spLocks noGrp="1"/>
          </p:cNvSpPr>
          <p:nvPr>
            <p:ph type="body" idx="1"/>
          </p:nvPr>
        </p:nvSpPr>
        <p:spPr>
          <a:xfrm>
            <a:off x="1457328" y="141763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erb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Preposition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Determiner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1"/>
          <p:cNvSpPr/>
          <p:nvPr/>
        </p:nvSpPr>
        <p:spPr>
          <a:xfrm>
            <a:off x="913574" y="22937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1"/>
          <p:cNvSpPr/>
          <p:nvPr/>
        </p:nvSpPr>
        <p:spPr>
          <a:xfrm>
            <a:off x="913574" y="1588294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1"/>
          <p:cNvSpPr/>
          <p:nvPr/>
        </p:nvSpPr>
        <p:spPr>
          <a:xfrm>
            <a:off x="913574" y="29992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1"/>
          <p:cNvSpPr/>
          <p:nvPr/>
        </p:nvSpPr>
        <p:spPr>
          <a:xfrm>
            <a:off x="912748" y="369526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1"/>
          <p:cNvSpPr/>
          <p:nvPr/>
        </p:nvSpPr>
        <p:spPr>
          <a:xfrm>
            <a:off x="912748" y="44007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1"/>
          <p:cNvSpPr/>
          <p:nvPr/>
        </p:nvSpPr>
        <p:spPr>
          <a:xfrm>
            <a:off x="912748" y="51062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C1516B-0C2C-0A48-BD46-0534C1C6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50" y="2241564"/>
            <a:ext cx="2148408" cy="22806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Then, they crowded around the magician.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2"/>
          <p:cNvSpPr txBox="1">
            <a:spLocks noGrp="1"/>
          </p:cNvSpPr>
          <p:nvPr>
            <p:ph type="body" idx="1"/>
          </p:nvPr>
        </p:nvSpPr>
        <p:spPr>
          <a:xfrm>
            <a:off x="1457328" y="141763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Preposition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Determiner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Pronoun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2"/>
          <p:cNvSpPr/>
          <p:nvPr/>
        </p:nvSpPr>
        <p:spPr>
          <a:xfrm>
            <a:off x="913574" y="22937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2"/>
          <p:cNvSpPr/>
          <p:nvPr/>
        </p:nvSpPr>
        <p:spPr>
          <a:xfrm>
            <a:off x="913574" y="1588294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2"/>
          <p:cNvSpPr/>
          <p:nvPr/>
        </p:nvSpPr>
        <p:spPr>
          <a:xfrm>
            <a:off x="913574" y="29992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2"/>
          <p:cNvSpPr/>
          <p:nvPr/>
        </p:nvSpPr>
        <p:spPr>
          <a:xfrm>
            <a:off x="912748" y="369526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2"/>
          <p:cNvSpPr/>
          <p:nvPr/>
        </p:nvSpPr>
        <p:spPr>
          <a:xfrm>
            <a:off x="912748" y="44007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2"/>
          <p:cNvSpPr/>
          <p:nvPr/>
        </p:nvSpPr>
        <p:spPr>
          <a:xfrm>
            <a:off x="912748" y="51062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9AF75-DEA7-874C-BE5E-5EA3AB31F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50" y="2241564"/>
            <a:ext cx="2148408" cy="22806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strode across the crowded hall.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3"/>
          <p:cNvSpPr txBox="1">
            <a:spLocks noGrp="1"/>
          </p:cNvSpPr>
          <p:nvPr>
            <p:ph type="body" idx="1"/>
          </p:nvPr>
        </p:nvSpPr>
        <p:spPr>
          <a:xfrm>
            <a:off x="1457328" y="141763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Determiner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 b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Preposition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8000"/>
              </a:buClr>
              <a:buSzPts val="2700"/>
              <a:buNone/>
            </a:pPr>
            <a:r>
              <a:rPr lang="en-GB" sz="27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Pronoun</a:t>
            </a:r>
            <a:endParaRPr sz="2700" b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3"/>
          <p:cNvSpPr/>
          <p:nvPr/>
        </p:nvSpPr>
        <p:spPr>
          <a:xfrm>
            <a:off x="913574" y="2293761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E615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3"/>
          <p:cNvSpPr/>
          <p:nvPr/>
        </p:nvSpPr>
        <p:spPr>
          <a:xfrm>
            <a:off x="913574" y="1588294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3"/>
          <p:cNvSpPr/>
          <p:nvPr/>
        </p:nvSpPr>
        <p:spPr>
          <a:xfrm>
            <a:off x="913574" y="299922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3"/>
          <p:cNvSpPr/>
          <p:nvPr/>
        </p:nvSpPr>
        <p:spPr>
          <a:xfrm>
            <a:off x="912748" y="3695268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3"/>
          <p:cNvSpPr/>
          <p:nvPr/>
        </p:nvSpPr>
        <p:spPr>
          <a:xfrm>
            <a:off x="912748" y="4400735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3"/>
          <p:cNvSpPr/>
          <p:nvPr/>
        </p:nvSpPr>
        <p:spPr>
          <a:xfrm>
            <a:off x="912748" y="5106202"/>
            <a:ext cx="46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BE3B5-2C52-7E46-8C05-BC895ABB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50" y="2241564"/>
            <a:ext cx="2148408" cy="22806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Macintosh PowerPoint</Application>
  <PresentationFormat>On-screen Show (4:3)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 Rounded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leapt onto the mighty dragon.</vt:lpstr>
      <vt:lpstr>I leapt onto the mighty dragon.</vt:lpstr>
      <vt:lpstr>Then, they crowded around the magician.</vt:lpstr>
      <vt:lpstr>She strode across the crowded hall.</vt:lpstr>
      <vt:lpstr>She walked to the old building.</vt:lpstr>
      <vt:lpstr>He walked up the stairs.</vt:lpstr>
      <vt:lpstr>PowerPoint Presentation</vt:lpstr>
      <vt:lpstr>PowerPoint Presentation</vt:lpstr>
      <vt:lpstr>PowerPoint Presentation</vt:lpstr>
      <vt:lpstr>PowerPoint Presentation</vt:lpstr>
      <vt:lpstr>The teacher reached the staffroom first. Which teacher?!</vt:lpstr>
      <vt:lpstr>PowerPoint Presentation</vt:lpstr>
      <vt:lpstr>Sense of a sentence</vt:lpstr>
      <vt:lpstr>PowerPoint Presentation</vt:lpstr>
      <vt:lpstr>PowerPoint Presentation</vt:lpstr>
      <vt:lpstr>PowerPoint Presentation</vt:lpstr>
      <vt:lpstr>Grammar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Pickton</dc:creator>
  <cp:lastModifiedBy>Charlotte Anderson-Barrow</cp:lastModifiedBy>
  <cp:revision>2</cp:revision>
  <dcterms:created xsi:type="dcterms:W3CDTF">2020-02-02T15:15:17Z</dcterms:created>
  <dcterms:modified xsi:type="dcterms:W3CDTF">2020-08-04T08:37:14Z</dcterms:modified>
</cp:coreProperties>
</file>