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jaa9mEZbizSxMFoK99DN06KdKX8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" name="Google Shape;1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4" name="Google Shape;19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902b4d3abb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g902b4d3ab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48640" y="6264276"/>
            <a:ext cx="2007701" cy="457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16;p16"/>
          <p:cNvCxnSpPr/>
          <p:nvPr/>
        </p:nvCxnSpPr>
        <p:spPr>
          <a:xfrm>
            <a:off x="548640" y="6174157"/>
            <a:ext cx="11107554" cy="2806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7;p16"/>
          <p:cNvSpPr/>
          <p:nvPr/>
        </p:nvSpPr>
        <p:spPr>
          <a:xfrm>
            <a:off x="11304816" y="6369746"/>
            <a:ext cx="35137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C63229-7D39-2F4A-923E-395CB1CE2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24" y="-226030"/>
            <a:ext cx="11626475" cy="7424626"/>
          </a:xfrm>
          <a:prstGeom prst="rect">
            <a:avLst/>
          </a:prstGeom>
        </p:spPr>
      </p:pic>
      <p:sp>
        <p:nvSpPr>
          <p:cNvPr id="92" name="Google Shape;92;p1"/>
          <p:cNvSpPr txBox="1">
            <a:spLocks noGrp="1"/>
          </p:cNvSpPr>
          <p:nvPr>
            <p:ph type="subTitle" idx="1"/>
          </p:nvPr>
        </p:nvSpPr>
        <p:spPr>
          <a:xfrm>
            <a:off x="5198722" y="5088504"/>
            <a:ext cx="7554931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2000" dirty="0"/>
              <a:t>Course creator: Ruth Baker-Leask </a:t>
            </a:r>
            <a:endParaRPr sz="2000" dirty="0"/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6290" y="1165855"/>
            <a:ext cx="1797978" cy="821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337888" y="426149"/>
            <a:ext cx="3516223" cy="5415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i="1"/>
              <a:t>Cloud Busting </a:t>
            </a:r>
            <a:r>
              <a:rPr lang="en-US" b="1"/>
              <a:t>by Malorie Blackman</a:t>
            </a:r>
            <a:endParaRPr b="1"/>
          </a:p>
        </p:txBody>
      </p:sp>
      <p:sp>
        <p:nvSpPr>
          <p:cNvPr id="176" name="Google Shape;176;p11"/>
          <p:cNvSpPr txBox="1">
            <a:spLocks noGrp="1"/>
          </p:cNvSpPr>
          <p:nvPr>
            <p:ph type="body" idx="1"/>
          </p:nvPr>
        </p:nvSpPr>
        <p:spPr>
          <a:xfrm>
            <a:off x="1021674" y="1626716"/>
            <a:ext cx="4567024" cy="4316883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br>
              <a:rPr lang="en-US" sz="2590" dirty="0"/>
            </a:br>
            <a:r>
              <a:rPr lang="en-US" sz="2590" dirty="0"/>
              <a:t>What’s in a name? Not much.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rPr lang="en-US" sz="2590" dirty="0"/>
              <a:t>That’s what the class idiot said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rPr lang="en-US" sz="2590" dirty="0"/>
              <a:t>After Davey's name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rPr lang="en-US" sz="2590" dirty="0"/>
              <a:t>Was changed to Fuzzy Feet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endParaRPr sz="2590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rPr lang="en-US" sz="2590" dirty="0"/>
              <a:t>Davey was the new boy, 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rPr lang="en-US" sz="2590" dirty="0"/>
              <a:t>Full of uncertain smiles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rPr lang="en-US" sz="2590" dirty="0"/>
              <a:t>And anxious eyes 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rPr lang="en-US" sz="2590" dirty="0"/>
              <a:t>And not much else.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endParaRPr sz="2590" dirty="0"/>
          </a:p>
          <a:p>
            <a:pPr marL="0" lvl="0" indent="0" algn="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50"/>
              <a:buNone/>
            </a:pPr>
            <a:r>
              <a:rPr lang="en-US" sz="1850" b="1" i="1" dirty="0"/>
              <a:t>Pages 15 and 16</a:t>
            </a:r>
            <a:endParaRPr b="1" dirty="0"/>
          </a:p>
        </p:txBody>
      </p:sp>
      <p:sp>
        <p:nvSpPr>
          <p:cNvPr id="177" name="Google Shape;177;p11"/>
          <p:cNvSpPr txBox="1"/>
          <p:nvPr/>
        </p:nvSpPr>
        <p:spPr>
          <a:xfrm>
            <a:off x="5955937" y="1626716"/>
            <a:ext cx="4567024" cy="4316883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br>
              <a:rPr lang="en-US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was one of them now.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r>
              <a:rPr lang="en-US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same as Alex,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r>
              <a:rPr lang="en-US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Pete, Barry. He talked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r>
              <a:rPr lang="en-US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football and sport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r>
              <a:rPr lang="en-US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played computer games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r>
              <a:rPr lang="en-US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read the occasional book.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r>
              <a:rPr lang="en-US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any music he didn’t like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r>
              <a:rPr lang="en-US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 a waste of energy.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None/>
            </a:pPr>
            <a:r>
              <a:rPr lang="en-US" sz="185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Page 147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47288" y="365124"/>
            <a:ext cx="4122989" cy="5316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6320712" y="365124"/>
            <a:ext cx="3974850" cy="5316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"/>
          <p:cNvSpPr txBox="1">
            <a:spLocks noGrp="1"/>
          </p:cNvSpPr>
          <p:nvPr>
            <p:ph type="title"/>
          </p:nvPr>
        </p:nvSpPr>
        <p:spPr>
          <a:xfrm>
            <a:off x="67364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What is hot seating?</a:t>
            </a:r>
            <a:endParaRPr b="1"/>
          </a:p>
        </p:txBody>
      </p:sp>
      <p:sp>
        <p:nvSpPr>
          <p:cNvPr id="190" name="Google Shape;190;p13"/>
          <p:cNvSpPr txBox="1"/>
          <p:nvPr/>
        </p:nvSpPr>
        <p:spPr>
          <a:xfrm>
            <a:off x="673641" y="1495816"/>
            <a:ext cx="5987828" cy="463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Hot seating is a drama strategy commonly used in primary classrooms to explore character.</a:t>
            </a:r>
            <a:endParaRPr sz="24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The teacher or a child </a:t>
            </a:r>
            <a:r>
              <a:rPr lang="en-US" sz="2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takes on the role of a familiar story </a:t>
            </a:r>
            <a:r>
              <a:rPr lang="en-US"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character to whom the class then ask questions about their actions, feelings and motivations at key parts of the story. </a:t>
            </a:r>
            <a:endParaRPr sz="24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This activity works best when the children have spent some time getting to know the characters in a story (role on the wall). </a:t>
            </a:r>
            <a:endParaRPr sz="24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5056" y="1228687"/>
            <a:ext cx="4527772" cy="4637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Hot seating: some words of advice </a:t>
            </a:r>
            <a:endParaRPr b="1"/>
          </a:p>
        </p:txBody>
      </p:sp>
      <p:sp>
        <p:nvSpPr>
          <p:cNvPr id="197" name="Google Shape;197;p14"/>
          <p:cNvSpPr txBox="1">
            <a:spLocks noGrp="1"/>
          </p:cNvSpPr>
          <p:nvPr>
            <p:ph type="body" idx="1"/>
          </p:nvPr>
        </p:nvSpPr>
        <p:spPr>
          <a:xfrm>
            <a:off x="838200" y="1460500"/>
            <a:ext cx="9507876" cy="503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5"/>
              <a:buNone/>
            </a:pPr>
            <a:r>
              <a:rPr lang="en-US" sz="2200">
                <a:solidFill>
                  <a:srgbClr val="595959"/>
                </a:solidFill>
              </a:rPr>
              <a:t>Make sure there is a </a:t>
            </a:r>
            <a:r>
              <a:rPr lang="en-US" sz="2200" b="1">
                <a:solidFill>
                  <a:srgbClr val="595959"/>
                </a:solidFill>
              </a:rPr>
              <a:t>clear purpose </a:t>
            </a:r>
            <a:r>
              <a:rPr lang="en-US" sz="2200">
                <a:solidFill>
                  <a:srgbClr val="595959"/>
                </a:solidFill>
              </a:rPr>
              <a:t>to the questions e.g. Find out how Beegu is getting on back on her home planet (</a:t>
            </a:r>
            <a:r>
              <a:rPr lang="en-US" sz="2200" i="1">
                <a:solidFill>
                  <a:srgbClr val="595959"/>
                </a:solidFill>
              </a:rPr>
              <a:t>Beegu</a:t>
            </a:r>
            <a:r>
              <a:rPr lang="en-US" sz="2200">
                <a:solidFill>
                  <a:srgbClr val="595959"/>
                </a:solidFill>
              </a:rPr>
              <a:t>). Find out how Davey feels when Sam visits him in hospital (</a:t>
            </a:r>
            <a:r>
              <a:rPr lang="en-US" sz="2200" i="1">
                <a:solidFill>
                  <a:srgbClr val="595959"/>
                </a:solidFill>
              </a:rPr>
              <a:t>Cloud Busting</a:t>
            </a:r>
            <a:r>
              <a:rPr lang="en-US" sz="2200">
                <a:solidFill>
                  <a:srgbClr val="595959"/>
                </a:solidFill>
              </a:rPr>
              <a:t>).</a:t>
            </a:r>
            <a:endParaRPr sz="2200">
              <a:solidFill>
                <a:srgbClr val="595959"/>
              </a:solidFill>
            </a:endParaRPr>
          </a:p>
          <a:p>
            <a:pPr marL="457200" lvl="1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5"/>
              <a:buNone/>
            </a:pPr>
            <a:r>
              <a:rPr lang="en-US" sz="2200">
                <a:solidFill>
                  <a:srgbClr val="595959"/>
                </a:solidFill>
              </a:rPr>
              <a:t>Give the children </a:t>
            </a:r>
            <a:r>
              <a:rPr lang="en-US" sz="2200" b="1">
                <a:solidFill>
                  <a:srgbClr val="595959"/>
                </a:solidFill>
              </a:rPr>
              <a:t>time to discuss and formulate </a:t>
            </a:r>
            <a:r>
              <a:rPr lang="en-US" sz="2200">
                <a:solidFill>
                  <a:srgbClr val="595959"/>
                </a:solidFill>
              </a:rPr>
              <a:t>useful, well-phrased </a:t>
            </a:r>
            <a:r>
              <a:rPr lang="en-US" sz="2200" b="1">
                <a:solidFill>
                  <a:srgbClr val="595959"/>
                </a:solidFill>
              </a:rPr>
              <a:t>questions</a:t>
            </a:r>
            <a:r>
              <a:rPr lang="en-US" sz="2200">
                <a:solidFill>
                  <a:srgbClr val="595959"/>
                </a:solidFill>
              </a:rPr>
              <a:t>.  When appropriate, provide children with question stems to support their thinking.  Model questions that are analytical rather than literal:</a:t>
            </a:r>
            <a:endParaRPr sz="2200">
              <a:solidFill>
                <a:srgbClr val="595959"/>
              </a:solidFill>
            </a:endParaRPr>
          </a:p>
          <a:p>
            <a:pPr marL="1356678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35"/>
              <a:buChar char="•"/>
            </a:pPr>
            <a:r>
              <a:rPr lang="en-US" sz="2200" i="1">
                <a:solidFill>
                  <a:srgbClr val="595959"/>
                </a:solidFill>
              </a:rPr>
              <a:t>Why did you…?</a:t>
            </a:r>
            <a:endParaRPr sz="2200" i="1">
              <a:solidFill>
                <a:srgbClr val="595959"/>
              </a:solidFill>
            </a:endParaRPr>
          </a:p>
          <a:p>
            <a:pPr marL="1356678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35"/>
              <a:buChar char="•"/>
            </a:pPr>
            <a:r>
              <a:rPr lang="en-US" sz="2200" i="1">
                <a:solidFill>
                  <a:srgbClr val="595959"/>
                </a:solidFill>
              </a:rPr>
              <a:t>What would you have done if…?</a:t>
            </a:r>
            <a:endParaRPr sz="2200" i="1">
              <a:solidFill>
                <a:srgbClr val="595959"/>
              </a:solidFill>
            </a:endParaRPr>
          </a:p>
          <a:p>
            <a:pPr marL="1356678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35"/>
              <a:buChar char="•"/>
            </a:pPr>
            <a:r>
              <a:rPr lang="en-US" sz="2200" i="1">
                <a:solidFill>
                  <a:srgbClr val="595959"/>
                </a:solidFill>
              </a:rPr>
              <a:t>Is that the only reason you…?</a:t>
            </a:r>
            <a:endParaRPr sz="2200" i="1">
              <a:solidFill>
                <a:srgbClr val="595959"/>
              </a:solidFill>
            </a:endParaRPr>
          </a:p>
          <a:p>
            <a:pPr marL="1356678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35"/>
              <a:buChar char="•"/>
            </a:pPr>
            <a:r>
              <a:rPr lang="en-US" sz="2200" i="1">
                <a:solidFill>
                  <a:srgbClr val="595959"/>
                </a:solidFill>
              </a:rPr>
              <a:t>How do you feel about…?</a:t>
            </a:r>
            <a:endParaRPr sz="2200" i="1">
              <a:solidFill>
                <a:srgbClr val="595959"/>
              </a:solidFill>
            </a:endParaRPr>
          </a:p>
          <a:p>
            <a:pPr marL="1356678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35"/>
              <a:buChar char="•"/>
            </a:pPr>
            <a:r>
              <a:rPr lang="en-US" sz="2200" i="1">
                <a:solidFill>
                  <a:srgbClr val="595959"/>
                </a:solidFill>
              </a:rPr>
              <a:t>Did you really feel…or…?</a:t>
            </a:r>
            <a:endParaRPr sz="2200" i="1">
              <a:solidFill>
                <a:srgbClr val="595959"/>
              </a:solidFill>
            </a:endParaRPr>
          </a:p>
        </p:txBody>
      </p:sp>
      <p:sp>
        <p:nvSpPr>
          <p:cNvPr id="198" name="Google Shape;198;p14"/>
          <p:cNvSpPr/>
          <p:nvPr/>
        </p:nvSpPr>
        <p:spPr>
          <a:xfrm>
            <a:off x="1014517" y="1620930"/>
            <a:ext cx="178374" cy="284801"/>
          </a:xfrm>
          <a:prstGeom prst="chevron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4"/>
          <p:cNvSpPr/>
          <p:nvPr/>
        </p:nvSpPr>
        <p:spPr>
          <a:xfrm>
            <a:off x="1014517" y="2716305"/>
            <a:ext cx="178374" cy="284801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902b4d3abb_0_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Hot seating: some words of advice </a:t>
            </a:r>
            <a:endParaRPr b="1"/>
          </a:p>
        </p:txBody>
      </p:sp>
      <p:sp>
        <p:nvSpPr>
          <p:cNvPr id="205" name="Google Shape;205;g902b4d3abb_0_4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50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8783" lvl="1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5"/>
              <a:buNone/>
            </a:pPr>
            <a:r>
              <a:rPr lang="en-US" sz="2200">
                <a:solidFill>
                  <a:srgbClr val="595959"/>
                </a:solidFill>
              </a:rPr>
              <a:t>Ask the children to ask their </a:t>
            </a:r>
            <a:r>
              <a:rPr lang="en-US" sz="2200" b="1">
                <a:solidFill>
                  <a:srgbClr val="595959"/>
                </a:solidFill>
              </a:rPr>
              <a:t>questions in role as another character </a:t>
            </a:r>
            <a:r>
              <a:rPr lang="en-US" sz="2200">
                <a:solidFill>
                  <a:srgbClr val="595959"/>
                </a:solidFill>
              </a:rPr>
              <a:t>from the story e.g. You are Davey’s teacher and you have noticed something is wrong.  What questions would you ask? (</a:t>
            </a:r>
            <a:r>
              <a:rPr lang="en-US" sz="2200" i="1">
                <a:solidFill>
                  <a:srgbClr val="595959"/>
                </a:solidFill>
              </a:rPr>
              <a:t>Cloud Busting</a:t>
            </a:r>
            <a:r>
              <a:rPr lang="en-US" sz="2200">
                <a:solidFill>
                  <a:srgbClr val="595959"/>
                </a:solidFill>
              </a:rPr>
              <a:t>).</a:t>
            </a:r>
            <a:endParaRPr sz="2200">
              <a:solidFill>
                <a:srgbClr val="595959"/>
              </a:solidFill>
            </a:endParaRPr>
          </a:p>
          <a:p>
            <a:pPr marL="418783" lvl="1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5"/>
              <a:buNone/>
            </a:pPr>
            <a:r>
              <a:rPr lang="en-US" sz="2200">
                <a:solidFill>
                  <a:srgbClr val="595959"/>
                </a:solidFill>
              </a:rPr>
              <a:t>Don’t always make hot seating an event. It can be short and snappy and </a:t>
            </a:r>
            <a:r>
              <a:rPr lang="en-US" sz="2200" b="1">
                <a:solidFill>
                  <a:srgbClr val="595959"/>
                </a:solidFill>
              </a:rPr>
              <a:t>integrated into book talk</a:t>
            </a:r>
            <a:r>
              <a:rPr lang="en-US" sz="2200">
                <a:solidFill>
                  <a:srgbClr val="595959"/>
                </a:solidFill>
              </a:rPr>
              <a:t>.</a:t>
            </a:r>
            <a:endParaRPr sz="2200">
              <a:solidFill>
                <a:srgbClr val="595959"/>
              </a:solidFill>
            </a:endParaRPr>
          </a:p>
        </p:txBody>
      </p:sp>
      <p:sp>
        <p:nvSpPr>
          <p:cNvPr id="206" name="Google Shape;206;g902b4d3abb_0_4"/>
          <p:cNvSpPr/>
          <p:nvPr/>
        </p:nvSpPr>
        <p:spPr>
          <a:xfrm>
            <a:off x="838200" y="2062718"/>
            <a:ext cx="178374" cy="284801"/>
          </a:xfrm>
          <a:prstGeom prst="chevron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902b4d3abb_0_4"/>
          <p:cNvSpPr/>
          <p:nvPr/>
        </p:nvSpPr>
        <p:spPr>
          <a:xfrm>
            <a:off x="838200" y="3144199"/>
            <a:ext cx="178374" cy="284801"/>
          </a:xfrm>
          <a:prstGeom prst="chevron">
            <a:avLst>
              <a:gd name="adj" fmla="val 50000"/>
            </a:avLst>
          </a:prstGeom>
          <a:solidFill>
            <a:srgbClr val="E12F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Benefits of drama in understanding narrative</a:t>
            </a:r>
            <a:endParaRPr b="1"/>
          </a:p>
        </p:txBody>
      </p:sp>
      <p:sp>
        <p:nvSpPr>
          <p:cNvPr id="213" name="Google Shape;213;p15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rPr lang="en-US" sz="2201" b="1" dirty="0">
                <a:solidFill>
                  <a:srgbClr val="595959"/>
                </a:solidFill>
              </a:rPr>
              <a:t>Drama can support children to:</a:t>
            </a:r>
            <a:endParaRPr sz="2590" dirty="0">
              <a:solidFill>
                <a:srgbClr val="595959"/>
              </a:solidFill>
            </a:endParaRPr>
          </a:p>
          <a:p>
            <a:pPr marL="45720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380"/>
              <a:buNone/>
            </a:pPr>
            <a:r>
              <a:rPr lang="en-US" sz="1850" b="1" dirty="0">
                <a:solidFill>
                  <a:srgbClr val="595959"/>
                </a:solidFill>
              </a:rPr>
              <a:t>engage with texts they might otherwise find ‘difficult’</a:t>
            </a:r>
            <a:endParaRPr sz="1850" dirty="0">
              <a:solidFill>
                <a:srgbClr val="595959"/>
              </a:solidFill>
            </a:endParaRPr>
          </a:p>
          <a:p>
            <a:pPr marL="45720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380"/>
              <a:buNone/>
            </a:pPr>
            <a:r>
              <a:rPr lang="en-US" sz="1850" b="1" dirty="0">
                <a:solidFill>
                  <a:srgbClr val="595959"/>
                </a:solidFill>
              </a:rPr>
              <a:t>reflect on the text as a whole, giving a well-informed, personal response</a:t>
            </a:r>
            <a:endParaRPr sz="1850" dirty="0">
              <a:solidFill>
                <a:srgbClr val="595959"/>
              </a:solidFill>
            </a:endParaRPr>
          </a:p>
          <a:p>
            <a:pPr marL="45720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380"/>
              <a:buNone/>
            </a:pPr>
            <a:r>
              <a:rPr lang="en-US" sz="1850" b="1" dirty="0">
                <a:solidFill>
                  <a:srgbClr val="595959"/>
                </a:solidFill>
              </a:rPr>
              <a:t>understand plot and action</a:t>
            </a:r>
            <a:endParaRPr sz="1850" dirty="0">
              <a:solidFill>
                <a:srgbClr val="595959"/>
              </a:solidFill>
            </a:endParaRPr>
          </a:p>
          <a:p>
            <a:pPr marL="45720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380"/>
              <a:buNone/>
            </a:pPr>
            <a:r>
              <a:rPr lang="en-US" sz="1850" i="1" dirty="0">
                <a:solidFill>
                  <a:srgbClr val="595959"/>
                </a:solidFill>
              </a:rPr>
              <a:t>understand the setting (time and place) and how this influences action</a:t>
            </a:r>
            <a:endParaRPr sz="1850" i="1" dirty="0">
              <a:solidFill>
                <a:srgbClr val="595959"/>
              </a:solidFill>
            </a:endParaRPr>
          </a:p>
          <a:p>
            <a:pPr marL="45720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380"/>
              <a:buNone/>
            </a:pPr>
            <a:r>
              <a:rPr lang="en-US" sz="1850" b="1" dirty="0">
                <a:solidFill>
                  <a:srgbClr val="595959"/>
                </a:solidFill>
              </a:rPr>
              <a:t>predict and discuss future actions and their consequences</a:t>
            </a:r>
            <a:endParaRPr sz="1850" dirty="0">
              <a:solidFill>
                <a:srgbClr val="595959"/>
              </a:solidFill>
            </a:endParaRPr>
          </a:p>
          <a:p>
            <a:pPr marL="45720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380"/>
              <a:buNone/>
            </a:pPr>
            <a:r>
              <a:rPr lang="en-US" sz="1850" b="1" dirty="0" err="1">
                <a:solidFill>
                  <a:srgbClr val="595959"/>
                </a:solidFill>
              </a:rPr>
              <a:t>recognise</a:t>
            </a:r>
            <a:r>
              <a:rPr lang="en-US" sz="1850" b="1" dirty="0">
                <a:solidFill>
                  <a:srgbClr val="595959"/>
                </a:solidFill>
              </a:rPr>
              <a:t> themes and subtext</a:t>
            </a:r>
            <a:endParaRPr sz="1850" dirty="0">
              <a:solidFill>
                <a:srgbClr val="595959"/>
              </a:solidFill>
            </a:endParaRPr>
          </a:p>
          <a:p>
            <a:pPr marL="45720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380"/>
              <a:buNone/>
            </a:pPr>
            <a:r>
              <a:rPr lang="en-US" sz="1850" i="1" dirty="0">
                <a:solidFill>
                  <a:srgbClr val="595959"/>
                </a:solidFill>
              </a:rPr>
              <a:t>understand and discuss mood atmosphere</a:t>
            </a:r>
            <a:endParaRPr sz="1850" i="1" dirty="0">
              <a:solidFill>
                <a:srgbClr val="595959"/>
              </a:solidFill>
            </a:endParaRPr>
          </a:p>
          <a:p>
            <a:pPr marL="45720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380"/>
              <a:buNone/>
            </a:pPr>
            <a:r>
              <a:rPr lang="en-US" sz="1850" b="1" dirty="0">
                <a:solidFill>
                  <a:srgbClr val="595959"/>
                </a:solidFill>
              </a:rPr>
              <a:t>understand characters’ traits and infer their feelings, motives and intentions</a:t>
            </a:r>
            <a:endParaRPr sz="1850" dirty="0">
              <a:solidFill>
                <a:srgbClr val="595959"/>
              </a:solidFill>
            </a:endParaRPr>
          </a:p>
          <a:p>
            <a:pPr marL="45720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380"/>
              <a:buNone/>
            </a:pPr>
            <a:r>
              <a:rPr lang="en-US" sz="1850" b="1" dirty="0">
                <a:solidFill>
                  <a:srgbClr val="595959"/>
                </a:solidFill>
              </a:rPr>
              <a:t>explore the language used by characters to express thoughts and feelings</a:t>
            </a:r>
            <a:endParaRPr sz="1850" dirty="0">
              <a:solidFill>
                <a:srgbClr val="595959"/>
              </a:solidFill>
            </a:endParaRPr>
          </a:p>
          <a:p>
            <a:pPr marL="45720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380"/>
              <a:buNone/>
            </a:pPr>
            <a:r>
              <a:rPr lang="en-US" sz="1850" b="1" dirty="0">
                <a:solidFill>
                  <a:srgbClr val="595959"/>
                </a:solidFill>
              </a:rPr>
              <a:t>feel more confident when answering inference questions</a:t>
            </a:r>
            <a:endParaRPr sz="2201" dirty="0"/>
          </a:p>
        </p:txBody>
      </p:sp>
      <p:sp>
        <p:nvSpPr>
          <p:cNvPr id="214" name="Google Shape;214;p15"/>
          <p:cNvSpPr/>
          <p:nvPr/>
        </p:nvSpPr>
        <p:spPr>
          <a:xfrm>
            <a:off x="923348" y="2198670"/>
            <a:ext cx="134890" cy="215372"/>
          </a:xfrm>
          <a:prstGeom prst="chevron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5"/>
          <p:cNvSpPr/>
          <p:nvPr/>
        </p:nvSpPr>
        <p:spPr>
          <a:xfrm>
            <a:off x="923348" y="2587165"/>
            <a:ext cx="134890" cy="215372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5"/>
          <p:cNvSpPr/>
          <p:nvPr/>
        </p:nvSpPr>
        <p:spPr>
          <a:xfrm>
            <a:off x="923348" y="2975660"/>
            <a:ext cx="134890" cy="215372"/>
          </a:xfrm>
          <a:prstGeom prst="chevron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5"/>
          <p:cNvSpPr/>
          <p:nvPr/>
        </p:nvSpPr>
        <p:spPr>
          <a:xfrm>
            <a:off x="923348" y="3364155"/>
            <a:ext cx="134890" cy="215372"/>
          </a:xfrm>
          <a:prstGeom prst="chevron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5"/>
          <p:cNvSpPr/>
          <p:nvPr/>
        </p:nvSpPr>
        <p:spPr>
          <a:xfrm>
            <a:off x="923348" y="3752650"/>
            <a:ext cx="134890" cy="215372"/>
          </a:xfrm>
          <a:prstGeom prst="chevron">
            <a:avLst>
              <a:gd name="adj" fmla="val 50000"/>
            </a:avLst>
          </a:prstGeom>
          <a:solidFill>
            <a:srgbClr val="E12F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5"/>
          <p:cNvSpPr/>
          <p:nvPr/>
        </p:nvSpPr>
        <p:spPr>
          <a:xfrm>
            <a:off x="923348" y="4141145"/>
            <a:ext cx="134890" cy="215372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5"/>
          <p:cNvSpPr/>
          <p:nvPr/>
        </p:nvSpPr>
        <p:spPr>
          <a:xfrm>
            <a:off x="923348" y="4529640"/>
            <a:ext cx="134890" cy="215372"/>
          </a:xfrm>
          <a:prstGeom prst="chevron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5"/>
          <p:cNvSpPr/>
          <p:nvPr/>
        </p:nvSpPr>
        <p:spPr>
          <a:xfrm>
            <a:off x="923348" y="4918135"/>
            <a:ext cx="134890" cy="215372"/>
          </a:xfrm>
          <a:prstGeom prst="chevron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5"/>
          <p:cNvSpPr/>
          <p:nvPr/>
        </p:nvSpPr>
        <p:spPr>
          <a:xfrm>
            <a:off x="923348" y="5306630"/>
            <a:ext cx="134890" cy="215372"/>
          </a:xfrm>
          <a:prstGeom prst="chevron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5"/>
          <p:cNvSpPr/>
          <p:nvPr/>
        </p:nvSpPr>
        <p:spPr>
          <a:xfrm>
            <a:off x="923348" y="5695121"/>
            <a:ext cx="134890" cy="215372"/>
          </a:xfrm>
          <a:prstGeom prst="chevron">
            <a:avLst>
              <a:gd name="adj" fmla="val 50000"/>
            </a:avLst>
          </a:prstGeom>
          <a:solidFill>
            <a:srgbClr val="E12F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D9EBE0-A609-3742-AD0D-D4E47F31C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25" y="-283313"/>
            <a:ext cx="11626475" cy="7424626"/>
          </a:xfrm>
          <a:prstGeom prst="rect">
            <a:avLst/>
          </a:prstGeom>
        </p:spPr>
      </p:pic>
      <p:sp>
        <p:nvSpPr>
          <p:cNvPr id="231" name="Google Shape;231;p31"/>
          <p:cNvSpPr/>
          <p:nvPr/>
        </p:nvSpPr>
        <p:spPr>
          <a:xfrm>
            <a:off x="5199853" y="2053211"/>
            <a:ext cx="6222370" cy="12482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1"/>
          <p:cNvSpPr txBox="1"/>
          <p:nvPr/>
        </p:nvSpPr>
        <p:spPr>
          <a:xfrm>
            <a:off x="5198722" y="2169543"/>
            <a:ext cx="526671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 Rounded"/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sz="6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2;p1">
            <a:extLst>
              <a:ext uri="{FF2B5EF4-FFF2-40B4-BE49-F238E27FC236}">
                <a16:creationId xmlns:a16="http://schemas.microsoft.com/office/drawing/2014/main" id="{4F6E8B52-8224-EE4A-9699-6E49F6CC7C10}"/>
              </a:ext>
            </a:extLst>
          </p:cNvPr>
          <p:cNvSpPr txBox="1">
            <a:spLocks/>
          </p:cNvSpPr>
          <p:nvPr/>
        </p:nvSpPr>
        <p:spPr>
          <a:xfrm>
            <a:off x="5198722" y="5088504"/>
            <a:ext cx="7554931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>
              <a:spcBef>
                <a:spcPts val="0"/>
              </a:spcBef>
              <a:buSzPts val="3600"/>
            </a:pPr>
            <a:r>
              <a:rPr lang="en-US" sz="2000"/>
              <a:t>Course creator: Ruth Baker-Leask </a:t>
            </a:r>
            <a:endParaRPr lang="en-US" sz="2000" dirty="0"/>
          </a:p>
        </p:txBody>
      </p:sp>
      <p:pic>
        <p:nvPicPr>
          <p:cNvPr id="10" name="Google Shape;93;p1">
            <a:extLst>
              <a:ext uri="{FF2B5EF4-FFF2-40B4-BE49-F238E27FC236}">
                <a16:creationId xmlns:a16="http://schemas.microsoft.com/office/drawing/2014/main" id="{61EAAD14-D5B7-6547-AF0A-86F142BD9A5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6290" y="1165855"/>
            <a:ext cx="1797978" cy="821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>
            <a:spLocks noGrp="1"/>
          </p:cNvSpPr>
          <p:nvPr>
            <p:ph type="title"/>
          </p:nvPr>
        </p:nvSpPr>
        <p:spPr>
          <a:xfrm>
            <a:off x="67364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What to expect…</a:t>
            </a:r>
            <a:endParaRPr b="1"/>
          </a:p>
        </p:txBody>
      </p:sp>
      <p:sp>
        <p:nvSpPr>
          <p:cNvPr id="99" name="Google Shape;99;p2"/>
          <p:cNvSpPr txBox="1"/>
          <p:nvPr/>
        </p:nvSpPr>
        <p:spPr>
          <a:xfrm>
            <a:off x="595901" y="1495816"/>
            <a:ext cx="997620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2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Role on the wall and hot seating are strategies commonly used in primary classrooms; however, though both are fun</a:t>
            </a:r>
            <a:r>
              <a:rPr lang="en-US" sz="2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and</a:t>
            </a:r>
            <a:r>
              <a:rPr lang="en-US" sz="2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popular activities, the full potential of these techniques is often overlooked. </a:t>
            </a:r>
            <a:endParaRPr sz="14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During this session we will explore how to:</a:t>
            </a:r>
            <a:endParaRPr sz="1400" b="1" i="0" u="none" strike="noStrike" cap="non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1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make</a:t>
            </a:r>
            <a:r>
              <a:rPr lang="en-US" sz="2600" b="1" i="1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role on the wall </a:t>
            </a:r>
            <a:r>
              <a:rPr lang="en-US" sz="2600" b="0" i="1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purposeful, deepening children’s understanding of how characters change as a plot advances.</a:t>
            </a:r>
            <a:endParaRPr sz="1400" b="0" i="1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1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use </a:t>
            </a:r>
            <a:r>
              <a:rPr lang="en-US" sz="2600" b="1" i="1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hot seating </a:t>
            </a:r>
            <a:r>
              <a:rPr lang="en-US" sz="2600" b="0" i="1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as an effective tool during most reading lessons and discussions.</a:t>
            </a:r>
            <a:endParaRPr sz="1400" b="0" i="1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595901" y="3696697"/>
            <a:ext cx="237394" cy="379035"/>
          </a:xfrm>
          <a:prstGeom prst="chevron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595901" y="4482795"/>
            <a:ext cx="237394" cy="379035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l="2276" t="1931"/>
          <a:stretch/>
        </p:blipFill>
        <p:spPr>
          <a:xfrm>
            <a:off x="9261772" y="2123641"/>
            <a:ext cx="2296774" cy="297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"/>
          <p:cNvSpPr txBox="1">
            <a:spLocks noGrp="1"/>
          </p:cNvSpPr>
          <p:nvPr>
            <p:ph type="title"/>
          </p:nvPr>
        </p:nvSpPr>
        <p:spPr>
          <a:xfrm>
            <a:off x="67364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What is role on the wall?</a:t>
            </a:r>
            <a:endParaRPr b="1"/>
          </a:p>
        </p:txBody>
      </p:sp>
      <p:sp>
        <p:nvSpPr>
          <p:cNvPr id="108" name="Google Shape;108;p3"/>
          <p:cNvSpPr txBox="1"/>
          <p:nvPr/>
        </p:nvSpPr>
        <p:spPr>
          <a:xfrm>
            <a:off x="1074329" y="1527799"/>
            <a:ext cx="8106311" cy="4463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185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Role on the wall is a strategy that supports children in </a:t>
            </a:r>
            <a:r>
              <a:rPr lang="en-US" sz="1850" b="1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thinking and talking about the key characters</a:t>
            </a:r>
            <a:r>
              <a:rPr lang="en-US" sz="185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in stories. </a:t>
            </a:r>
            <a:endParaRPr sz="185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185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Using a large outline of a chosen character, the children record the character’s </a:t>
            </a:r>
            <a:r>
              <a:rPr lang="en-US" sz="1850" b="1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thoughts and feelings on the inside</a:t>
            </a:r>
            <a:r>
              <a:rPr lang="en-US" sz="185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of the outline and the character’s </a:t>
            </a:r>
            <a:r>
              <a:rPr lang="en-US" sz="1850" b="1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appearance, as well as how they are viewed by others, on the outside</a:t>
            </a:r>
            <a:r>
              <a:rPr lang="en-US" sz="185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of the outline.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85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This technique is most useful when repeated at different points during a story. This enables children to notice, discuss and evaluate </a:t>
            </a:r>
            <a:r>
              <a:rPr lang="en-US" sz="1850" b="1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the emotional changes a character experiences </a:t>
            </a:r>
            <a:r>
              <a:rPr lang="en-US" sz="185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as the plot of a story unfolds.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85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Although this is not strictly a drama technique, children find that thinking and acting in role comes more easily when they have explored a character in depth.</a:t>
            </a:r>
            <a:endParaRPr dirty="0"/>
          </a:p>
        </p:txBody>
      </p:sp>
      <p:sp>
        <p:nvSpPr>
          <p:cNvPr id="109" name="Google Shape;109;p3"/>
          <p:cNvSpPr/>
          <p:nvPr/>
        </p:nvSpPr>
        <p:spPr>
          <a:xfrm>
            <a:off x="868847" y="1837075"/>
            <a:ext cx="148293" cy="210619"/>
          </a:xfrm>
          <a:prstGeom prst="chevron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"/>
          <p:cNvSpPr/>
          <p:nvPr/>
        </p:nvSpPr>
        <p:spPr>
          <a:xfrm>
            <a:off x="868846" y="2647623"/>
            <a:ext cx="148293" cy="210619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"/>
          <p:cNvSpPr/>
          <p:nvPr/>
        </p:nvSpPr>
        <p:spPr>
          <a:xfrm>
            <a:off x="844904" y="3716951"/>
            <a:ext cx="148293" cy="210619"/>
          </a:xfrm>
          <a:prstGeom prst="chevron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"/>
          <p:cNvSpPr/>
          <p:nvPr/>
        </p:nvSpPr>
        <p:spPr>
          <a:xfrm>
            <a:off x="868846" y="4792895"/>
            <a:ext cx="148293" cy="210619"/>
          </a:xfrm>
          <a:prstGeom prst="chevron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30175" y="771052"/>
            <a:ext cx="5312764" cy="4852324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"/>
          <p:cNvSpPr txBox="1"/>
          <p:nvPr/>
        </p:nvSpPr>
        <p:spPr>
          <a:xfrm>
            <a:off x="3132506" y="5647336"/>
            <a:ext cx="30669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Beegu. Red Fox, 2004. Illustrations Alexis Deacon</a:t>
            </a:r>
            <a:endParaRPr sz="10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i="1"/>
              <a:t>Beegu</a:t>
            </a:r>
            <a:r>
              <a:rPr lang="en-US" b="1"/>
              <a:t> by Alexis Deacon</a:t>
            </a:r>
            <a:endParaRPr b="1"/>
          </a:p>
        </p:txBody>
      </p:sp>
      <p:sp>
        <p:nvSpPr>
          <p:cNvPr id="124" name="Google Shape;124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63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sz="2600"/>
          </a:p>
          <a:p>
            <a:pPr marL="228600" lvl="0" indent="-63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sz="2600"/>
          </a:p>
          <a:p>
            <a:pPr marL="228600" lvl="0" indent="-63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sz="2600"/>
          </a:p>
        </p:txBody>
      </p:sp>
      <p:pic>
        <p:nvPicPr>
          <p:cNvPr id="125" name="Google Shape;12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18963" y="2264135"/>
            <a:ext cx="2329730" cy="2329730"/>
          </a:xfrm>
          <a:prstGeom prst="rect">
            <a:avLst/>
          </a:prstGeom>
          <a:noFill/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60170" y="2264135"/>
            <a:ext cx="2735830" cy="2329730"/>
          </a:xfrm>
          <a:prstGeom prst="rect">
            <a:avLst/>
          </a:prstGeom>
          <a:noFill/>
          <a:ln w="508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753" y="2264135"/>
            <a:ext cx="2550798" cy="2329729"/>
          </a:xfrm>
          <a:prstGeom prst="rect">
            <a:avLst/>
          </a:prstGeom>
          <a:noFill/>
          <a:ln w="50800" cap="flat" cmpd="sng">
            <a:solidFill>
              <a:srgbClr val="FF4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85785" y="2264135"/>
            <a:ext cx="2611345" cy="2329730"/>
          </a:xfrm>
          <a:prstGeom prst="rect">
            <a:avLst/>
          </a:prstGeom>
          <a:noFill/>
          <a:ln w="508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9" name="Google Shape;129;p5"/>
          <p:cNvSpPr txBox="1"/>
          <p:nvPr/>
        </p:nvSpPr>
        <p:spPr>
          <a:xfrm>
            <a:off x="436093" y="4762912"/>
            <a:ext cx="3889327" cy="538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Beegu. Red Fox, 2004. Illustrations Alexis Deacon</a:t>
            </a:r>
            <a:endParaRPr sz="10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80000" y="1620000"/>
            <a:ext cx="3132000" cy="2880000"/>
          </a:xfrm>
          <a:prstGeom prst="rect">
            <a:avLst/>
          </a:prstGeom>
          <a:noFill/>
          <a:ln w="50800" cap="flat" cmpd="sng">
            <a:solidFill>
              <a:srgbClr val="FF4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5" name="Google Shape;13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0000" y="360000"/>
            <a:ext cx="4320000" cy="54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6"/>
          <p:cNvSpPr txBox="1"/>
          <p:nvPr/>
        </p:nvSpPr>
        <p:spPr>
          <a:xfrm>
            <a:off x="533144" y="5616514"/>
            <a:ext cx="30669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Beegu. Red Fox, 2004. Illustrations Alexis Deacon</a:t>
            </a:r>
            <a:endParaRPr sz="10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8"/>
          <p:cNvSpPr txBox="1"/>
          <p:nvPr/>
        </p:nvSpPr>
        <p:spPr>
          <a:xfrm>
            <a:off x="533144" y="5616514"/>
            <a:ext cx="30669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Beegu. Red Fox, 2004. Illustrations Alexis Deacon</a:t>
            </a:r>
            <a:endParaRPr sz="10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0000" y="360000"/>
            <a:ext cx="4320000" cy="54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000" y="1620000"/>
            <a:ext cx="2880000" cy="2880000"/>
          </a:xfrm>
          <a:prstGeom prst="rect">
            <a:avLst/>
          </a:prstGeom>
          <a:noFill/>
          <a:ln w="508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9"/>
          <p:cNvSpPr txBox="1"/>
          <p:nvPr/>
        </p:nvSpPr>
        <p:spPr>
          <a:xfrm>
            <a:off x="533144" y="5616514"/>
            <a:ext cx="30669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Beegu. Red Fox, 2004. Illustrations Alexis Deacon</a:t>
            </a:r>
            <a:endParaRPr sz="10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00000" y="360000"/>
            <a:ext cx="4320000" cy="54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000" y="1620000"/>
            <a:ext cx="2880000" cy="2880000"/>
          </a:xfrm>
          <a:prstGeom prst="rect">
            <a:avLst/>
          </a:prstGeom>
          <a:noFill/>
          <a:ln w="508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/>
          <p:cNvSpPr txBox="1"/>
          <p:nvPr/>
        </p:nvSpPr>
        <p:spPr>
          <a:xfrm>
            <a:off x="533144" y="5616514"/>
            <a:ext cx="30669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Beegu. Red Fox, 2004. Illustrations Alexis Deacon</a:t>
            </a:r>
            <a:endParaRPr sz="10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000" y="1620000"/>
            <a:ext cx="2880000" cy="2880000"/>
          </a:xfrm>
          <a:prstGeom prst="rect">
            <a:avLst/>
          </a:prstGeom>
          <a:noFill/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7" name="Google Shape;157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5400000" y="360000"/>
            <a:ext cx="4320000" cy="54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761</Words>
  <Application>Microsoft Macintosh PowerPoint</Application>
  <PresentationFormat>Widescreen</PresentationFormat>
  <Paragraphs>74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Arial Rounded</vt:lpstr>
      <vt:lpstr>Calibri</vt:lpstr>
      <vt:lpstr>Office Theme</vt:lpstr>
      <vt:lpstr>PowerPoint Presentation</vt:lpstr>
      <vt:lpstr>What to expect…</vt:lpstr>
      <vt:lpstr>What is role on the wall?</vt:lpstr>
      <vt:lpstr>PowerPoint Presentation</vt:lpstr>
      <vt:lpstr>Beegu by Alexis Deacon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Cloud Busting by Malorie Blackman</vt:lpstr>
      <vt:lpstr>PowerPoint Presentation</vt:lpstr>
      <vt:lpstr>What is hot seating?</vt:lpstr>
      <vt:lpstr>Hot seating: some words of advice </vt:lpstr>
      <vt:lpstr>Hot seating: some words of advice </vt:lpstr>
      <vt:lpstr>Benefits of drama in understanding narrative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Alysanne Parker</cp:lastModifiedBy>
  <cp:revision>9</cp:revision>
  <dcterms:created xsi:type="dcterms:W3CDTF">2020-08-04T08:25:24Z</dcterms:created>
  <dcterms:modified xsi:type="dcterms:W3CDTF">2020-08-14T15:42:13Z</dcterms:modified>
</cp:coreProperties>
</file>