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497" r:id="rId3"/>
    <p:sldId id="498" r:id="rId4"/>
    <p:sldId id="508" r:id="rId5"/>
    <p:sldId id="500" r:id="rId6"/>
    <p:sldId id="509" r:id="rId7"/>
    <p:sldId id="503" r:id="rId8"/>
    <p:sldId id="502" r:id="rId9"/>
    <p:sldId id="504" r:id="rId10"/>
    <p:sldId id="374" r:id="rId11"/>
    <p:sldId id="375" r:id="rId12"/>
    <p:sldId id="506" r:id="rId13"/>
    <p:sldId id="507" r:id="rId14"/>
    <p:sldId id="5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69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E2CB6-99A9-8647-A993-91E14C5E85B2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2772C-3401-0642-8967-EDE2017DA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72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0B7752-ADB3-4179-BB53-9C570B883C66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685800"/>
            <a:ext cx="6075362" cy="3417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In English we have no partciple for the future. That is – there is no inflected ending to put onto verbs to show the future.</a:t>
            </a:r>
          </a:p>
        </p:txBody>
      </p:sp>
    </p:spTree>
    <p:extLst>
      <p:ext uri="{BB962C8B-B14F-4D97-AF65-F5344CB8AC3E}">
        <p14:creationId xmlns:p14="http://schemas.microsoft.com/office/powerpoint/2010/main" val="1749185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D00064-5314-46DE-B44B-7BAB03005EBE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685800"/>
            <a:ext cx="6075362" cy="3417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Do this as a table activity.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>
              <a:ea typeface="Microsoft YaHei" panose="020B0503020204020204" pitchFamily="34" charset="-122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Ought – obligation and opinion are added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>
              <a:ea typeface="Microsoft YaHei" panose="020B0503020204020204" pitchFamily="34" charset="-122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Must – a command is created...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>
              <a:ea typeface="Microsoft YaHei" panose="020B0503020204020204" pitchFamily="34" charset="-122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Look at how modals demonstrate the language of politicians – may, might...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Think about their usefulness in ARGUMENT TEXTS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>
                <a:ea typeface="Microsoft YaHei" panose="020B0503020204020204" pitchFamily="34" charset="-122"/>
              </a:rPr>
              <a:t>Also their role in PERSUASIVE writing. Precision in the use of modals is what will make the difference at the purpose and audience/effectiveness level of children's writing!!!!</a:t>
            </a:r>
          </a:p>
        </p:txBody>
      </p:sp>
    </p:spTree>
    <p:extLst>
      <p:ext uri="{BB962C8B-B14F-4D97-AF65-F5344CB8AC3E}">
        <p14:creationId xmlns:p14="http://schemas.microsoft.com/office/powerpoint/2010/main" val="374045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CF2D-01E0-2D44-835A-7B402B485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0384C-1695-8040-AC47-697CDA72B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66F5C-8588-CA48-B23E-DACB9884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78C2E-4C0A-DA49-A989-62E0FCFC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5C591-3539-6647-9355-7847BA8DA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97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14841-B9F1-D04F-8C41-FA7C1982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9FA31-F29B-A84F-B93A-DDD99E0DD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5008D-EE8D-5B40-82CB-412E9D03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BC240-56EE-9241-95B7-F3F823FD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4B9DB-0A7F-5648-8617-1935EE1ED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52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5CDEA-2E7D-5A4E-AE61-0C8D49ABE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B5526-95B0-AD4C-BC2B-4BDC92578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86507-0394-9147-9533-A39639F5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D5665-14C2-C94F-9455-171A3517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C6F41-EBA5-D644-AB5C-F1B187438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6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55E2D-92AC-4E41-A721-6F45B546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CF2D3-0558-6449-BA03-023178A17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AE052-C68C-A541-B123-6A0D9804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A6BD4-D0D6-0649-BE2A-D6D85CAAE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EE5C0-C81C-2346-B2F1-EC3DED3E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59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05674-A41C-1645-8E0D-1C9F14F3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B6CD9-D739-2042-B3A9-4B67F0223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7974A-C920-0F48-B18F-8CB55014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8FA27-C01C-DA47-B7BF-4FB6595F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5F16-2C29-3441-A53F-14231B21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5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B267A-9DAF-804E-AFFC-934BED13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345D7-B507-1B4A-ABF2-323247D44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6B30B-270C-3D4C-B1D3-6AFCBB8E5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1EEDB-F049-6D4C-9EDF-50E97361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D7379-8104-AF4F-8F05-446176FA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85896-904D-D742-85B5-770957B52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D4699-4876-7849-A96F-396580E44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3A21B-7600-B84C-9BA5-33A0AD1AB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F297C-2CEA-5441-9BC4-FA07D885B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6F3E5D-177C-9B46-A4D6-F9E25CD6D1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59B56-70D7-7046-9C2A-C82C2F7E2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2BD7C-ADB1-3741-A283-25FAD9DB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24B3C-C5C5-334D-A620-AD27F89E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71ED9-B82E-FC44-9D11-1D3BF0C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1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5FAC4-0CA1-F14B-82C2-AAFAF760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03ED1-B712-B043-B202-2A5096EE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5CF0F-34B3-574F-93CA-2A20F88D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EE842-18E2-384D-B66D-298BD317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94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F3CF47-3091-3348-9E9E-70685EAE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F26835-C2EE-4D4A-B56A-E264078D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336AA-4CA1-D24F-970A-42AD23BA4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5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F95BD-BF65-F643-B695-343B4D72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C5A87-CBBB-D943-8B0A-D335BDC28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C11CB-D1E1-4543-AE5A-A6F9AC8B5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BB85F-BA7A-F142-8C21-20EB31C3F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7934A-0389-FB4F-8E0F-87265A8B0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E9DC1-7ED2-C64B-A6A5-86494A4F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9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9C4A-6B27-5F43-B3C0-E9778379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E7ED83-0D0A-014A-8AAA-A5AD1EA41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5D845-EB6E-924F-9BD3-CEC1FC882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54A04-5039-E747-8A7E-F71F6B34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6EB126-D46A-BB4D-8C0D-E4C2052B4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7C054-DC1E-B14A-AB1A-2C7CBC444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62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77E7D4-1D9B-5340-99E2-2CED34F2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142DA-BDFB-B14B-8FA9-9CA15EF86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F63A1-2F15-D448-9B0A-6065704BB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A7302-4865-8041-90FF-6A8E187DD4D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11C9D-ED28-0E45-8B48-BA8DB60F8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408F2-1322-C744-A8AC-EC637C110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7527-7B49-804F-9CB7-D00CC9066E9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1269D5-7319-D94C-B241-F15164E3BAA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200" y="6264276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E56885-F64A-D244-A932-0BDCCB352D60}"/>
              </a:ext>
            </a:extLst>
          </p:cNvPr>
          <p:cNvCxnSpPr>
            <a:cxnSpLocks/>
          </p:cNvCxnSpPr>
          <p:nvPr userDrawn="1"/>
        </p:nvCxnSpPr>
        <p:spPr>
          <a:xfrm>
            <a:off x="914466" y="6174157"/>
            <a:ext cx="1043933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5C5C6B8-566C-8148-B31C-D66631157631}"/>
              </a:ext>
            </a:extLst>
          </p:cNvPr>
          <p:cNvSpPr/>
          <p:nvPr userDrawn="1"/>
        </p:nvSpPr>
        <p:spPr>
          <a:xfrm>
            <a:off x="11002422" y="636974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74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AE7D67B-A78E-1B4C-9E36-47520386C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2FF212-D1C2-1F46-8520-F5E39695E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2257"/>
            <a:ext cx="1797978" cy="82116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FAA83A1-84C0-424E-884B-F855346EAAE0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754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1678191" y="1690688"/>
            <a:ext cx="1827255" cy="831339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+mn-lt"/>
              </a:rPr>
              <a:t>could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4898044" y="4980051"/>
            <a:ext cx="1827255" cy="831339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+mn-lt"/>
              </a:rPr>
              <a:t>might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019893" y="3883596"/>
            <a:ext cx="1827255" cy="83133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  <a:latin typeface="+mn-lt"/>
              </a:rPr>
              <a:t>will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747965" y="3883596"/>
            <a:ext cx="1827255" cy="83133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+mn-lt"/>
              </a:rPr>
              <a:t>shall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2683522" y="2787142"/>
            <a:ext cx="1827255" cy="831339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  <a:latin typeface="+mn-lt"/>
              </a:rPr>
              <a:t>can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4915756" y="2787142"/>
            <a:ext cx="1827255" cy="831337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+mn-lt"/>
              </a:rPr>
              <a:t>ought (to)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7147990" y="2787142"/>
            <a:ext cx="1827256" cy="831339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+mn-lt"/>
              </a:rPr>
              <a:t>must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8172778" y="1690688"/>
            <a:ext cx="1827255" cy="831339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  <a:latin typeface="+mn-lt"/>
              </a:rPr>
              <a:t>may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6007916" y="1690688"/>
            <a:ext cx="1827255" cy="831339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  <a:latin typeface="+mn-lt"/>
              </a:rPr>
              <a:t>should</a:t>
            </a: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3843053" y="1690688"/>
            <a:ext cx="1827256" cy="831337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  <a:latin typeface="+mn-lt"/>
              </a:rPr>
              <a:t>would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CFD2255-F19F-8745-B7CC-089C9343CDA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latin typeface="+mn-lt"/>
              </a:rPr>
              <a:t>The Modal verbs</a:t>
            </a:r>
          </a:p>
        </p:txBody>
      </p:sp>
    </p:spTree>
    <p:extLst>
      <p:ext uri="{BB962C8B-B14F-4D97-AF65-F5344CB8AC3E}">
        <p14:creationId xmlns:p14="http://schemas.microsoft.com/office/powerpoint/2010/main" val="3639215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3CB28-2C1A-8543-BC45-46B331BC5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787"/>
            <a:ext cx="10515600" cy="1325563"/>
          </a:xfrm>
        </p:spPr>
        <p:txBody>
          <a:bodyPr/>
          <a:lstStyle/>
          <a:p>
            <a:r>
              <a:rPr lang="en-GB" altLang="en-US" b="1" dirty="0">
                <a:latin typeface="+mn-lt"/>
              </a:rPr>
              <a:t>Changing meaning with modal verbs</a:t>
            </a:r>
            <a:endParaRPr lang="en-GB" b="1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37C76-F706-7744-8085-9D8C6F867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480"/>
            <a:ext cx="10515600" cy="4613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 algn="ctr">
              <a:buNone/>
            </a:pPr>
            <a:r>
              <a:rPr lang="en-GB" sz="3000" b="1" dirty="0">
                <a:solidFill>
                  <a:srgbClr val="FFC000"/>
                </a:solidFill>
              </a:rPr>
              <a:t>could, would, should, may, can, ought (to), must, shall, will, might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Insert different modal verbs into this sentence. Consider how the different modal verbs subtly change the meaning of the sentence.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Uncle Gary …………….. bring me a present for my birthday.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/>
              <a:t>Think about how the different modal verbs imply obligations, assertiveness or degrees of certainty.</a:t>
            </a:r>
          </a:p>
        </p:txBody>
      </p:sp>
    </p:spTree>
    <p:extLst>
      <p:ext uri="{BB962C8B-B14F-4D97-AF65-F5344CB8AC3E}">
        <p14:creationId xmlns:p14="http://schemas.microsoft.com/office/powerpoint/2010/main" val="127587772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A7A02-8954-9044-A12E-2F30D9161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Creating longer verb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85AA1-62CD-5342-8CA1-0E2ECC4C3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Modal verbs can be combined with other auxiliary verbs to create different meanings.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b="1" dirty="0">
                <a:solidFill>
                  <a:schemeClr val="accent4"/>
                </a:solidFill>
              </a:rPr>
              <a:t>closed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car door.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b="1" dirty="0">
                <a:solidFill>
                  <a:schemeClr val="accent4"/>
                </a:solidFill>
              </a:rPr>
              <a:t>should have closed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car door.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b="1" dirty="0">
                <a:solidFill>
                  <a:schemeClr val="accent4"/>
                </a:solidFill>
              </a:rPr>
              <a:t>might have been closing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car door.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b="1" dirty="0">
                <a:solidFill>
                  <a:schemeClr val="accent4"/>
                </a:solidFill>
              </a:rPr>
              <a:t>must close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car door.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/>
              <a:t>What do you notice about the order of auxiliary and main verbs in these sentences?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257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BA88-7D08-C548-824C-5CB1C381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Applying modal verbs in authentic texts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B8BB-B525-DE45-9077-2CCD275A8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Persuasive texts, e.g.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shampoo </a:t>
            </a:r>
            <a:r>
              <a:rPr lang="en-GB" b="1" dirty="0">
                <a:solidFill>
                  <a:schemeClr val="accent4"/>
                </a:solidFill>
              </a:rPr>
              <a:t>will give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you… Whilst you’re in the area, you </a:t>
            </a:r>
            <a:r>
              <a:rPr lang="en-GB" b="1" dirty="0">
                <a:solidFill>
                  <a:schemeClr val="accent4"/>
                </a:solidFill>
              </a:rPr>
              <a:t>should visit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 Animals in captivity </a:t>
            </a:r>
            <a:r>
              <a:rPr lang="en-GB" b="1" dirty="0">
                <a:solidFill>
                  <a:schemeClr val="accent4"/>
                </a:solidFill>
              </a:rPr>
              <a:t>should have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Commands and orders, e.g.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Children </a:t>
            </a:r>
            <a:r>
              <a:rPr lang="en-GB" b="1" dirty="0">
                <a:solidFill>
                  <a:srgbClr val="FFC000"/>
                </a:solidFill>
              </a:rPr>
              <a:t>should come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school with… You </a:t>
            </a:r>
            <a:r>
              <a:rPr lang="en-GB" b="1" dirty="0">
                <a:solidFill>
                  <a:srgbClr val="FFC000"/>
                </a:solidFill>
              </a:rPr>
              <a:t>must not touch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any of the exhibits… Children </a:t>
            </a:r>
            <a:r>
              <a:rPr lang="en-GB" b="1" dirty="0">
                <a:solidFill>
                  <a:srgbClr val="FFC000"/>
                </a:solidFill>
              </a:rPr>
              <a:t>ought to complete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their homework…</a:t>
            </a:r>
          </a:p>
        </p:txBody>
      </p:sp>
    </p:spTree>
    <p:extLst>
      <p:ext uri="{BB962C8B-B14F-4D97-AF65-F5344CB8AC3E}">
        <p14:creationId xmlns:p14="http://schemas.microsoft.com/office/powerpoint/2010/main" val="8533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AE7D67B-A78E-1B4C-9E36-47520386C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2FF212-D1C2-1F46-8520-F5E39695E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2257"/>
            <a:ext cx="1797978" cy="82116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FAA83A1-84C0-424E-884B-F855346EAAE0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E45C48-1A34-2C48-9048-0270AD71A008}"/>
              </a:ext>
            </a:extLst>
          </p:cNvPr>
          <p:cNvSpPr/>
          <p:nvPr/>
        </p:nvSpPr>
        <p:spPr>
          <a:xfrm>
            <a:off x="5405337" y="2069722"/>
            <a:ext cx="6222370" cy="124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430;p38">
            <a:extLst>
              <a:ext uri="{FF2B5EF4-FFF2-40B4-BE49-F238E27FC236}">
                <a16:creationId xmlns:a16="http://schemas.microsoft.com/office/drawing/2014/main" id="{DB1ECAFF-2458-F94F-94F3-5D6A4F3D8ED2}"/>
              </a:ext>
            </a:extLst>
          </p:cNvPr>
          <p:cNvSpPr txBox="1"/>
          <p:nvPr/>
        </p:nvSpPr>
        <p:spPr>
          <a:xfrm>
            <a:off x="5431022" y="2069722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1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715D-E7BD-934F-8569-EC67014F9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Modal verbs </a:t>
            </a:r>
            <a:r>
              <a:rPr lang="en-GB" dirty="0"/>
              <a:t>enable us to show possibilities, certainty and obligation in a sentence.</a:t>
            </a:r>
          </a:p>
          <a:p>
            <a:endParaRPr lang="en-GB" dirty="0"/>
          </a:p>
          <a:p>
            <a:r>
              <a:rPr lang="en-GB" dirty="0"/>
              <a:t>They are a type of </a:t>
            </a:r>
            <a:r>
              <a:rPr lang="en-GB" b="1" dirty="0"/>
              <a:t>auxiliary verb </a:t>
            </a:r>
            <a:r>
              <a:rPr lang="en-GB" dirty="0"/>
              <a:t>that add subtle differences of meaning to the main verb in a sentence. </a:t>
            </a:r>
          </a:p>
        </p:txBody>
      </p:sp>
    </p:spTree>
    <p:extLst>
      <p:ext uri="{BB962C8B-B14F-4D97-AF65-F5344CB8AC3E}">
        <p14:creationId xmlns:p14="http://schemas.microsoft.com/office/powerpoint/2010/main" val="187914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5C4B-2716-C14C-9D83-68E92A7F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All full sentences contain a verb. These verbs show a subject’s </a:t>
            </a:r>
            <a:r>
              <a:rPr lang="en-GB" b="1" dirty="0"/>
              <a:t>action</a:t>
            </a:r>
            <a:r>
              <a:rPr lang="en-GB" dirty="0"/>
              <a:t>, state of</a:t>
            </a:r>
            <a:r>
              <a:rPr lang="en-GB" b="1" dirty="0"/>
              <a:t> being </a:t>
            </a:r>
            <a:r>
              <a:rPr lang="en-GB" dirty="0"/>
              <a:t>or state of </a:t>
            </a:r>
            <a:r>
              <a:rPr lang="en-GB" b="1" dirty="0"/>
              <a:t>having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accent4"/>
                </a:solidFill>
              </a:rPr>
              <a:t>closed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car door.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accent4"/>
                </a:solidFill>
              </a:rPr>
              <a:t>is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teacher.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accent4"/>
                </a:solidFill>
              </a:rPr>
              <a:t>has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black hair.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D5000A-9C04-694F-8227-B14974DE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Verbs</a:t>
            </a:r>
          </a:p>
        </p:txBody>
      </p:sp>
    </p:spTree>
    <p:extLst>
      <p:ext uri="{BB962C8B-B14F-4D97-AF65-F5344CB8AC3E}">
        <p14:creationId xmlns:p14="http://schemas.microsoft.com/office/powerpoint/2010/main" val="20306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5C4B-2716-C14C-9D83-68E92A7F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All full sentences contain a verb. These verbs show a subject’s </a:t>
            </a:r>
            <a:r>
              <a:rPr lang="en-GB" b="1" dirty="0"/>
              <a:t>action</a:t>
            </a:r>
            <a:r>
              <a:rPr lang="en-GB" dirty="0"/>
              <a:t>, state of</a:t>
            </a:r>
            <a:r>
              <a:rPr lang="en-GB" b="1" dirty="0"/>
              <a:t> being </a:t>
            </a:r>
            <a:r>
              <a:rPr lang="en-GB" dirty="0"/>
              <a:t>or state of </a:t>
            </a:r>
            <a:r>
              <a:rPr lang="en-GB" b="1" dirty="0"/>
              <a:t>having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accent4"/>
                </a:solidFill>
              </a:rPr>
              <a:t>closed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car door. 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GB" sz="3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doing verb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GB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accent4"/>
                </a:solidFill>
              </a:rPr>
              <a:t>is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teacher. 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GB" sz="3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being verb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GB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accent4"/>
                </a:solidFill>
              </a:rPr>
              <a:t>has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black hair. </a:t>
            </a:r>
            <a:r>
              <a:rPr lang="en-GB" sz="3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(having verb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D5000A-9C04-694F-8227-B14974DE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Verbs</a:t>
            </a:r>
          </a:p>
        </p:txBody>
      </p:sp>
    </p:spTree>
    <p:extLst>
      <p:ext uri="{BB962C8B-B14F-4D97-AF65-F5344CB8AC3E}">
        <p14:creationId xmlns:p14="http://schemas.microsoft.com/office/powerpoint/2010/main" val="334265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E54A-126E-F34F-8951-4A9E6399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Being and having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FBC48-0C62-944A-96E0-062EC34FB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verbs ‘</a:t>
            </a:r>
            <a:r>
              <a:rPr lang="en-GB" b="1" dirty="0">
                <a:solidFill>
                  <a:srgbClr val="7030A0"/>
                </a:solidFill>
              </a:rPr>
              <a:t>to be</a:t>
            </a:r>
            <a:r>
              <a:rPr lang="en-GB" dirty="0"/>
              <a:t>’ and ‘</a:t>
            </a:r>
            <a:r>
              <a:rPr lang="en-GB" b="1" dirty="0">
                <a:solidFill>
                  <a:srgbClr val="00B0F0"/>
                </a:solidFill>
              </a:rPr>
              <a:t>to have</a:t>
            </a:r>
            <a:r>
              <a:rPr lang="en-GB" dirty="0"/>
              <a:t>’ can take several forms. Can you identify which of the following are forms of ‘</a:t>
            </a:r>
            <a:r>
              <a:rPr lang="en-GB" b="1" dirty="0">
                <a:solidFill>
                  <a:srgbClr val="7030A0"/>
                </a:solidFill>
              </a:rPr>
              <a:t>to be</a:t>
            </a:r>
            <a:r>
              <a:rPr lang="en-GB" dirty="0"/>
              <a:t>’ and ‘</a:t>
            </a:r>
            <a:r>
              <a:rPr lang="en-GB" b="1" dirty="0">
                <a:solidFill>
                  <a:srgbClr val="00B0F0"/>
                </a:solidFill>
              </a:rPr>
              <a:t>to have</a:t>
            </a:r>
            <a:r>
              <a:rPr lang="en-GB" dirty="0"/>
              <a:t>’?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CC93215-27F0-8A4F-8C53-654AFFAC6FAF}"/>
              </a:ext>
            </a:extLst>
          </p:cNvPr>
          <p:cNvSpPr/>
          <p:nvPr/>
        </p:nvSpPr>
        <p:spPr>
          <a:xfrm>
            <a:off x="1058637" y="3005911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am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C470AFB-F5A1-EE44-8A5C-D3C802F2E44D}"/>
              </a:ext>
            </a:extLst>
          </p:cNvPr>
          <p:cNvSpPr/>
          <p:nvPr/>
        </p:nvSpPr>
        <p:spPr>
          <a:xfrm>
            <a:off x="2823310" y="3005911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0F3E481-2A5B-824A-87D0-83DABD03EC47}"/>
              </a:ext>
            </a:extLst>
          </p:cNvPr>
          <p:cNvSpPr/>
          <p:nvPr/>
        </p:nvSpPr>
        <p:spPr>
          <a:xfrm>
            <a:off x="4587983" y="3005911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E59D49C-AEC6-F944-9BF6-7AA064BF2252}"/>
              </a:ext>
            </a:extLst>
          </p:cNvPr>
          <p:cNvSpPr/>
          <p:nvPr/>
        </p:nvSpPr>
        <p:spPr>
          <a:xfrm>
            <a:off x="6352656" y="3005911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6CB838C-7106-6D49-AB85-63D3864B2428}"/>
              </a:ext>
            </a:extLst>
          </p:cNvPr>
          <p:cNvSpPr/>
          <p:nvPr/>
        </p:nvSpPr>
        <p:spPr>
          <a:xfrm>
            <a:off x="8117329" y="3005911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been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C98D6AC-EDAF-5F43-94BE-5A756DB16834}"/>
              </a:ext>
            </a:extLst>
          </p:cNvPr>
          <p:cNvSpPr/>
          <p:nvPr/>
        </p:nvSpPr>
        <p:spPr>
          <a:xfrm>
            <a:off x="9882004" y="3005911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was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4505B0C-121F-4E45-924C-68525E94AD02}"/>
              </a:ext>
            </a:extLst>
          </p:cNvPr>
          <p:cNvSpPr/>
          <p:nvPr/>
        </p:nvSpPr>
        <p:spPr>
          <a:xfrm>
            <a:off x="1058637" y="4168348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had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650CF0F-4EEF-9D45-AD92-2E57B4DCA310}"/>
              </a:ext>
            </a:extLst>
          </p:cNvPr>
          <p:cNvSpPr/>
          <p:nvPr/>
        </p:nvSpPr>
        <p:spPr>
          <a:xfrm>
            <a:off x="2823755" y="4168348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are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896A409-3CAD-744C-B5CB-6C99E08AC136}"/>
              </a:ext>
            </a:extLst>
          </p:cNvPr>
          <p:cNvSpPr/>
          <p:nvPr/>
        </p:nvSpPr>
        <p:spPr>
          <a:xfrm>
            <a:off x="4588873" y="4168348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were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5787E75-5E29-BB4F-ADD6-4938E173DC54}"/>
              </a:ext>
            </a:extLst>
          </p:cNvPr>
          <p:cNvSpPr/>
          <p:nvPr/>
        </p:nvSpPr>
        <p:spPr>
          <a:xfrm>
            <a:off x="6353991" y="4168348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being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84E736F-AC1B-B04A-ACDE-687C9EA25E7D}"/>
              </a:ext>
            </a:extLst>
          </p:cNvPr>
          <p:cNvSpPr/>
          <p:nvPr/>
        </p:nvSpPr>
        <p:spPr>
          <a:xfrm>
            <a:off x="8119109" y="4168348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having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330AB82-B49C-A34E-8FAA-85030D644CAC}"/>
              </a:ext>
            </a:extLst>
          </p:cNvPr>
          <p:cNvSpPr/>
          <p:nvPr/>
        </p:nvSpPr>
        <p:spPr>
          <a:xfrm>
            <a:off x="9884229" y="4168348"/>
            <a:ext cx="1246909" cy="8461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4276092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E54A-126E-F34F-8951-4A9E6399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Being and having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FBC48-0C62-944A-96E0-062EC34FB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verbs ‘</a:t>
            </a:r>
            <a:r>
              <a:rPr lang="en-GB" b="1" dirty="0">
                <a:solidFill>
                  <a:srgbClr val="7030A0"/>
                </a:solidFill>
              </a:rPr>
              <a:t>to be</a:t>
            </a:r>
            <a:r>
              <a:rPr lang="en-GB" dirty="0"/>
              <a:t>’ and ‘</a:t>
            </a:r>
            <a:r>
              <a:rPr lang="en-GB" b="1" dirty="0">
                <a:solidFill>
                  <a:srgbClr val="00B0F0"/>
                </a:solidFill>
              </a:rPr>
              <a:t>to have</a:t>
            </a:r>
            <a:r>
              <a:rPr lang="en-GB" dirty="0"/>
              <a:t>’ can take several forms. Can you identify which of the following are forms of ‘</a:t>
            </a:r>
            <a:r>
              <a:rPr lang="en-GB" b="1" dirty="0">
                <a:solidFill>
                  <a:srgbClr val="7030A0"/>
                </a:solidFill>
              </a:rPr>
              <a:t>to be</a:t>
            </a:r>
            <a:r>
              <a:rPr lang="en-GB" dirty="0"/>
              <a:t>’ and ‘</a:t>
            </a:r>
            <a:r>
              <a:rPr lang="en-GB" b="1" dirty="0">
                <a:solidFill>
                  <a:srgbClr val="00B0F0"/>
                </a:solidFill>
              </a:rPr>
              <a:t>to have</a:t>
            </a:r>
            <a:r>
              <a:rPr lang="en-GB" dirty="0"/>
              <a:t>’?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CC93215-27F0-8A4F-8C53-654AFFAC6FAF}"/>
              </a:ext>
            </a:extLst>
          </p:cNvPr>
          <p:cNvSpPr/>
          <p:nvPr/>
        </p:nvSpPr>
        <p:spPr>
          <a:xfrm>
            <a:off x="1058637" y="3005911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am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C470AFB-F5A1-EE44-8A5C-D3C802F2E44D}"/>
              </a:ext>
            </a:extLst>
          </p:cNvPr>
          <p:cNvSpPr/>
          <p:nvPr/>
        </p:nvSpPr>
        <p:spPr>
          <a:xfrm>
            <a:off x="2823310" y="3005911"/>
            <a:ext cx="1246909" cy="8461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0F3E481-2A5B-824A-87D0-83DABD03EC47}"/>
              </a:ext>
            </a:extLst>
          </p:cNvPr>
          <p:cNvSpPr/>
          <p:nvPr/>
        </p:nvSpPr>
        <p:spPr>
          <a:xfrm>
            <a:off x="4587983" y="3005911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E59D49C-AEC6-F944-9BF6-7AA064BF2252}"/>
              </a:ext>
            </a:extLst>
          </p:cNvPr>
          <p:cNvSpPr/>
          <p:nvPr/>
        </p:nvSpPr>
        <p:spPr>
          <a:xfrm>
            <a:off x="6352656" y="3005911"/>
            <a:ext cx="1246909" cy="8461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6CB838C-7106-6D49-AB85-63D3864B2428}"/>
              </a:ext>
            </a:extLst>
          </p:cNvPr>
          <p:cNvSpPr/>
          <p:nvPr/>
        </p:nvSpPr>
        <p:spPr>
          <a:xfrm>
            <a:off x="8117329" y="3005911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been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C98D6AC-EDAF-5F43-94BE-5A756DB16834}"/>
              </a:ext>
            </a:extLst>
          </p:cNvPr>
          <p:cNvSpPr/>
          <p:nvPr/>
        </p:nvSpPr>
        <p:spPr>
          <a:xfrm>
            <a:off x="9882004" y="3005911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was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4505B0C-121F-4E45-924C-68525E94AD02}"/>
              </a:ext>
            </a:extLst>
          </p:cNvPr>
          <p:cNvSpPr/>
          <p:nvPr/>
        </p:nvSpPr>
        <p:spPr>
          <a:xfrm>
            <a:off x="1058637" y="4168348"/>
            <a:ext cx="1246909" cy="8461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had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650CF0F-4EEF-9D45-AD92-2E57B4DCA310}"/>
              </a:ext>
            </a:extLst>
          </p:cNvPr>
          <p:cNvSpPr/>
          <p:nvPr/>
        </p:nvSpPr>
        <p:spPr>
          <a:xfrm>
            <a:off x="2823755" y="4168348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are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896A409-3CAD-744C-B5CB-6C99E08AC136}"/>
              </a:ext>
            </a:extLst>
          </p:cNvPr>
          <p:cNvSpPr/>
          <p:nvPr/>
        </p:nvSpPr>
        <p:spPr>
          <a:xfrm>
            <a:off x="4588873" y="4168348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were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5787E75-5E29-BB4F-ADD6-4938E173DC54}"/>
              </a:ext>
            </a:extLst>
          </p:cNvPr>
          <p:cNvSpPr/>
          <p:nvPr/>
        </p:nvSpPr>
        <p:spPr>
          <a:xfrm>
            <a:off x="6353991" y="4168348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being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84E736F-AC1B-B04A-ACDE-687C9EA25E7D}"/>
              </a:ext>
            </a:extLst>
          </p:cNvPr>
          <p:cNvSpPr/>
          <p:nvPr/>
        </p:nvSpPr>
        <p:spPr>
          <a:xfrm>
            <a:off x="8119109" y="4168348"/>
            <a:ext cx="1246909" cy="8461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having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330AB82-B49C-A34E-8FAA-85030D644CAC}"/>
              </a:ext>
            </a:extLst>
          </p:cNvPr>
          <p:cNvSpPr/>
          <p:nvPr/>
        </p:nvSpPr>
        <p:spPr>
          <a:xfrm>
            <a:off x="9884229" y="4168348"/>
            <a:ext cx="1246909" cy="84617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237811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2A989-929E-5B46-A815-C47AB78B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Main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FD90F-ED57-7440-AC15-1F80523D3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these sentences, ‘</a:t>
            </a:r>
            <a:r>
              <a:rPr lang="en-GB" b="1" dirty="0">
                <a:solidFill>
                  <a:srgbClr val="7030A0"/>
                </a:solidFill>
              </a:rPr>
              <a:t>to be</a:t>
            </a:r>
            <a:r>
              <a:rPr lang="en-GB" dirty="0"/>
              <a:t>’ and ‘</a:t>
            </a:r>
            <a:r>
              <a:rPr lang="en-GB" b="1" dirty="0">
                <a:solidFill>
                  <a:srgbClr val="00B0F0"/>
                </a:solidFill>
              </a:rPr>
              <a:t>to have</a:t>
            </a:r>
            <a:r>
              <a:rPr lang="en-GB" dirty="0"/>
              <a:t>’ are being used as the </a:t>
            </a:r>
            <a:r>
              <a:rPr lang="en-GB" b="1" dirty="0"/>
              <a:t>main verb </a:t>
            </a:r>
            <a:r>
              <a:rPr lang="en-GB" dirty="0"/>
              <a:t>in each sentence.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4000" b="1" dirty="0">
                <a:solidFill>
                  <a:srgbClr val="7030A0"/>
                </a:solidFill>
              </a:rPr>
              <a:t>is</a:t>
            </a:r>
            <a:r>
              <a:rPr lang="en-GB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teacher.</a:t>
            </a:r>
          </a:p>
          <a:p>
            <a:pPr marL="0" indent="0" algn="ctr">
              <a:buNone/>
            </a:pPr>
            <a:r>
              <a:rPr lang="en-GB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4000" b="1" dirty="0">
                <a:solidFill>
                  <a:srgbClr val="00B0F0"/>
                </a:solidFill>
              </a:rPr>
              <a:t>has</a:t>
            </a:r>
            <a:r>
              <a:rPr lang="en-GB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black hair.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15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5BD5-E726-904C-8C56-CC9A2F2D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Auxiliary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C3DCE-6918-F242-96DF-6204A9D91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251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But, ‘</a:t>
            </a:r>
            <a:r>
              <a:rPr lang="en-GB" b="1" dirty="0">
                <a:solidFill>
                  <a:srgbClr val="7030A0"/>
                </a:solidFill>
              </a:rPr>
              <a:t>to be</a:t>
            </a:r>
            <a:r>
              <a:rPr lang="en-GB" dirty="0"/>
              <a:t>’ and ‘</a:t>
            </a:r>
            <a:r>
              <a:rPr lang="en-GB" b="1" dirty="0">
                <a:solidFill>
                  <a:srgbClr val="00B0F0"/>
                </a:solidFill>
              </a:rPr>
              <a:t>to have</a:t>
            </a:r>
            <a:r>
              <a:rPr lang="en-GB" dirty="0"/>
              <a:t>’ can also be used as </a:t>
            </a:r>
            <a:r>
              <a:rPr lang="en-GB" b="1" dirty="0"/>
              <a:t>auxiliary</a:t>
            </a:r>
            <a:r>
              <a:rPr lang="en-GB" dirty="0"/>
              <a:t> (helper) </a:t>
            </a:r>
            <a:r>
              <a:rPr lang="en-GB" b="1" dirty="0"/>
              <a:t>verbs</a:t>
            </a:r>
            <a:r>
              <a:rPr lang="en-GB" dirty="0"/>
              <a:t> to show subtle differences in meaning.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closed the car door.</a:t>
            </a:r>
          </a:p>
          <a:p>
            <a:pPr marL="0" indent="0" algn="ctr">
              <a:buNone/>
            </a:pP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closing 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car door.</a:t>
            </a:r>
          </a:p>
          <a:p>
            <a:pPr marL="0" indent="0" algn="ctr">
              <a:buNone/>
            </a:pP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closed 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car door.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Children will have learnt about using ‘to be’ and ‘to have’ as auxiliary verbs when they were taught about the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b="1" dirty="0">
                <a:solidFill>
                  <a:schemeClr val="accent2"/>
                </a:solidFill>
              </a:rPr>
              <a:t>progressive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/>
              <a:t>and </a:t>
            </a:r>
            <a:r>
              <a:rPr lang="en-GB" b="1" dirty="0">
                <a:solidFill>
                  <a:srgbClr val="92D050"/>
                </a:solidFill>
              </a:rPr>
              <a:t>perfect</a:t>
            </a:r>
            <a:r>
              <a:rPr lang="en-GB" dirty="0"/>
              <a:t> forms of verbs.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54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7D6FF-9316-2646-93F7-27DC0B5D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Modal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D50E5-243E-7D44-905E-AD90AC3AA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Modal verbs </a:t>
            </a:r>
            <a:r>
              <a:rPr lang="en-GB" dirty="0"/>
              <a:t>are a group of </a:t>
            </a:r>
            <a:r>
              <a:rPr lang="en-GB" b="1" dirty="0"/>
              <a:t>auxiliary verbs </a:t>
            </a:r>
            <a:r>
              <a:rPr lang="en-GB" dirty="0"/>
              <a:t>to enable us to show possibilities, certainty and obligation in a sentence.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use modal verbs before the main verb in a sentence.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James 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should close 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car door.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58BD357-FA53-3046-B29E-C6A88E603B01}"/>
              </a:ext>
            </a:extLst>
          </p:cNvPr>
          <p:cNvSpPr/>
          <p:nvPr/>
        </p:nvSpPr>
        <p:spPr>
          <a:xfrm>
            <a:off x="4382955" y="5121672"/>
            <a:ext cx="1102307" cy="8802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E1A21D-E897-3946-A729-0BAA73FA67E5}"/>
              </a:ext>
            </a:extLst>
          </p:cNvPr>
          <p:cNvCxnSpPr>
            <a:cxnSpLocks/>
          </p:cNvCxnSpPr>
          <p:nvPr/>
        </p:nvCxnSpPr>
        <p:spPr>
          <a:xfrm flipV="1">
            <a:off x="4934108" y="4746769"/>
            <a:ext cx="0" cy="29216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F2B761F8-1B31-AE4F-B696-FDE2F0AE74BB}"/>
              </a:ext>
            </a:extLst>
          </p:cNvPr>
          <p:cNvSpPr/>
          <p:nvPr/>
        </p:nvSpPr>
        <p:spPr>
          <a:xfrm>
            <a:off x="4486473" y="5249144"/>
            <a:ext cx="8952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Modal verb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E670B00-CF50-4F4F-80D9-B7ECE4ACDBC9}"/>
              </a:ext>
            </a:extLst>
          </p:cNvPr>
          <p:cNvSpPr/>
          <p:nvPr/>
        </p:nvSpPr>
        <p:spPr>
          <a:xfrm>
            <a:off x="5663764" y="5121672"/>
            <a:ext cx="1102307" cy="8802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EC4F32D-B5A5-3546-9795-4B225E7A6243}"/>
              </a:ext>
            </a:extLst>
          </p:cNvPr>
          <p:cNvCxnSpPr>
            <a:cxnSpLocks/>
          </p:cNvCxnSpPr>
          <p:nvPr/>
        </p:nvCxnSpPr>
        <p:spPr>
          <a:xfrm flipV="1">
            <a:off x="6214917" y="4746769"/>
            <a:ext cx="0" cy="29216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5362D50-284F-0640-B8AA-0C3EB75DBA10}"/>
              </a:ext>
            </a:extLst>
          </p:cNvPr>
          <p:cNvSpPr/>
          <p:nvPr/>
        </p:nvSpPr>
        <p:spPr>
          <a:xfrm>
            <a:off x="5767282" y="5249144"/>
            <a:ext cx="8952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Main verb</a:t>
            </a:r>
          </a:p>
        </p:txBody>
      </p:sp>
    </p:spTree>
    <p:extLst>
      <p:ext uri="{BB962C8B-B14F-4D97-AF65-F5344CB8AC3E}">
        <p14:creationId xmlns:p14="http://schemas.microsoft.com/office/powerpoint/2010/main" val="287340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745</Words>
  <Application>Microsoft Macintosh PowerPoint</Application>
  <PresentationFormat>Widescreen</PresentationFormat>
  <Paragraphs>118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Rounded</vt:lpstr>
      <vt:lpstr>Calibri</vt:lpstr>
      <vt:lpstr>Calibri Light</vt:lpstr>
      <vt:lpstr>Office Theme</vt:lpstr>
      <vt:lpstr>PowerPoint Presentation</vt:lpstr>
      <vt:lpstr>PowerPoint Presentation</vt:lpstr>
      <vt:lpstr>Verbs</vt:lpstr>
      <vt:lpstr>Verbs</vt:lpstr>
      <vt:lpstr>Being and having verbs</vt:lpstr>
      <vt:lpstr>Being and having verbs</vt:lpstr>
      <vt:lpstr>Main verbs</vt:lpstr>
      <vt:lpstr>Auxiliary verbs</vt:lpstr>
      <vt:lpstr>Modal verbs</vt:lpstr>
      <vt:lpstr>PowerPoint Presentation</vt:lpstr>
      <vt:lpstr>Changing meaning with modal verbs</vt:lpstr>
      <vt:lpstr>Creating longer verb phrases</vt:lpstr>
      <vt:lpstr>Applying modal verbs in authentic texts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Rachel Clarke</dc:creator>
  <cp:lastModifiedBy>Alysanne Parker</cp:lastModifiedBy>
  <cp:revision>6</cp:revision>
  <dcterms:created xsi:type="dcterms:W3CDTF">2020-06-26T15:28:27Z</dcterms:created>
  <dcterms:modified xsi:type="dcterms:W3CDTF">2020-06-30T16:21:08Z</dcterms:modified>
</cp:coreProperties>
</file>