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8" roundtripDataSignature="AMtx7mh0iqYqMUJM9mdlg74CuaHWs/oM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1" name="Google Shape;5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 name="Google Shape;2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 name="Google Shape;2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8" name="Google Shape;3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4" name="Google Shape;4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7" name="Google Shape;4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 name="Google Shape;9;p13"/>
          <p:cNvSpPr txBox="1"/>
          <p:nvPr/>
        </p:nvSpPr>
        <p:spPr>
          <a:xfrm>
            <a:off x="3505200" y="4568875"/>
            <a:ext cx="2133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cxnSp>
        <p:nvCxnSpPr>
          <p:cNvPr id="10" name="Google Shape;10;p13"/>
          <p:cNvCxnSpPr/>
          <p:nvPr/>
        </p:nvCxnSpPr>
        <p:spPr>
          <a:xfrm>
            <a:off x="297543" y="4548188"/>
            <a:ext cx="8534757" cy="0"/>
          </a:xfrm>
          <a:prstGeom prst="straightConnector1">
            <a:avLst/>
          </a:prstGeom>
          <a:noFill/>
          <a:ln cap="flat" cmpd="sng" w="9525">
            <a:solidFill>
              <a:srgbClr val="A5A5A5"/>
            </a:solidFill>
            <a:prstDash val="solid"/>
            <a:round/>
            <a:headEnd len="sm" w="sm" type="none"/>
            <a:tailEnd len="sm" w="sm" type="none"/>
          </a:ln>
        </p:spPr>
      </p:cxnSp>
      <p:pic>
        <p:nvPicPr>
          <p:cNvPr id="11" name="Google Shape;11;p13"/>
          <p:cNvPicPr preferRelativeResize="0"/>
          <p:nvPr/>
        </p:nvPicPr>
        <p:blipFill rotWithShape="1">
          <a:blip r:embed="rId1">
            <a:alphaModFix/>
          </a:blip>
          <a:srcRect b="0" l="0" r="0" t="0"/>
          <a:stretch/>
        </p:blipFill>
        <p:spPr>
          <a:xfrm>
            <a:off x="8403770" y="4582532"/>
            <a:ext cx="428530" cy="482096"/>
          </a:xfrm>
          <a:prstGeom prst="rect">
            <a:avLst/>
          </a:prstGeom>
          <a:noFill/>
          <a:ln>
            <a:noFill/>
          </a:ln>
        </p:spPr>
      </p:pic>
      <p:pic>
        <p:nvPicPr>
          <p:cNvPr id="12" name="Google Shape;12;p13"/>
          <p:cNvPicPr preferRelativeResize="0"/>
          <p:nvPr/>
        </p:nvPicPr>
        <p:blipFill rotWithShape="1">
          <a:blip r:embed="rId2">
            <a:alphaModFix/>
          </a:blip>
          <a:srcRect b="0" l="0" r="0" t="0"/>
          <a:stretch/>
        </p:blipFill>
        <p:spPr>
          <a:xfrm>
            <a:off x="297544" y="4664998"/>
            <a:ext cx="493486" cy="2197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7.jpg"/><Relationship Id="rId5" Type="http://schemas.openxmlformats.org/officeDocument/2006/relationships/image" Target="../media/image9.jpg"/><Relationship Id="rId6"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7.jpg"/><Relationship Id="rId5"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nvSpPr>
        <p:spPr>
          <a:xfrm>
            <a:off x="1245050" y="613250"/>
            <a:ext cx="7323300" cy="52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rPr b="0" i="0" lang="en-GB" sz="5200" u="none" cap="none" strike="noStrike">
                <a:solidFill>
                  <a:srgbClr val="000000"/>
                </a:solidFill>
                <a:latin typeface="Arial"/>
                <a:ea typeface="Arial"/>
                <a:cs typeface="Arial"/>
                <a:sym typeface="Arial"/>
              </a:rPr>
              <a:t>Leading Literacy</a:t>
            </a:r>
            <a:endParaRPr b="0" i="0" sz="5200" u="none" cap="none" strike="noStrike">
              <a:solidFill>
                <a:srgbClr val="000000"/>
              </a:solidFill>
              <a:latin typeface="Arial"/>
              <a:ea typeface="Arial"/>
              <a:cs typeface="Arial"/>
              <a:sym typeface="Arial"/>
            </a:endParaRPr>
          </a:p>
        </p:txBody>
      </p:sp>
      <p:sp>
        <p:nvSpPr>
          <p:cNvPr id="59" name="Google Shape;59;p1"/>
          <p:cNvSpPr txBox="1"/>
          <p:nvPr/>
        </p:nvSpPr>
        <p:spPr>
          <a:xfrm>
            <a:off x="1852250" y="1143050"/>
            <a:ext cx="6108900" cy="594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595959"/>
                </a:solidFill>
                <a:latin typeface="Arial"/>
                <a:ea typeface="Arial"/>
                <a:cs typeface="Arial"/>
                <a:sym typeface="Arial"/>
              </a:rPr>
              <a:t>CPD for Excellence in English</a:t>
            </a:r>
            <a:endParaRPr b="0" i="0" sz="2800" u="none" cap="none" strike="noStrike">
              <a:solidFill>
                <a:srgbClr val="595959"/>
              </a:solidFill>
              <a:latin typeface="Arial"/>
              <a:ea typeface="Arial"/>
              <a:cs typeface="Arial"/>
              <a:sym typeface="Arial"/>
            </a:endParaRPr>
          </a:p>
        </p:txBody>
      </p:sp>
      <p:sp>
        <p:nvSpPr>
          <p:cNvPr id="60" name="Google Shape;60;p1"/>
          <p:cNvSpPr txBox="1"/>
          <p:nvPr/>
        </p:nvSpPr>
        <p:spPr>
          <a:xfrm>
            <a:off x="428650" y="3480025"/>
            <a:ext cx="5174100" cy="66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In partnership with the National Literacy Trust </a:t>
            </a:r>
            <a:endParaRPr b="0" i="0" sz="1400" u="none" cap="none" strike="noStrike">
              <a:solidFill>
                <a:srgbClr val="000000"/>
              </a:solidFill>
              <a:latin typeface="Arial"/>
              <a:ea typeface="Arial"/>
              <a:cs typeface="Arial"/>
              <a:sym typeface="Arial"/>
            </a:endParaRPr>
          </a:p>
        </p:txBody>
      </p:sp>
      <p:sp>
        <p:nvSpPr>
          <p:cNvPr id="61" name="Google Shape;61;p1"/>
          <p:cNvSpPr txBox="1"/>
          <p:nvPr/>
        </p:nvSpPr>
        <p:spPr>
          <a:xfrm>
            <a:off x="449025" y="2092100"/>
            <a:ext cx="4061700" cy="122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222222"/>
                </a:solidFill>
                <a:highlight>
                  <a:srgbClr val="FFFFFF"/>
                </a:highlight>
                <a:latin typeface="Arial"/>
                <a:ea typeface="Arial"/>
                <a:cs typeface="Arial"/>
                <a:sym typeface="Arial"/>
              </a:rPr>
              <a:t>Vocabulary in the curriculum</a:t>
            </a:r>
            <a:endParaRPr b="0" i="0" sz="1400" u="none" cap="none" strike="noStrike">
              <a:solidFill>
                <a:srgbClr val="000000"/>
              </a:solidFill>
              <a:latin typeface="Arial"/>
              <a:ea typeface="Arial"/>
              <a:cs typeface="Arial"/>
              <a:sym typeface="Arial"/>
            </a:endParaRPr>
          </a:p>
        </p:txBody>
      </p:sp>
      <p:pic>
        <p:nvPicPr>
          <p:cNvPr id="62" name="Google Shape;62;p1"/>
          <p:cNvPicPr preferRelativeResize="0"/>
          <p:nvPr/>
        </p:nvPicPr>
        <p:blipFill rotWithShape="1">
          <a:blip r:embed="rId3">
            <a:alphaModFix/>
          </a:blip>
          <a:srcRect b="0" l="0" r="0" t="0"/>
          <a:stretch/>
        </p:blipFill>
        <p:spPr>
          <a:xfrm>
            <a:off x="0" y="1255"/>
            <a:ext cx="9144000" cy="51409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latin typeface="Calibri"/>
                <a:ea typeface="Calibri"/>
                <a:cs typeface="Calibri"/>
                <a:sym typeface="Calibri"/>
              </a:rPr>
              <a:t>Making progress</a:t>
            </a:r>
            <a:endParaRPr b="1">
              <a:latin typeface="Calibri"/>
              <a:ea typeface="Calibri"/>
              <a:cs typeface="Calibri"/>
              <a:sym typeface="Calibri"/>
            </a:endParaRPr>
          </a:p>
        </p:txBody>
      </p:sp>
      <p:sp>
        <p:nvSpPr>
          <p:cNvPr id="138" name="Google Shape;138;p10"/>
          <p:cNvSpPr txBox="1"/>
          <p:nvPr/>
        </p:nvSpPr>
        <p:spPr>
          <a:xfrm>
            <a:off x="370125" y="1088600"/>
            <a:ext cx="7998300" cy="3931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n-GB" sz="1600" u="none" cap="none" strike="noStrike">
                <a:solidFill>
                  <a:schemeClr val="dk1"/>
                </a:solidFill>
                <a:latin typeface="Calibri"/>
                <a:ea typeface="Calibri"/>
                <a:cs typeface="Calibri"/>
                <a:sym typeface="Calibri"/>
              </a:rPr>
              <a:t>Progression in the teaching of vocabulary depends on the complexity of the concepts and knowledge children are learning (tier 3 words).</a:t>
            </a:r>
            <a:endParaRPr b="0" i="0" sz="1600" u="none" cap="none" strike="noStrike">
              <a:solidFill>
                <a:schemeClr val="dk1"/>
              </a:solidFill>
              <a:latin typeface="Calibri"/>
              <a:ea typeface="Calibri"/>
              <a:cs typeface="Calibri"/>
              <a:sym typeface="Calibri"/>
            </a:endParaRPr>
          </a:p>
          <a:p>
            <a:pPr indent="0" lvl="0" marL="0" marR="0" rtl="0" algn="l">
              <a:lnSpc>
                <a:spcPct val="90000"/>
              </a:lnSpc>
              <a:spcBef>
                <a:spcPts val="1102"/>
              </a:spcBef>
              <a:spcAft>
                <a:spcPts val="0"/>
              </a:spcAft>
              <a:buClr>
                <a:schemeClr val="dk1"/>
              </a:buClr>
              <a:buSzPts val="2000"/>
              <a:buFont typeface="Arial"/>
              <a:buNone/>
            </a:pPr>
            <a:r>
              <a:rPr b="1" i="0" lang="en-GB" sz="1500" u="none" cap="none" strike="noStrike">
                <a:solidFill>
                  <a:srgbClr val="92D050"/>
                </a:solidFill>
                <a:latin typeface="Calibri"/>
                <a:ea typeface="Calibri"/>
                <a:cs typeface="Calibri"/>
                <a:sym typeface="Calibri"/>
              </a:rPr>
              <a:t>Geography</a:t>
            </a:r>
            <a:endParaRPr b="0" i="0" sz="1900" u="none" cap="none" strike="noStrike">
              <a:solidFill>
                <a:srgbClr val="92D050"/>
              </a:solidFill>
              <a:latin typeface="Calibri"/>
              <a:ea typeface="Calibri"/>
              <a:cs typeface="Calibri"/>
              <a:sym typeface="Calibri"/>
            </a:endParaRPr>
          </a:p>
          <a:p>
            <a:pPr indent="0" lvl="0" marL="0" marR="0" rtl="0" algn="l">
              <a:lnSpc>
                <a:spcPct val="90000"/>
              </a:lnSpc>
              <a:spcBef>
                <a:spcPts val="1102"/>
              </a:spcBef>
              <a:spcAft>
                <a:spcPts val="0"/>
              </a:spcAft>
              <a:buClr>
                <a:schemeClr val="dk1"/>
              </a:buClr>
              <a:buSzPts val="2000"/>
              <a:buFont typeface="Arial"/>
              <a:buNone/>
            </a:pPr>
            <a:r>
              <a:rPr b="1" i="0" lang="en-GB" sz="1500" u="none" cap="none" strike="noStrike">
                <a:solidFill>
                  <a:schemeClr val="dk1"/>
                </a:solidFill>
                <a:latin typeface="Calibri"/>
                <a:ea typeface="Calibri"/>
                <a:cs typeface="Calibri"/>
                <a:sym typeface="Calibri"/>
              </a:rPr>
              <a:t>KS1</a:t>
            </a:r>
            <a:endParaRPr b="1" i="0" sz="1900" u="none" cap="none" strike="noStrike">
              <a:solidFill>
                <a:schemeClr val="dk1"/>
              </a:solidFill>
              <a:latin typeface="Calibri"/>
              <a:ea typeface="Calibri"/>
              <a:cs typeface="Calibri"/>
              <a:sym typeface="Calibri"/>
            </a:endParaRPr>
          </a:p>
          <a:p>
            <a:pPr indent="-254000" lvl="0" marL="285750" marR="0" rtl="0" algn="l">
              <a:lnSpc>
                <a:spcPct val="90000"/>
              </a:lnSpc>
              <a:spcBef>
                <a:spcPts val="0"/>
              </a:spcBef>
              <a:spcAft>
                <a:spcPts val="0"/>
              </a:spcAft>
              <a:buClr>
                <a:schemeClr val="dk1"/>
              </a:buClr>
              <a:buSzPts val="1500"/>
              <a:buFont typeface="Arial"/>
              <a:buChar char="•"/>
            </a:pPr>
            <a:r>
              <a:rPr b="0" i="0" lang="en-GB" sz="1500" u="none" cap="none" strike="noStrike">
                <a:solidFill>
                  <a:schemeClr val="dk1"/>
                </a:solidFill>
                <a:latin typeface="Calibri"/>
                <a:ea typeface="Calibri"/>
                <a:cs typeface="Calibri"/>
                <a:sym typeface="Calibri"/>
              </a:rPr>
              <a:t>The names of the seven continents and five oceans</a:t>
            </a:r>
            <a:endParaRPr b="0" i="0" sz="1900" u="none" cap="none" strike="noStrike">
              <a:solidFill>
                <a:schemeClr val="dk1"/>
              </a:solidFill>
              <a:latin typeface="Calibri"/>
              <a:ea typeface="Calibri"/>
              <a:cs typeface="Calibri"/>
              <a:sym typeface="Calibri"/>
            </a:endParaRPr>
          </a:p>
          <a:p>
            <a:pPr indent="-254000" lvl="0" marL="285750" marR="0" rtl="0" algn="l">
              <a:lnSpc>
                <a:spcPct val="90000"/>
              </a:lnSpc>
              <a:spcBef>
                <a:spcPts val="1102"/>
              </a:spcBef>
              <a:spcAft>
                <a:spcPts val="0"/>
              </a:spcAft>
              <a:buClr>
                <a:schemeClr val="dk1"/>
              </a:buClr>
              <a:buSzPts val="1500"/>
              <a:buFont typeface="Arial"/>
              <a:buChar char="•"/>
            </a:pPr>
            <a:r>
              <a:rPr b="0" i="0" lang="en-GB" sz="1500" u="none" cap="none" strike="noStrike">
                <a:solidFill>
                  <a:schemeClr val="dk1"/>
                </a:solidFill>
                <a:latin typeface="Calibri"/>
                <a:ea typeface="Calibri"/>
                <a:cs typeface="Calibri"/>
                <a:sym typeface="Calibri"/>
              </a:rPr>
              <a:t>The names of the four countries and capital cities of the United Kingdom and its surrounding seas,</a:t>
            </a:r>
            <a:endParaRPr b="0" i="0" sz="1900" u="none" cap="none" strike="noStrike">
              <a:solidFill>
                <a:schemeClr val="dk1"/>
              </a:solidFill>
              <a:latin typeface="Calibri"/>
              <a:ea typeface="Calibri"/>
              <a:cs typeface="Calibri"/>
              <a:sym typeface="Calibri"/>
            </a:endParaRPr>
          </a:p>
          <a:p>
            <a:pPr indent="-254000" lvl="0" marL="285750" marR="0" rtl="0" algn="l">
              <a:lnSpc>
                <a:spcPct val="90000"/>
              </a:lnSpc>
              <a:spcBef>
                <a:spcPts val="1102"/>
              </a:spcBef>
              <a:spcAft>
                <a:spcPts val="0"/>
              </a:spcAft>
              <a:buClr>
                <a:schemeClr val="dk1"/>
              </a:buClr>
              <a:buSzPts val="1500"/>
              <a:buFont typeface="Arial"/>
              <a:buChar char="•"/>
            </a:pPr>
            <a:r>
              <a:rPr b="0" i="0" lang="en-GB" sz="1500" u="none" cap="none" strike="noStrike">
                <a:solidFill>
                  <a:schemeClr val="dk1"/>
                </a:solidFill>
                <a:latin typeface="Calibri"/>
                <a:ea typeface="Calibri"/>
                <a:cs typeface="Calibri"/>
                <a:sym typeface="Calibri"/>
              </a:rPr>
              <a:t>Cliff, coast, forest, hill, mountain, sea, ocean, river, soil, valley, vegetation, season, weather, city, town, village, factory, farm, house, office, port, harbour and shop</a:t>
            </a:r>
            <a:endParaRPr b="0" i="0" sz="1500" u="none" cap="none" strike="noStrike">
              <a:solidFill>
                <a:schemeClr val="dk1"/>
              </a:solidFill>
              <a:latin typeface="Calibri"/>
              <a:ea typeface="Calibri"/>
              <a:cs typeface="Calibri"/>
              <a:sym typeface="Calibri"/>
            </a:endParaRPr>
          </a:p>
          <a:p>
            <a:pPr indent="0" lvl="0" marL="0" marR="0" rtl="0" algn="l">
              <a:lnSpc>
                <a:spcPct val="90000"/>
              </a:lnSpc>
              <a:spcBef>
                <a:spcPts val="1102"/>
              </a:spcBef>
              <a:spcAft>
                <a:spcPts val="0"/>
              </a:spcAft>
              <a:buClr>
                <a:schemeClr val="dk1"/>
              </a:buClr>
              <a:buSzPts val="2000"/>
              <a:buFont typeface="Arial"/>
              <a:buNone/>
            </a:pPr>
            <a:r>
              <a:rPr b="1" i="0" lang="en-GB" sz="1500" u="none" cap="none" strike="noStrike">
                <a:solidFill>
                  <a:schemeClr val="dk1"/>
                </a:solidFill>
                <a:latin typeface="Calibri"/>
                <a:ea typeface="Calibri"/>
                <a:cs typeface="Calibri"/>
                <a:sym typeface="Calibri"/>
              </a:rPr>
              <a:t>KS2</a:t>
            </a:r>
            <a:endParaRPr b="1" i="0" sz="19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000"/>
              <a:buFont typeface="Arial"/>
              <a:buNone/>
            </a:pPr>
            <a:r>
              <a:rPr b="0" i="0" lang="en-GB" sz="1500" u="none" cap="none" strike="noStrike">
                <a:solidFill>
                  <a:schemeClr val="dk1"/>
                </a:solidFill>
                <a:latin typeface="Calibri"/>
                <a:ea typeface="Calibri"/>
                <a:cs typeface="Calibri"/>
                <a:sym typeface="Calibri"/>
              </a:rPr>
              <a:t>Topographical features, land-use, latitude, longitude, hemisphere, climate, biomes, vegetation, settlement, minerals</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latin typeface="Calibri"/>
                <a:ea typeface="Calibri"/>
                <a:cs typeface="Calibri"/>
                <a:sym typeface="Calibri"/>
              </a:rPr>
              <a:t>The Stig trap</a:t>
            </a:r>
            <a:endParaRPr b="1">
              <a:latin typeface="Calibri"/>
              <a:ea typeface="Calibri"/>
              <a:cs typeface="Calibri"/>
              <a:sym typeface="Calibri"/>
            </a:endParaRPr>
          </a:p>
        </p:txBody>
      </p:sp>
      <p:sp>
        <p:nvSpPr>
          <p:cNvPr id="144" name="Google Shape;144;p11"/>
          <p:cNvSpPr txBox="1"/>
          <p:nvPr/>
        </p:nvSpPr>
        <p:spPr>
          <a:xfrm>
            <a:off x="1219468" y="1179875"/>
            <a:ext cx="6425700" cy="126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Calibri"/>
                <a:ea typeface="Calibri"/>
                <a:cs typeface="Calibri"/>
                <a:sym typeface="Calibri"/>
              </a:rPr>
              <a:t>Pupils should be taught about changes in Britain from the Stone Age to the Iron Age</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Stig of the Dump by Clive King, Edward Ardizzone | Waterstones" id="145" name="Google Shape;145;p11"/>
          <p:cNvPicPr preferRelativeResize="0"/>
          <p:nvPr/>
        </p:nvPicPr>
        <p:blipFill rotWithShape="1">
          <a:blip r:embed="rId3">
            <a:alphaModFix/>
          </a:blip>
          <a:srcRect b="0" l="0" r="0" t="0"/>
          <a:stretch/>
        </p:blipFill>
        <p:spPr>
          <a:xfrm>
            <a:off x="631337" y="2351202"/>
            <a:ext cx="1295392" cy="1758926"/>
          </a:xfrm>
          <a:prstGeom prst="rect">
            <a:avLst/>
          </a:prstGeom>
          <a:noFill/>
          <a:ln>
            <a:noFill/>
          </a:ln>
          <a:effectLst>
            <a:reflection blurRad="0" dir="5400000" dist="5000" endA="0" endPos="30000" fadeDir="5400000" kx="0" rotWithShape="0" algn="bl" stA="30000" stPos="0" sy="-100000" ky="0"/>
          </a:effectLst>
        </p:spPr>
      </p:pic>
      <p:pic>
        <p:nvPicPr>
          <p:cNvPr descr="The First Drawing: Amazon.co.uk: Gerstein, Mordicai: Books" id="146" name="Google Shape;146;p11"/>
          <p:cNvPicPr preferRelativeResize="0"/>
          <p:nvPr/>
        </p:nvPicPr>
        <p:blipFill rotWithShape="1">
          <a:blip r:embed="rId4">
            <a:alphaModFix/>
          </a:blip>
          <a:srcRect b="0" l="0" r="0" t="0"/>
          <a:stretch/>
        </p:blipFill>
        <p:spPr>
          <a:xfrm>
            <a:off x="2567557" y="2351202"/>
            <a:ext cx="1489796" cy="1692971"/>
          </a:xfrm>
          <a:prstGeom prst="rect">
            <a:avLst/>
          </a:prstGeom>
          <a:noFill/>
          <a:ln>
            <a:noFill/>
          </a:ln>
          <a:effectLst>
            <a:reflection blurRad="0" dir="5400000" dist="5000" endA="0" endPos="30000" fadeDir="5400000" kx="0" rotWithShape="0" algn="bl" stA="30000" stPos="0" sy="-100000" ky="0"/>
          </a:effectLst>
        </p:spPr>
      </p:pic>
      <p:pic>
        <p:nvPicPr>
          <p:cNvPr descr="Ug : Boy Genius Of The Stone Age And His Search For Soft Trousers:  Amazon.co.uk: Briggs, Raymond: Books" id="147" name="Google Shape;147;p11"/>
          <p:cNvPicPr preferRelativeResize="0"/>
          <p:nvPr/>
        </p:nvPicPr>
        <p:blipFill rotWithShape="1">
          <a:blip r:embed="rId5">
            <a:alphaModFix/>
          </a:blip>
          <a:srcRect b="0" l="0" r="0" t="0"/>
          <a:stretch/>
        </p:blipFill>
        <p:spPr>
          <a:xfrm>
            <a:off x="4795609" y="2151611"/>
            <a:ext cx="1797277" cy="2098408"/>
          </a:xfrm>
          <a:prstGeom prst="rect">
            <a:avLst/>
          </a:prstGeom>
          <a:noFill/>
          <a:ln>
            <a:noFill/>
          </a:ln>
          <a:effectLst>
            <a:reflection blurRad="0" dir="5400000" dist="5000" endA="0" endPos="30000" fadeDir="5400000" kx="0" rotWithShape="0" algn="bl" stA="30000" stPos="0" sy="-100000" ky="0"/>
          </a:effectLst>
        </p:spPr>
      </p:pic>
      <p:pic>
        <p:nvPicPr>
          <p:cNvPr descr="Booklist: Stone Age to Iron Age" id="148" name="Google Shape;148;p11"/>
          <p:cNvPicPr preferRelativeResize="0"/>
          <p:nvPr/>
        </p:nvPicPr>
        <p:blipFill rotWithShape="1">
          <a:blip r:embed="rId6">
            <a:alphaModFix/>
          </a:blip>
          <a:srcRect b="0" l="0" r="0" t="0"/>
          <a:stretch/>
        </p:blipFill>
        <p:spPr>
          <a:xfrm>
            <a:off x="7070884" y="2775617"/>
            <a:ext cx="1707295" cy="1036559"/>
          </a:xfrm>
          <a:prstGeom prst="rect">
            <a:avLst/>
          </a:prstGeom>
          <a:noFill/>
          <a:ln>
            <a:noFill/>
          </a:ln>
          <a:effectLst>
            <a:reflection blurRad="0" dir="5400000" dist="5000" endA="0" endPos="30000" fadeDir="5400000" kx="0" rotWithShape="0" algn="bl" stA="30000" stPos="0" sy="-100000" ky="0"/>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12"/>
          <p:cNvPicPr preferRelativeResize="0"/>
          <p:nvPr/>
        </p:nvPicPr>
        <p:blipFill rotWithShape="1">
          <a:blip r:embed="rId3">
            <a:alphaModFix/>
          </a:blip>
          <a:srcRect b="0" l="0" r="0" t="0"/>
          <a:stretch/>
        </p:blipFill>
        <p:spPr>
          <a:xfrm>
            <a:off x="6149548" y="1094664"/>
            <a:ext cx="2348100" cy="1560000"/>
          </a:xfrm>
          <a:prstGeom prst="roundRect">
            <a:avLst>
              <a:gd fmla="val 8594" name="adj"/>
            </a:avLst>
          </a:prstGeom>
          <a:solidFill>
            <a:srgbClr val="ECECEC"/>
          </a:solidFill>
          <a:ln>
            <a:noFill/>
          </a:ln>
          <a:effectLst>
            <a:reflection blurRad="0" dir="5400000" dist="5000" endA="0" endPos="28000" fadeDir="5400012" kx="0" rotWithShape="0" algn="bl" stA="38000" stPos="0" sy="-100000" ky="0"/>
          </a:effectLst>
        </p:spPr>
      </p:pic>
      <p:sp>
        <p:nvSpPr>
          <p:cNvPr id="154" name="Google Shape;154;p12"/>
          <p:cNvSpPr/>
          <p:nvPr/>
        </p:nvSpPr>
        <p:spPr>
          <a:xfrm>
            <a:off x="6671704" y="2476736"/>
            <a:ext cx="2122800" cy="1102800"/>
          </a:xfrm>
          <a:prstGeom prst="roundRect">
            <a:avLst>
              <a:gd fmla="val 16667"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5" name="Google Shape;155;p12"/>
          <p:cNvPicPr preferRelativeResize="0"/>
          <p:nvPr/>
        </p:nvPicPr>
        <p:blipFill rotWithShape="1">
          <a:blip r:embed="rId4">
            <a:alphaModFix/>
          </a:blip>
          <a:srcRect b="0" l="0" r="0" t="0"/>
          <a:stretch/>
        </p:blipFill>
        <p:spPr>
          <a:xfrm flipH="1">
            <a:off x="1023308" y="1094664"/>
            <a:ext cx="2361600" cy="1560900"/>
          </a:xfrm>
          <a:prstGeom prst="roundRect">
            <a:avLst>
              <a:gd fmla="val 8594" name="adj"/>
            </a:avLst>
          </a:prstGeom>
          <a:solidFill>
            <a:srgbClr val="ECECEC"/>
          </a:solidFill>
          <a:ln>
            <a:noFill/>
          </a:ln>
          <a:effectLst>
            <a:reflection blurRad="0" dir="5400000" dist="5000" endA="0" endPos="28000" fadeDir="5400012" kx="0" rotWithShape="0" algn="bl" stA="38000" stPos="0" sy="-100000" ky="0"/>
          </a:effectLst>
        </p:spPr>
      </p:pic>
      <p:sp>
        <p:nvSpPr>
          <p:cNvPr id="156" name="Google Shape;156;p12"/>
          <p:cNvSpPr/>
          <p:nvPr/>
        </p:nvSpPr>
        <p:spPr>
          <a:xfrm>
            <a:off x="365565" y="2393607"/>
            <a:ext cx="2203800" cy="1376400"/>
          </a:xfrm>
          <a:prstGeom prst="roundRect">
            <a:avLst>
              <a:gd fmla="val 16667" name="adj"/>
            </a:avLst>
          </a:prstGeom>
          <a:solidFill>
            <a:srgbClr val="EE2A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7" name="Google Shape;157;p12"/>
          <p:cNvSpPr txBox="1"/>
          <p:nvPr/>
        </p:nvSpPr>
        <p:spPr>
          <a:xfrm>
            <a:off x="-91825" y="234100"/>
            <a:ext cx="9589800" cy="724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Calibri"/>
                <a:ea typeface="Calibri"/>
                <a:cs typeface="Calibri"/>
                <a:sym typeface="Calibri"/>
              </a:rPr>
              <a:t>The National Literacy Trust gives children and young people from disadvantaged communities the literacy skills to succeed in life </a:t>
            </a:r>
            <a:endParaRPr b="0" i="0" sz="2000" u="none" cap="none" strike="noStrike">
              <a:solidFill>
                <a:srgbClr val="000000"/>
              </a:solidFill>
              <a:latin typeface="Arial"/>
              <a:ea typeface="Arial"/>
              <a:cs typeface="Arial"/>
              <a:sym typeface="Arial"/>
            </a:endParaRPr>
          </a:p>
        </p:txBody>
      </p:sp>
      <p:pic>
        <p:nvPicPr>
          <p:cNvPr id="158" name="Google Shape;158;p12"/>
          <p:cNvPicPr preferRelativeResize="0"/>
          <p:nvPr/>
        </p:nvPicPr>
        <p:blipFill rotWithShape="1">
          <a:blip r:embed="rId5">
            <a:alphaModFix/>
          </a:blip>
          <a:srcRect b="0" l="0" r="0" t="0"/>
          <a:stretch/>
        </p:blipFill>
        <p:spPr>
          <a:xfrm flipH="1">
            <a:off x="3553594" y="1094664"/>
            <a:ext cx="2427300" cy="1563000"/>
          </a:xfrm>
          <a:prstGeom prst="roundRect">
            <a:avLst>
              <a:gd fmla="val 8594" name="adj"/>
            </a:avLst>
          </a:prstGeom>
          <a:solidFill>
            <a:srgbClr val="ECECEC"/>
          </a:solidFill>
          <a:ln>
            <a:noFill/>
          </a:ln>
          <a:effectLst>
            <a:reflection blurRad="0" dir="5400000" dist="5000" endA="0" endPos="28000" fadeDir="5400012" kx="0" rotWithShape="0" algn="bl" stA="38000" stPos="0" sy="-100000" ky="0"/>
          </a:effectLst>
        </p:spPr>
      </p:pic>
      <p:sp>
        <p:nvSpPr>
          <p:cNvPr id="159" name="Google Shape;159;p12"/>
          <p:cNvSpPr/>
          <p:nvPr/>
        </p:nvSpPr>
        <p:spPr>
          <a:xfrm>
            <a:off x="491192" y="2465196"/>
            <a:ext cx="1952400" cy="1233300"/>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They support schools and early years settings through their programmes, training, CPD and membership</a:t>
            </a:r>
            <a:endParaRPr b="1" i="0" sz="1400" u="none" cap="none" strike="noStrike">
              <a:solidFill>
                <a:srgbClr val="000000"/>
              </a:solidFill>
              <a:latin typeface="Arial"/>
              <a:ea typeface="Arial"/>
              <a:cs typeface="Arial"/>
              <a:sym typeface="Arial"/>
            </a:endParaRPr>
          </a:p>
        </p:txBody>
      </p:sp>
      <p:sp>
        <p:nvSpPr>
          <p:cNvPr id="160" name="Google Shape;160;p12"/>
          <p:cNvSpPr/>
          <p:nvPr/>
        </p:nvSpPr>
        <p:spPr>
          <a:xfrm>
            <a:off x="3427936" y="2413341"/>
            <a:ext cx="2203800" cy="1253400"/>
          </a:xfrm>
          <a:prstGeom prst="roundRect">
            <a:avLst>
              <a:gd fmla="val 16667"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1" name="Google Shape;161;p12"/>
          <p:cNvSpPr/>
          <p:nvPr/>
        </p:nvSpPr>
        <p:spPr>
          <a:xfrm>
            <a:off x="3449844" y="2526730"/>
            <a:ext cx="2174700" cy="1026600"/>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They bring together local partners to transform family literacy in the UK’s poorest communities </a:t>
            </a:r>
            <a:endParaRPr b="1" i="0" sz="1400" u="none" cap="none" strike="noStrike">
              <a:solidFill>
                <a:srgbClr val="000000"/>
              </a:solidFill>
              <a:latin typeface="Arial"/>
              <a:ea typeface="Arial"/>
              <a:cs typeface="Arial"/>
              <a:sym typeface="Arial"/>
            </a:endParaRPr>
          </a:p>
        </p:txBody>
      </p:sp>
      <p:sp>
        <p:nvSpPr>
          <p:cNvPr id="162" name="Google Shape;162;p12"/>
          <p:cNvSpPr/>
          <p:nvPr/>
        </p:nvSpPr>
        <p:spPr>
          <a:xfrm>
            <a:off x="1449324" y="3973488"/>
            <a:ext cx="6245400" cy="312600"/>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All their work is underpinned by their pioneering research and analysis </a:t>
            </a:r>
            <a:endParaRPr b="0" i="0" sz="1400" u="none" cap="none" strike="noStrike">
              <a:solidFill>
                <a:srgbClr val="000000"/>
              </a:solidFill>
              <a:latin typeface="Arial"/>
              <a:ea typeface="Arial"/>
              <a:cs typeface="Arial"/>
              <a:sym typeface="Arial"/>
            </a:endParaRPr>
          </a:p>
        </p:txBody>
      </p:sp>
      <p:sp>
        <p:nvSpPr>
          <p:cNvPr id="163" name="Google Shape;163;p12"/>
          <p:cNvSpPr/>
          <p:nvPr/>
        </p:nvSpPr>
        <p:spPr>
          <a:xfrm>
            <a:off x="6687838" y="2526730"/>
            <a:ext cx="2090700" cy="1002900"/>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They campaign to make literacy a priority for politicians, businesses</a:t>
            </a:r>
            <a:br>
              <a:rPr b="1" i="0" lang="en-GB" sz="1400" u="none" cap="none" strike="noStrike">
                <a:solidFill>
                  <a:srgbClr val="FFFFFF"/>
                </a:solidFill>
                <a:latin typeface="Calibri"/>
                <a:ea typeface="Calibri"/>
                <a:cs typeface="Calibri"/>
                <a:sym typeface="Calibri"/>
              </a:rPr>
            </a:br>
            <a:r>
              <a:rPr b="1" i="0" lang="en-GB" sz="1400" u="none" cap="none" strike="noStrike">
                <a:solidFill>
                  <a:srgbClr val="FFFFFF"/>
                </a:solidFill>
                <a:latin typeface="Calibri"/>
                <a:ea typeface="Calibri"/>
                <a:cs typeface="Calibri"/>
                <a:sym typeface="Calibri"/>
              </a:rPr>
              <a:t>and parents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nvSpPr>
        <p:spPr>
          <a:xfrm>
            <a:off x="775600" y="1124500"/>
            <a:ext cx="4782000" cy="62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The purpose of this, the </a:t>
            </a:r>
            <a:r>
              <a:rPr i="1" lang="en-GB"/>
              <a:t>fourth</a:t>
            </a:r>
            <a:r>
              <a:rPr b="0" i="1" lang="en-GB" sz="1400" u="none" cap="none" strike="noStrike">
                <a:solidFill>
                  <a:srgbClr val="000000"/>
                </a:solidFill>
                <a:latin typeface="Arial"/>
                <a:ea typeface="Arial"/>
                <a:cs typeface="Arial"/>
                <a:sym typeface="Arial"/>
              </a:rPr>
              <a:t> of eight CPD sessions, is: </a:t>
            </a:r>
            <a:endParaRPr b="0" i="1" sz="1400" u="none" cap="none" strike="noStrike">
              <a:solidFill>
                <a:srgbClr val="000000"/>
              </a:solidFill>
              <a:latin typeface="Arial"/>
              <a:ea typeface="Arial"/>
              <a:cs typeface="Arial"/>
              <a:sym typeface="Arial"/>
            </a:endParaRPr>
          </a:p>
        </p:txBody>
      </p:sp>
      <p:sp>
        <p:nvSpPr>
          <p:cNvPr id="68" name="Google Shape;68;p2"/>
          <p:cNvSpPr txBox="1"/>
          <p:nvPr/>
        </p:nvSpPr>
        <p:spPr>
          <a:xfrm>
            <a:off x="775600" y="551099"/>
            <a:ext cx="6667616" cy="57339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GB" sz="2400" u="none" cap="none" strike="noStrike">
                <a:solidFill>
                  <a:srgbClr val="DB1151"/>
                </a:solidFill>
                <a:latin typeface="Calibri"/>
                <a:ea typeface="Calibri"/>
                <a:cs typeface="Calibri"/>
                <a:sym typeface="Calibri"/>
              </a:rPr>
              <a:t>Session </a:t>
            </a:r>
            <a:r>
              <a:rPr b="1" lang="en-GB" sz="2400">
                <a:solidFill>
                  <a:srgbClr val="DB1151"/>
                </a:solidFill>
                <a:latin typeface="Calibri"/>
                <a:ea typeface="Calibri"/>
                <a:cs typeface="Calibri"/>
                <a:sym typeface="Calibri"/>
              </a:rPr>
              <a:t>4</a:t>
            </a:r>
            <a:r>
              <a:rPr b="1" i="0" lang="en-GB" sz="2400" u="none" cap="none" strike="noStrike">
                <a:solidFill>
                  <a:srgbClr val="DB1151"/>
                </a:solidFill>
                <a:latin typeface="Calibri"/>
                <a:ea typeface="Calibri"/>
                <a:cs typeface="Calibri"/>
                <a:sym typeface="Calibri"/>
              </a:rPr>
              <a:t>: </a:t>
            </a:r>
            <a:r>
              <a:rPr b="1" i="0" lang="en-GB" sz="2400" u="none" cap="none" strike="noStrike">
                <a:solidFill>
                  <a:srgbClr val="222222"/>
                </a:solidFill>
                <a:highlight>
                  <a:schemeClr val="lt1"/>
                </a:highlight>
                <a:latin typeface="Calibri"/>
                <a:ea typeface="Calibri"/>
                <a:cs typeface="Calibri"/>
                <a:sym typeface="Calibri"/>
              </a:rPr>
              <a:t>Vocabulary in the curriculum</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p:txBody>
      </p:sp>
      <p:grpSp>
        <p:nvGrpSpPr>
          <p:cNvPr id="69" name="Google Shape;69;p2"/>
          <p:cNvGrpSpPr/>
          <p:nvPr/>
        </p:nvGrpSpPr>
        <p:grpSpPr>
          <a:xfrm>
            <a:off x="1904621" y="1631207"/>
            <a:ext cx="5334757" cy="2644554"/>
            <a:chOff x="1950877" y="1504804"/>
            <a:chExt cx="5334757" cy="2644554"/>
          </a:xfrm>
        </p:grpSpPr>
        <p:sp>
          <p:nvSpPr>
            <p:cNvPr id="70" name="Google Shape;70;p2"/>
            <p:cNvSpPr txBox="1"/>
            <p:nvPr/>
          </p:nvSpPr>
          <p:spPr>
            <a:xfrm>
              <a:off x="2568654" y="1755220"/>
              <a:ext cx="4409888" cy="2394138"/>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GB" sz="2500" u="none" cap="none" strike="noStrike">
                  <a:solidFill>
                    <a:schemeClr val="dk1"/>
                  </a:solidFill>
                  <a:latin typeface="Calibri"/>
                  <a:ea typeface="Calibri"/>
                  <a:cs typeface="Calibri"/>
                  <a:sym typeface="Calibri"/>
                </a:rPr>
                <a:t>To explore the National Curriculum expectations with regards to teaching vocabulary, including subjects other than English.</a:t>
              </a:r>
              <a:endParaRPr/>
            </a:p>
            <a:p>
              <a:pPr indent="0" lvl="0" marL="0" marR="0" rtl="0" algn="l">
                <a:lnSpc>
                  <a:spcPct val="90000"/>
                </a:lnSpc>
                <a:spcBef>
                  <a:spcPts val="0"/>
                </a:spcBef>
                <a:spcAft>
                  <a:spcPts val="0"/>
                </a:spcAft>
                <a:buNone/>
              </a:pPr>
              <a:r>
                <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2400" u="none" cap="none" strike="noStrike">
                <a:solidFill>
                  <a:srgbClr val="000000"/>
                </a:solidFill>
                <a:latin typeface="Arial"/>
                <a:ea typeface="Arial"/>
                <a:cs typeface="Arial"/>
                <a:sym typeface="Arial"/>
              </a:endParaRPr>
            </a:p>
          </p:txBody>
        </p:sp>
        <p:pic>
          <p:nvPicPr>
            <p:cNvPr id="71" name="Google Shape;71;p2"/>
            <p:cNvPicPr preferRelativeResize="0"/>
            <p:nvPr/>
          </p:nvPicPr>
          <p:blipFill rotWithShape="1">
            <a:blip r:embed="rId3">
              <a:alphaModFix/>
            </a:blip>
            <a:srcRect b="0" l="0" r="0" t="0"/>
            <a:stretch/>
          </p:blipFill>
          <p:spPr>
            <a:xfrm>
              <a:off x="1950877" y="1996527"/>
              <a:ext cx="3238495" cy="1911523"/>
            </a:xfrm>
            <a:prstGeom prst="rect">
              <a:avLst/>
            </a:prstGeom>
            <a:noFill/>
            <a:ln>
              <a:noFill/>
            </a:ln>
          </p:spPr>
        </p:pic>
        <p:pic>
          <p:nvPicPr>
            <p:cNvPr id="72" name="Google Shape;72;p2"/>
            <p:cNvPicPr preferRelativeResize="0"/>
            <p:nvPr/>
          </p:nvPicPr>
          <p:blipFill rotWithShape="1">
            <a:blip r:embed="rId4">
              <a:alphaModFix/>
            </a:blip>
            <a:srcRect b="0" l="0" r="0" t="0"/>
            <a:stretch/>
          </p:blipFill>
          <p:spPr>
            <a:xfrm>
              <a:off x="4536740" y="1504804"/>
              <a:ext cx="2748894" cy="1896535"/>
            </a:xfrm>
            <a:prstGeom prst="rect">
              <a:avLst/>
            </a:prstGeom>
            <a:noFill/>
            <a:ln>
              <a:noFill/>
            </a:ln>
          </p:spPr>
        </p:pic>
        <p:pic>
          <p:nvPicPr>
            <p:cNvPr id="73" name="Google Shape;73;p2"/>
            <p:cNvPicPr preferRelativeResize="0"/>
            <p:nvPr/>
          </p:nvPicPr>
          <p:blipFill rotWithShape="1">
            <a:blip r:embed="rId5">
              <a:alphaModFix/>
            </a:blip>
            <a:srcRect b="0" l="0" r="0" t="0"/>
            <a:stretch/>
          </p:blipFill>
          <p:spPr>
            <a:xfrm>
              <a:off x="2018140" y="1532187"/>
              <a:ext cx="430508" cy="355169"/>
            </a:xfrm>
            <a:prstGeom prst="rect">
              <a:avLst/>
            </a:prstGeom>
            <a:noFill/>
            <a:ln>
              <a:noFill/>
            </a:ln>
          </p:spPr>
        </p:pic>
        <p:pic>
          <p:nvPicPr>
            <p:cNvPr id="74" name="Google Shape;74;p2"/>
            <p:cNvPicPr preferRelativeResize="0"/>
            <p:nvPr/>
          </p:nvPicPr>
          <p:blipFill rotWithShape="1">
            <a:blip r:embed="rId5">
              <a:alphaModFix/>
            </a:blip>
            <a:srcRect b="0" l="0" r="0" t="0"/>
            <a:stretch/>
          </p:blipFill>
          <p:spPr>
            <a:xfrm rot="10800000">
              <a:off x="6548034" y="3537431"/>
              <a:ext cx="430508" cy="35516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nvSpPr>
        <p:spPr>
          <a:xfrm>
            <a:off x="949352" y="477599"/>
            <a:ext cx="7545600" cy="1341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4850"/>
              <a:buFont typeface="Arial"/>
              <a:buNone/>
            </a:pPr>
            <a:r>
              <a:rPr b="1" i="0" lang="en-GB" sz="4850" u="none" cap="none" strike="noStrike">
                <a:solidFill>
                  <a:srgbClr val="000000"/>
                </a:solidFill>
                <a:latin typeface="Calibri"/>
                <a:ea typeface="Calibri"/>
                <a:cs typeface="Calibri"/>
                <a:sym typeface="Calibri"/>
              </a:rPr>
              <a:t>Maya Angelou</a:t>
            </a:r>
            <a:endParaRPr b="1" i="0" sz="4850" u="none" cap="none" strike="noStrike">
              <a:solidFill>
                <a:srgbClr val="000000"/>
              </a:solidFill>
              <a:latin typeface="Calibri"/>
              <a:ea typeface="Calibri"/>
              <a:cs typeface="Calibri"/>
              <a:sym typeface="Calibri"/>
            </a:endParaRPr>
          </a:p>
        </p:txBody>
      </p:sp>
      <p:sp>
        <p:nvSpPr>
          <p:cNvPr id="80" name="Google Shape;80;p3"/>
          <p:cNvSpPr txBox="1"/>
          <p:nvPr/>
        </p:nvSpPr>
        <p:spPr>
          <a:xfrm>
            <a:off x="949352" y="1955807"/>
            <a:ext cx="4354168" cy="4404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1" lang="en-GB" sz="2400" u="none" cap="none" strike="noStrike">
                <a:solidFill>
                  <a:schemeClr val="dk1"/>
                </a:solidFill>
                <a:latin typeface="Calibri"/>
                <a:ea typeface="Calibri"/>
                <a:cs typeface="Calibri"/>
                <a:sym typeface="Calibri"/>
              </a:rPr>
              <a:t>“Words mean more than what is set down on paper. It takes the human voice to infuse them with deeper shades of meaning"</a:t>
            </a:r>
            <a:br>
              <a:rPr b="0" i="1" lang="en-GB" sz="2400" u="none" cap="none" strike="noStrike">
                <a:solidFill>
                  <a:schemeClr val="dk1"/>
                </a:solidFill>
                <a:latin typeface="Calibri"/>
                <a:ea typeface="Calibri"/>
                <a:cs typeface="Calibri"/>
                <a:sym typeface="Calibri"/>
              </a:rPr>
            </a:br>
            <a:endParaRPr b="0" i="1" sz="3086" u="none" cap="none" strike="noStrike">
              <a:solidFill>
                <a:srgbClr val="000000"/>
              </a:solidFill>
              <a:latin typeface="Calibri"/>
              <a:ea typeface="Calibri"/>
              <a:cs typeface="Calibri"/>
              <a:sym typeface="Calibri"/>
            </a:endParaRPr>
          </a:p>
        </p:txBody>
      </p:sp>
      <p:pic>
        <p:nvPicPr>
          <p:cNvPr id="81" name="Google Shape;81;p3"/>
          <p:cNvPicPr preferRelativeResize="0"/>
          <p:nvPr/>
        </p:nvPicPr>
        <p:blipFill rotWithShape="1">
          <a:blip r:embed="rId3">
            <a:alphaModFix/>
          </a:blip>
          <a:srcRect b="0" l="0" r="0" t="0"/>
          <a:stretch/>
        </p:blipFill>
        <p:spPr>
          <a:xfrm>
            <a:off x="5715176" y="537241"/>
            <a:ext cx="2944368" cy="36804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latin typeface="Calibri"/>
                <a:ea typeface="Calibri"/>
                <a:cs typeface="Calibri"/>
                <a:sym typeface="Calibri"/>
              </a:rPr>
              <a:t>Vocabulary in the English curriculum (primary)</a:t>
            </a:r>
            <a:endParaRPr b="1">
              <a:latin typeface="Calibri"/>
              <a:ea typeface="Calibri"/>
              <a:cs typeface="Calibri"/>
              <a:sym typeface="Calibri"/>
            </a:endParaRPr>
          </a:p>
        </p:txBody>
      </p:sp>
      <p:sp>
        <p:nvSpPr>
          <p:cNvPr id="87" name="Google Shape;87;p4"/>
          <p:cNvSpPr txBox="1"/>
          <p:nvPr/>
        </p:nvSpPr>
        <p:spPr>
          <a:xfrm>
            <a:off x="311700" y="1017725"/>
            <a:ext cx="7931400" cy="3718800"/>
          </a:xfrm>
          <a:prstGeom prst="rect">
            <a:avLst/>
          </a:prstGeom>
          <a:noFill/>
          <a:ln>
            <a:noFill/>
          </a:ln>
        </p:spPr>
        <p:txBody>
          <a:bodyPr anchorCtr="0" anchor="t" bIns="45700" lIns="91425" spcFirstLastPara="1" rIns="91425" wrap="square" tIns="45700">
            <a:noAutofit/>
          </a:bodyPr>
          <a:lstStyle/>
          <a:p>
            <a:pPr indent="-361061" lvl="0" marL="457200" marR="0" rtl="0" algn="l">
              <a:lnSpc>
                <a:spcPct val="90000"/>
              </a:lnSpc>
              <a:spcBef>
                <a:spcPts val="0"/>
              </a:spcBef>
              <a:spcAft>
                <a:spcPts val="0"/>
              </a:spcAft>
              <a:buClr>
                <a:schemeClr val="dk1"/>
              </a:buClr>
              <a:buSzPts val="2086"/>
              <a:buFont typeface="Calibri"/>
              <a:buChar char="●"/>
            </a:pPr>
            <a:r>
              <a:rPr b="0" i="0" lang="en-GB" sz="2000" u="none" cap="none" strike="noStrike">
                <a:solidFill>
                  <a:schemeClr val="dk1"/>
                </a:solidFill>
                <a:latin typeface="Calibri"/>
                <a:ea typeface="Calibri"/>
                <a:cs typeface="Calibri"/>
                <a:sym typeface="Calibri"/>
              </a:rPr>
              <a:t>Opportunities for teachers to enhance pupils’ vocabulary arise naturally from their reading and writing. </a:t>
            </a:r>
            <a:endParaRPr b="1" i="0" sz="2000" u="none" cap="none" strike="noStrike">
              <a:solidFill>
                <a:schemeClr val="dk1"/>
              </a:solidFill>
              <a:latin typeface="Calibri"/>
              <a:ea typeface="Calibri"/>
              <a:cs typeface="Calibri"/>
              <a:sym typeface="Calibri"/>
            </a:endParaRPr>
          </a:p>
          <a:p>
            <a:pPr indent="-361061" lvl="0" marL="457200" marR="0" rtl="0" algn="l">
              <a:lnSpc>
                <a:spcPct val="90000"/>
              </a:lnSpc>
              <a:spcBef>
                <a:spcPts val="1200"/>
              </a:spcBef>
              <a:spcAft>
                <a:spcPts val="0"/>
              </a:spcAft>
              <a:buClr>
                <a:schemeClr val="dk1"/>
              </a:buClr>
              <a:buSzPts val="2086"/>
              <a:buFont typeface="Calibri"/>
              <a:buChar char="●"/>
            </a:pPr>
            <a:r>
              <a:rPr b="0" i="0" lang="en-GB" sz="2000" u="none" cap="none" strike="noStrike">
                <a:solidFill>
                  <a:schemeClr val="dk1"/>
                </a:solidFill>
                <a:latin typeface="Calibri"/>
                <a:ea typeface="Calibri"/>
                <a:cs typeface="Calibri"/>
                <a:sym typeface="Calibri"/>
              </a:rPr>
              <a:t>They should also teach pupils how to work out and clarify the meanings of unknown words and words with more than one meaning.</a:t>
            </a:r>
            <a:endParaRPr b="1" i="0" sz="2000" u="none" cap="none" strike="noStrike">
              <a:solidFill>
                <a:schemeClr val="dk1"/>
              </a:solidFill>
              <a:latin typeface="Calibri"/>
              <a:ea typeface="Calibri"/>
              <a:cs typeface="Calibri"/>
              <a:sym typeface="Calibri"/>
            </a:endParaRPr>
          </a:p>
          <a:p>
            <a:pPr indent="-361061" lvl="0" marL="457200" marR="0" rtl="0" algn="l">
              <a:lnSpc>
                <a:spcPct val="90000"/>
              </a:lnSpc>
              <a:spcBef>
                <a:spcPts val="1200"/>
              </a:spcBef>
              <a:spcAft>
                <a:spcPts val="0"/>
              </a:spcAft>
              <a:buClr>
                <a:schemeClr val="dk1"/>
              </a:buClr>
              <a:buSzPts val="2086"/>
              <a:buFont typeface="Calibri"/>
              <a:buChar char="●"/>
            </a:pPr>
            <a:r>
              <a:rPr b="0" i="0" lang="en-GB" sz="2000" u="none" cap="none" strike="noStrike">
                <a:solidFill>
                  <a:schemeClr val="dk1"/>
                </a:solidFill>
                <a:latin typeface="Calibri"/>
                <a:ea typeface="Calibri"/>
                <a:cs typeface="Calibri"/>
                <a:sym typeface="Calibri"/>
              </a:rPr>
              <a:t>Teachers should teach pupils the vocabulary they need to discuss their reading, writing and spoken language. It is important that pupils learn the correct grammatical terms in English and that these terms are integrated within teaching. </a:t>
            </a:r>
            <a:endParaRPr b="0" i="0" sz="2000" u="none" cap="none" strike="noStrike">
              <a:solidFill>
                <a:schemeClr val="dk1"/>
              </a:solidFill>
              <a:latin typeface="Calibri"/>
              <a:ea typeface="Calibri"/>
              <a:cs typeface="Calibri"/>
              <a:sym typeface="Calibri"/>
            </a:endParaRPr>
          </a:p>
          <a:p>
            <a:pPr indent="-361061" lvl="0" marL="457200" marR="0" rtl="0" algn="l">
              <a:lnSpc>
                <a:spcPct val="90000"/>
              </a:lnSpc>
              <a:spcBef>
                <a:spcPts val="1200"/>
              </a:spcBef>
              <a:spcAft>
                <a:spcPts val="1200"/>
              </a:spcAft>
              <a:buClr>
                <a:schemeClr val="dk1"/>
              </a:buClr>
              <a:buSzPts val="2086"/>
              <a:buFont typeface="Calibri"/>
              <a:buChar char="●"/>
            </a:pPr>
            <a:r>
              <a:rPr b="0" i="0" lang="en-GB" sz="2000" u="none" cap="none" strike="noStrike">
                <a:solidFill>
                  <a:schemeClr val="dk1"/>
                </a:solidFill>
                <a:latin typeface="Calibri"/>
                <a:ea typeface="Calibri"/>
                <a:cs typeface="Calibri"/>
                <a:sym typeface="Calibri"/>
              </a:rPr>
              <a:t>Reading widely and often increases pupils’ vocabulary because they encounter words they would rarely hear or use in everyday speech.</a:t>
            </a:r>
            <a:endParaRPr b="0" i="0" sz="2000" u="none" cap="none" strike="noStrike">
              <a:solidFill>
                <a:schemeClr val="dk1"/>
              </a:solidFill>
              <a:latin typeface="Calibri"/>
              <a:ea typeface="Calibri"/>
              <a:cs typeface="Calibri"/>
              <a:sym typeface="Calibri"/>
            </a:endParaRPr>
          </a:p>
        </p:txBody>
      </p:sp>
      <p:sp>
        <p:nvSpPr>
          <p:cNvPr id="88" name="Google Shape;88;p4"/>
          <p:cNvSpPr txBox="1"/>
          <p:nvPr/>
        </p:nvSpPr>
        <p:spPr>
          <a:xfrm>
            <a:off x="346975" y="4423000"/>
            <a:ext cx="7899000" cy="267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102"/>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latin typeface="Calibri"/>
                <a:ea typeface="Calibri"/>
                <a:cs typeface="Calibri"/>
                <a:sym typeface="Calibri"/>
              </a:rPr>
              <a:t>Vocabulary in the English National Curriculum (KS3)</a:t>
            </a:r>
            <a:endParaRPr b="1">
              <a:latin typeface="Calibri"/>
              <a:ea typeface="Calibri"/>
              <a:cs typeface="Calibri"/>
              <a:sym typeface="Calibri"/>
            </a:endParaRPr>
          </a:p>
        </p:txBody>
      </p:sp>
      <p:sp>
        <p:nvSpPr>
          <p:cNvPr id="94" name="Google Shape;94;p5"/>
          <p:cNvSpPr txBox="1"/>
          <p:nvPr/>
        </p:nvSpPr>
        <p:spPr>
          <a:xfrm>
            <a:off x="311700" y="1145741"/>
            <a:ext cx="7931400" cy="37188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90000"/>
              </a:lnSpc>
              <a:spcBef>
                <a:spcPts val="0"/>
              </a:spcBef>
              <a:spcAft>
                <a:spcPts val="0"/>
              </a:spcAft>
              <a:buClr>
                <a:schemeClr val="dk1"/>
              </a:buClr>
              <a:buSzPts val="2000"/>
              <a:buFont typeface="Arial"/>
              <a:buChar char="●"/>
            </a:pPr>
            <a:r>
              <a:rPr b="0" i="0" lang="en-GB" sz="1900" u="none" cap="none" strike="noStrike">
                <a:solidFill>
                  <a:schemeClr val="dk1"/>
                </a:solidFill>
                <a:latin typeface="Calibri"/>
                <a:ea typeface="Calibri"/>
                <a:cs typeface="Calibri"/>
                <a:sym typeface="Calibri"/>
              </a:rPr>
              <a:t>Pupils’ acquisition and command of vocabulary are key to their learning and progress across </a:t>
            </a:r>
            <a:r>
              <a:rPr b="1" i="0" lang="en-GB" sz="1900" u="none" cap="none" strike="noStrike">
                <a:solidFill>
                  <a:schemeClr val="dk1"/>
                </a:solidFill>
                <a:latin typeface="Calibri"/>
                <a:ea typeface="Calibri"/>
                <a:cs typeface="Calibri"/>
                <a:sym typeface="Calibri"/>
              </a:rPr>
              <a:t>the whole curriculum</a:t>
            </a:r>
            <a:r>
              <a:rPr b="0" i="0" lang="en-GB" sz="1900" u="none" cap="none" strike="noStrike">
                <a:solidFill>
                  <a:schemeClr val="dk1"/>
                </a:solidFill>
                <a:latin typeface="Calibri"/>
                <a:ea typeface="Calibri"/>
                <a:cs typeface="Calibri"/>
                <a:sym typeface="Calibri"/>
              </a:rPr>
              <a:t>. Teachers should therefore </a:t>
            </a:r>
            <a:r>
              <a:rPr b="1" i="0" lang="en-GB" sz="1900" u="none" cap="none" strike="noStrike">
                <a:solidFill>
                  <a:schemeClr val="dk1"/>
                </a:solidFill>
                <a:latin typeface="Calibri"/>
                <a:ea typeface="Calibri"/>
                <a:cs typeface="Calibri"/>
                <a:sym typeface="Calibri"/>
              </a:rPr>
              <a:t>develop vocabulary actively</a:t>
            </a:r>
            <a:r>
              <a:rPr b="0" i="0" lang="en-GB" sz="1900" u="none" cap="none" strike="noStrike">
                <a:solidFill>
                  <a:schemeClr val="dk1"/>
                </a:solidFill>
                <a:latin typeface="Calibri"/>
                <a:ea typeface="Calibri"/>
                <a:cs typeface="Calibri"/>
                <a:sym typeface="Calibri"/>
              </a:rPr>
              <a:t>, building systematically on pupils’ current knowledge. They should </a:t>
            </a:r>
            <a:r>
              <a:rPr b="1" i="0" lang="en-GB" sz="1900" u="none" cap="none" strike="noStrike">
                <a:solidFill>
                  <a:schemeClr val="dk1"/>
                </a:solidFill>
                <a:latin typeface="Calibri"/>
                <a:ea typeface="Calibri"/>
                <a:cs typeface="Calibri"/>
                <a:sym typeface="Calibri"/>
              </a:rPr>
              <a:t>increase pupils’ store of words </a:t>
            </a:r>
            <a:r>
              <a:rPr b="0" i="0" lang="en-GB" sz="1900" u="none" cap="none" strike="noStrike">
                <a:solidFill>
                  <a:schemeClr val="dk1"/>
                </a:solidFill>
                <a:latin typeface="Calibri"/>
                <a:ea typeface="Calibri"/>
                <a:cs typeface="Calibri"/>
                <a:sym typeface="Calibri"/>
              </a:rPr>
              <a:t>in general.</a:t>
            </a:r>
            <a:endParaRPr b="0" i="0" sz="1900" u="none" cap="none" strike="noStrike">
              <a:solidFill>
                <a:schemeClr val="dk1"/>
              </a:solidFill>
              <a:latin typeface="Calibri"/>
              <a:ea typeface="Calibri"/>
              <a:cs typeface="Calibri"/>
              <a:sym typeface="Calibri"/>
            </a:endParaRPr>
          </a:p>
          <a:p>
            <a:pPr indent="-355600" lvl="0" marL="457200" marR="0" rtl="0" algn="l">
              <a:lnSpc>
                <a:spcPct val="90000"/>
              </a:lnSpc>
              <a:spcBef>
                <a:spcPts val="1102"/>
              </a:spcBef>
              <a:spcAft>
                <a:spcPts val="0"/>
              </a:spcAft>
              <a:buClr>
                <a:schemeClr val="dk1"/>
              </a:buClr>
              <a:buSzPts val="2000"/>
              <a:buFont typeface="Arial"/>
              <a:buChar char="●"/>
            </a:pPr>
            <a:r>
              <a:rPr b="0" i="0" lang="en-GB" sz="1900" u="none" cap="none" strike="noStrike">
                <a:solidFill>
                  <a:schemeClr val="dk1"/>
                </a:solidFill>
                <a:latin typeface="Calibri"/>
                <a:ea typeface="Calibri"/>
                <a:cs typeface="Calibri"/>
                <a:sym typeface="Calibri"/>
              </a:rPr>
              <a:t>In addition, it is vital for </a:t>
            </a:r>
            <a:r>
              <a:rPr b="1" i="0" lang="en-GB" sz="1900" u="none" cap="none" strike="noStrike">
                <a:solidFill>
                  <a:schemeClr val="dk1"/>
                </a:solidFill>
                <a:latin typeface="Calibri"/>
                <a:ea typeface="Calibri"/>
                <a:cs typeface="Calibri"/>
                <a:sym typeface="Calibri"/>
              </a:rPr>
              <a:t>pupils’ comprehension </a:t>
            </a:r>
            <a:r>
              <a:rPr b="0" i="0" lang="en-GB" sz="1900" u="none" cap="none" strike="noStrike">
                <a:solidFill>
                  <a:schemeClr val="dk1"/>
                </a:solidFill>
                <a:latin typeface="Calibri"/>
                <a:ea typeface="Calibri"/>
                <a:cs typeface="Calibri"/>
                <a:sym typeface="Calibri"/>
              </a:rPr>
              <a:t>that they understand the meanings of words they meet in their </a:t>
            </a:r>
            <a:r>
              <a:rPr b="1" i="0" lang="en-GB" sz="1900" u="none" cap="none" strike="noStrike">
                <a:solidFill>
                  <a:schemeClr val="dk1"/>
                </a:solidFill>
                <a:latin typeface="Calibri"/>
                <a:ea typeface="Calibri"/>
                <a:cs typeface="Calibri"/>
                <a:sym typeface="Calibri"/>
              </a:rPr>
              <a:t>reading across all subjects</a:t>
            </a:r>
            <a:r>
              <a:rPr b="0" i="0" lang="en-GB" sz="1900" u="none" cap="none" strike="noStrike">
                <a:solidFill>
                  <a:schemeClr val="dk1"/>
                </a:solidFill>
                <a:latin typeface="Calibri"/>
                <a:ea typeface="Calibri"/>
                <a:cs typeface="Calibri"/>
                <a:sym typeface="Calibri"/>
              </a:rPr>
              <a:t>, and older pupils should be taught the meaning of </a:t>
            </a:r>
            <a:r>
              <a:rPr b="1" i="0" lang="en-GB" sz="1900" u="none" cap="none" strike="noStrike">
                <a:solidFill>
                  <a:schemeClr val="dk1"/>
                </a:solidFill>
                <a:latin typeface="Calibri"/>
                <a:ea typeface="Calibri"/>
                <a:cs typeface="Calibri"/>
                <a:sym typeface="Calibri"/>
              </a:rPr>
              <a:t>instruction verbs </a:t>
            </a:r>
            <a:r>
              <a:rPr b="0" i="0" lang="en-GB" sz="1900" u="none" cap="none" strike="noStrike">
                <a:solidFill>
                  <a:schemeClr val="dk1"/>
                </a:solidFill>
                <a:latin typeface="Calibri"/>
                <a:ea typeface="Calibri"/>
                <a:cs typeface="Calibri"/>
                <a:sym typeface="Calibri"/>
              </a:rPr>
              <a:t>that they may meet in examination questions. It is particularly important to induct pupils into </a:t>
            </a:r>
            <a:r>
              <a:rPr b="1" i="0" lang="en-GB" sz="1900" u="none" cap="none" strike="noStrike">
                <a:solidFill>
                  <a:schemeClr val="dk1"/>
                </a:solidFill>
                <a:latin typeface="Calibri"/>
                <a:ea typeface="Calibri"/>
                <a:cs typeface="Calibri"/>
                <a:sym typeface="Calibri"/>
              </a:rPr>
              <a:t>the language which defines each subject </a:t>
            </a:r>
            <a:r>
              <a:rPr b="0" i="0" lang="en-GB" sz="1900" u="none" cap="none" strike="noStrike">
                <a:solidFill>
                  <a:schemeClr val="dk1"/>
                </a:solidFill>
                <a:latin typeface="Calibri"/>
                <a:ea typeface="Calibri"/>
                <a:cs typeface="Calibri"/>
                <a:sym typeface="Calibri"/>
              </a:rPr>
              <a:t>in its own right, such as accurate mathematical and scientific language.</a:t>
            </a:r>
            <a:endParaRPr b="0" i="0" sz="19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sp>
        <p:nvSpPr>
          <p:cNvPr id="95" name="Google Shape;95;p5"/>
          <p:cNvSpPr txBox="1"/>
          <p:nvPr/>
        </p:nvSpPr>
        <p:spPr>
          <a:xfrm>
            <a:off x="346975" y="4423000"/>
            <a:ext cx="7899000" cy="267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102"/>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latin typeface="Calibri"/>
                <a:ea typeface="Calibri"/>
                <a:cs typeface="Calibri"/>
                <a:sym typeface="Calibri"/>
              </a:rPr>
              <a:t>Ofsted 2019</a:t>
            </a:r>
            <a:endParaRPr b="1">
              <a:latin typeface="Calibri"/>
              <a:ea typeface="Calibri"/>
              <a:cs typeface="Calibri"/>
              <a:sym typeface="Calibri"/>
            </a:endParaRPr>
          </a:p>
        </p:txBody>
      </p:sp>
      <p:sp>
        <p:nvSpPr>
          <p:cNvPr id="101" name="Google Shape;101;p6"/>
          <p:cNvSpPr txBox="1"/>
          <p:nvPr>
            <p:ph idx="1" type="body"/>
          </p:nvPr>
        </p:nvSpPr>
        <p:spPr>
          <a:xfrm>
            <a:off x="311700" y="1018055"/>
            <a:ext cx="5138123" cy="3428669"/>
          </a:xfrm>
          <a:prstGeom prst="rect">
            <a:avLst/>
          </a:prstGeom>
          <a:noFill/>
          <a:ln>
            <a:noFill/>
          </a:ln>
        </p:spPr>
        <p:txBody>
          <a:bodyPr anchorCtr="0" anchor="t" bIns="91425" lIns="91425" spcFirstLastPara="1" rIns="91425" wrap="square" tIns="91425">
            <a:normAutofit fontScale="32500" lnSpcReduction="20000"/>
          </a:bodyPr>
          <a:lstStyle/>
          <a:p>
            <a:pPr indent="0" lvl="0" marL="0" rtl="0" algn="l">
              <a:lnSpc>
                <a:spcPct val="120000"/>
              </a:lnSpc>
              <a:spcBef>
                <a:spcPts val="0"/>
              </a:spcBef>
              <a:spcAft>
                <a:spcPts val="0"/>
              </a:spcAft>
              <a:buClr>
                <a:schemeClr val="dk1"/>
              </a:buClr>
              <a:buSzPct val="100000"/>
              <a:buFont typeface="Arial"/>
              <a:buNone/>
            </a:pPr>
            <a:r>
              <a:rPr lang="en-GB" sz="4300">
                <a:solidFill>
                  <a:schemeClr val="dk1"/>
                </a:solidFill>
                <a:latin typeface="Calibri"/>
                <a:ea typeface="Calibri"/>
                <a:cs typeface="Calibri"/>
                <a:sym typeface="Calibri"/>
              </a:rPr>
              <a:t>If we want to give all children opportunity, a good place to start is through reading to them frequently, introducing new vocabulary and meaning within contexts that stimulate their thinking. Subsequently, it is important to teach them a range of curriculum subjects that will provide a wide </a:t>
            </a:r>
            <a:r>
              <a:rPr b="1" lang="en-GB" sz="4300">
                <a:solidFill>
                  <a:schemeClr val="dk1"/>
                </a:solidFill>
                <a:latin typeface="Calibri"/>
                <a:ea typeface="Calibri"/>
                <a:cs typeface="Calibri"/>
                <a:sym typeface="Calibri"/>
              </a:rPr>
              <a:t>vocabulary</a:t>
            </a:r>
            <a:r>
              <a:rPr lang="en-GB" sz="4300">
                <a:solidFill>
                  <a:schemeClr val="dk1"/>
                </a:solidFill>
                <a:latin typeface="Calibri"/>
                <a:ea typeface="Calibri"/>
                <a:cs typeface="Calibri"/>
                <a:sym typeface="Calibri"/>
              </a:rPr>
              <a:t> and a rich understanding of the meaning of the words encountered. </a:t>
            </a:r>
            <a:endParaRPr sz="4300">
              <a:solidFill>
                <a:schemeClr val="dk1"/>
              </a:solidFill>
              <a:latin typeface="Calibri"/>
              <a:ea typeface="Calibri"/>
              <a:cs typeface="Calibri"/>
              <a:sym typeface="Calibri"/>
            </a:endParaRPr>
          </a:p>
          <a:p>
            <a:pPr indent="0" lvl="0" marL="0" rtl="0" algn="r">
              <a:lnSpc>
                <a:spcPct val="120000"/>
              </a:lnSpc>
              <a:spcBef>
                <a:spcPts val="1102"/>
              </a:spcBef>
              <a:spcAft>
                <a:spcPts val="0"/>
              </a:spcAft>
              <a:buClr>
                <a:schemeClr val="dk1"/>
              </a:buClr>
              <a:buSzPct val="100000"/>
              <a:buFont typeface="Arial"/>
              <a:buNone/>
            </a:pPr>
            <a:r>
              <a:rPr lang="en-GB" sz="2000">
                <a:solidFill>
                  <a:schemeClr val="dk1"/>
                </a:solidFill>
                <a:latin typeface="Calibri"/>
                <a:ea typeface="Calibri"/>
                <a:cs typeface="Calibri"/>
                <a:sym typeface="Calibri"/>
              </a:rPr>
              <a:t>(Sean Harford, OFSTED school inspection update, Jan 2019)</a:t>
            </a:r>
            <a:endParaRPr sz="2400">
              <a:solidFill>
                <a:schemeClr val="dk1"/>
              </a:solidFill>
              <a:latin typeface="Calibri"/>
              <a:ea typeface="Calibri"/>
              <a:cs typeface="Calibri"/>
              <a:sym typeface="Calibri"/>
            </a:endParaRPr>
          </a:p>
          <a:p>
            <a:pPr indent="0" lvl="0" marL="0" rtl="0" algn="l">
              <a:lnSpc>
                <a:spcPct val="120000"/>
              </a:lnSpc>
              <a:spcBef>
                <a:spcPts val="1102"/>
              </a:spcBef>
              <a:spcAft>
                <a:spcPts val="0"/>
              </a:spcAft>
              <a:buClr>
                <a:schemeClr val="dk1"/>
              </a:buClr>
              <a:buSzPct val="100000"/>
              <a:buFont typeface="Arial"/>
              <a:buNone/>
            </a:pPr>
            <a:r>
              <a:t/>
            </a:r>
            <a:endParaRPr sz="2400">
              <a:solidFill>
                <a:schemeClr val="dk1"/>
              </a:solidFill>
              <a:latin typeface="Calibri"/>
              <a:ea typeface="Calibri"/>
              <a:cs typeface="Calibri"/>
              <a:sym typeface="Calibri"/>
            </a:endParaRPr>
          </a:p>
          <a:p>
            <a:pPr indent="0" lvl="0" marL="0" rtl="0" algn="l">
              <a:lnSpc>
                <a:spcPct val="120000"/>
              </a:lnSpc>
              <a:spcBef>
                <a:spcPts val="1102"/>
              </a:spcBef>
              <a:spcAft>
                <a:spcPts val="0"/>
              </a:spcAft>
              <a:buClr>
                <a:schemeClr val="dk1"/>
              </a:buClr>
              <a:buSzPct val="100000"/>
              <a:buFont typeface="Arial"/>
              <a:buNone/>
            </a:pPr>
            <a:r>
              <a:rPr lang="en-GB" sz="4300">
                <a:solidFill>
                  <a:schemeClr val="dk1"/>
                </a:solidFill>
                <a:latin typeface="Calibri"/>
                <a:ea typeface="Calibri"/>
                <a:cs typeface="Calibri"/>
                <a:sym typeface="Calibri"/>
              </a:rPr>
              <a:t>In reaching an evaluation against the ‘quality of education’ judgement, inspectors will consider whether…stories, poems, rhymes and non-fiction are chosen for reading to develop pupils’ </a:t>
            </a:r>
            <a:r>
              <a:rPr b="1" lang="en-GB" sz="4300">
                <a:solidFill>
                  <a:schemeClr val="dk1"/>
                </a:solidFill>
                <a:latin typeface="Calibri"/>
                <a:ea typeface="Calibri"/>
                <a:cs typeface="Calibri"/>
                <a:sym typeface="Calibri"/>
              </a:rPr>
              <a:t>vocabulary</a:t>
            </a:r>
            <a:r>
              <a:rPr lang="en-GB" sz="4300">
                <a:solidFill>
                  <a:schemeClr val="dk1"/>
                </a:solidFill>
                <a:latin typeface="Calibri"/>
                <a:ea typeface="Calibri"/>
                <a:cs typeface="Calibri"/>
                <a:sym typeface="Calibri"/>
              </a:rPr>
              <a:t>, language comprehension and love of reading. </a:t>
            </a:r>
            <a:endParaRPr sz="4300">
              <a:solidFill>
                <a:schemeClr val="dk1"/>
              </a:solidFill>
              <a:latin typeface="Calibri"/>
              <a:ea typeface="Calibri"/>
              <a:cs typeface="Calibri"/>
              <a:sym typeface="Calibri"/>
            </a:endParaRPr>
          </a:p>
          <a:p>
            <a:pPr indent="0" lvl="0" marL="0" rtl="0" algn="r">
              <a:lnSpc>
                <a:spcPct val="120000"/>
              </a:lnSpc>
              <a:spcBef>
                <a:spcPts val="1102"/>
              </a:spcBef>
              <a:spcAft>
                <a:spcPts val="0"/>
              </a:spcAft>
              <a:buClr>
                <a:schemeClr val="dk1"/>
              </a:buClr>
              <a:buSzPct val="100000"/>
              <a:buFont typeface="Arial"/>
              <a:buNone/>
            </a:pPr>
            <a:r>
              <a:rPr lang="en-GB" sz="2000">
                <a:solidFill>
                  <a:schemeClr val="dk1"/>
                </a:solidFill>
                <a:latin typeface="Calibri"/>
                <a:ea typeface="Calibri"/>
                <a:cs typeface="Calibri"/>
                <a:sym typeface="Calibri"/>
              </a:rPr>
              <a:t>(OFSTED, School inspection handbook, 2019)</a:t>
            </a:r>
            <a:endParaRPr sz="2400">
              <a:solidFill>
                <a:schemeClr val="dk1"/>
              </a:solidFill>
              <a:latin typeface="Calibri"/>
              <a:ea typeface="Calibri"/>
              <a:cs typeface="Calibri"/>
              <a:sym typeface="Calibri"/>
            </a:endParaRPr>
          </a:p>
          <a:p>
            <a:pPr indent="0" lvl="0" marL="0" rtl="0" algn="l">
              <a:lnSpc>
                <a:spcPct val="120000"/>
              </a:lnSpc>
              <a:spcBef>
                <a:spcPts val="0"/>
              </a:spcBef>
              <a:spcAft>
                <a:spcPts val="1200"/>
              </a:spcAft>
              <a:buSzPct val="307692"/>
              <a:buNone/>
            </a:pPr>
            <a:r>
              <a:t/>
            </a:r>
            <a:endParaRPr/>
          </a:p>
        </p:txBody>
      </p:sp>
      <p:pic>
        <p:nvPicPr>
          <p:cNvPr id="102" name="Google Shape;102;p6"/>
          <p:cNvPicPr preferRelativeResize="0"/>
          <p:nvPr/>
        </p:nvPicPr>
        <p:blipFill rotWithShape="1">
          <a:blip r:embed="rId3">
            <a:alphaModFix/>
          </a:blip>
          <a:srcRect b="0" l="0" r="0" t="0"/>
          <a:stretch/>
        </p:blipFill>
        <p:spPr>
          <a:xfrm>
            <a:off x="5863920" y="1287802"/>
            <a:ext cx="2889174" cy="2889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pSp>
        <p:nvGrpSpPr>
          <p:cNvPr id="107" name="Google Shape;107;p7"/>
          <p:cNvGrpSpPr/>
          <p:nvPr/>
        </p:nvGrpSpPr>
        <p:grpSpPr>
          <a:xfrm>
            <a:off x="1815202" y="586766"/>
            <a:ext cx="6058304" cy="3764917"/>
            <a:chOff x="23986" y="-405202"/>
            <a:chExt cx="8435400" cy="5435133"/>
          </a:xfrm>
        </p:grpSpPr>
        <p:sp>
          <p:nvSpPr>
            <p:cNvPr id="108" name="Google Shape;108;p7"/>
            <p:cNvSpPr/>
            <p:nvPr/>
          </p:nvSpPr>
          <p:spPr>
            <a:xfrm>
              <a:off x="2811760" y="-405202"/>
              <a:ext cx="2811900" cy="1739100"/>
            </a:xfrm>
            <a:prstGeom prst="trapezoid">
              <a:avLst>
                <a:gd fmla="val 80837" name="adj"/>
              </a:avLst>
            </a:prstGeom>
            <a:solidFill>
              <a:srgbClr val="00B0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7"/>
            <p:cNvSpPr txBox="1"/>
            <p:nvPr/>
          </p:nvSpPr>
          <p:spPr>
            <a:xfrm>
              <a:off x="2811760" y="-85984"/>
              <a:ext cx="2811900" cy="1419900"/>
            </a:xfrm>
            <a:prstGeom prst="rect">
              <a:avLst/>
            </a:prstGeom>
            <a:noFill/>
            <a:ln>
              <a:noFill/>
            </a:ln>
          </p:spPr>
          <p:txBody>
            <a:bodyPr anchorCtr="0" anchor="ctr" bIns="40625" lIns="40625" spcFirstLastPara="1" rIns="40625" wrap="square" tIns="40625">
              <a:noAutofit/>
            </a:bodyPr>
            <a:lstStyle/>
            <a:p>
              <a:pPr indent="0" lvl="0" marL="0" marR="0" rtl="0" algn="ctr">
                <a:lnSpc>
                  <a:spcPct val="90000"/>
                </a:lnSpc>
                <a:spcBef>
                  <a:spcPts val="0"/>
                </a:spcBef>
                <a:spcAft>
                  <a:spcPts val="0"/>
                </a:spcAft>
                <a:buClr>
                  <a:srgbClr val="FFFFFF"/>
                </a:buClr>
                <a:buSzPts val="3200"/>
                <a:buFont typeface="Calibri"/>
                <a:buNone/>
              </a:pPr>
              <a:r>
                <a:rPr b="1" i="0" lang="en-GB" sz="2400" u="none" cap="none" strike="noStrike">
                  <a:solidFill>
                    <a:srgbClr val="FFFFFF"/>
                  </a:solidFill>
                  <a:latin typeface="Calibri"/>
                  <a:ea typeface="Calibri"/>
                  <a:cs typeface="Calibri"/>
                  <a:sym typeface="Calibri"/>
                </a:rPr>
                <a:t>Tier 3</a:t>
              </a:r>
              <a:endParaRPr b="0" i="0" sz="2400" u="none" cap="none" strike="noStrike">
                <a:solidFill>
                  <a:srgbClr val="000000"/>
                </a:solidFill>
                <a:latin typeface="Arial"/>
                <a:ea typeface="Arial"/>
                <a:cs typeface="Arial"/>
                <a:sym typeface="Arial"/>
              </a:endParaRPr>
            </a:p>
          </p:txBody>
        </p:sp>
        <p:sp>
          <p:nvSpPr>
            <p:cNvPr id="110" name="Google Shape;110;p7"/>
            <p:cNvSpPr/>
            <p:nvPr/>
          </p:nvSpPr>
          <p:spPr>
            <a:xfrm>
              <a:off x="1412938" y="1442815"/>
              <a:ext cx="5609400" cy="1739100"/>
            </a:xfrm>
            <a:prstGeom prst="trapezoid">
              <a:avLst>
                <a:gd fmla="val 80837" name="adj"/>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7"/>
            <p:cNvSpPr txBox="1"/>
            <p:nvPr/>
          </p:nvSpPr>
          <p:spPr>
            <a:xfrm>
              <a:off x="2394582" y="1442815"/>
              <a:ext cx="3646200" cy="1739100"/>
            </a:xfrm>
            <a:prstGeom prst="rect">
              <a:avLst/>
            </a:prstGeom>
            <a:noFill/>
            <a:ln>
              <a:noFill/>
            </a:ln>
          </p:spPr>
          <p:txBody>
            <a:bodyPr anchorCtr="0" anchor="ctr" bIns="40625" lIns="40625" spcFirstLastPara="1" rIns="40625" wrap="square" tIns="40625">
              <a:noAutofit/>
            </a:bodyPr>
            <a:lstStyle/>
            <a:p>
              <a:pPr indent="0" lvl="0" marL="0" marR="0" rtl="0" algn="ctr">
                <a:lnSpc>
                  <a:spcPct val="90000"/>
                </a:lnSpc>
                <a:spcBef>
                  <a:spcPts val="0"/>
                </a:spcBef>
                <a:spcAft>
                  <a:spcPts val="0"/>
                </a:spcAft>
                <a:buClr>
                  <a:srgbClr val="FFFFFF"/>
                </a:buClr>
                <a:buSzPts val="3200"/>
                <a:buFont typeface="Calibri"/>
                <a:buNone/>
              </a:pPr>
              <a:r>
                <a:rPr b="1" i="0" lang="en-GB" sz="3200" u="none" cap="none" strike="noStrike">
                  <a:solidFill>
                    <a:srgbClr val="FFFFFF"/>
                  </a:solidFill>
                  <a:latin typeface="Calibri"/>
                  <a:ea typeface="Calibri"/>
                  <a:cs typeface="Calibri"/>
                  <a:sym typeface="Calibri"/>
                </a:rPr>
                <a:t>Tier 2</a:t>
              </a:r>
              <a:endParaRPr b="0" i="0" sz="1400" u="none" cap="none" strike="noStrike">
                <a:solidFill>
                  <a:srgbClr val="000000"/>
                </a:solidFill>
                <a:latin typeface="Arial"/>
                <a:ea typeface="Arial"/>
                <a:cs typeface="Arial"/>
                <a:sym typeface="Arial"/>
              </a:endParaRPr>
            </a:p>
          </p:txBody>
        </p:sp>
        <p:sp>
          <p:nvSpPr>
            <p:cNvPr id="112" name="Google Shape;112;p7"/>
            <p:cNvSpPr/>
            <p:nvPr/>
          </p:nvSpPr>
          <p:spPr>
            <a:xfrm>
              <a:off x="23986" y="3290830"/>
              <a:ext cx="8435400" cy="1739100"/>
            </a:xfrm>
            <a:prstGeom prst="trapezoid">
              <a:avLst>
                <a:gd fmla="val 80837" name="adj"/>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7"/>
            <p:cNvSpPr txBox="1"/>
            <p:nvPr/>
          </p:nvSpPr>
          <p:spPr>
            <a:xfrm>
              <a:off x="1500158" y="3290831"/>
              <a:ext cx="5482800" cy="1739100"/>
            </a:xfrm>
            <a:prstGeom prst="rect">
              <a:avLst/>
            </a:prstGeom>
            <a:noFill/>
            <a:ln>
              <a:noFill/>
            </a:ln>
          </p:spPr>
          <p:txBody>
            <a:bodyPr anchorCtr="0" anchor="ctr" bIns="40625" lIns="40625" spcFirstLastPara="1" rIns="40625" wrap="square" tIns="40625">
              <a:noAutofit/>
            </a:bodyPr>
            <a:lstStyle/>
            <a:p>
              <a:pPr indent="0" lvl="0" marL="0" marR="0" rtl="0" algn="ctr">
                <a:lnSpc>
                  <a:spcPct val="90000"/>
                </a:lnSpc>
                <a:spcBef>
                  <a:spcPts val="0"/>
                </a:spcBef>
                <a:spcAft>
                  <a:spcPts val="0"/>
                </a:spcAft>
                <a:buClr>
                  <a:srgbClr val="FFFFFF"/>
                </a:buClr>
                <a:buSzPts val="3200"/>
                <a:buFont typeface="Calibri"/>
                <a:buNone/>
              </a:pPr>
              <a:r>
                <a:rPr b="1" i="0" lang="en-GB" sz="3200" u="none" cap="none" strike="noStrike">
                  <a:solidFill>
                    <a:srgbClr val="FFFFFF"/>
                  </a:solidFill>
                  <a:latin typeface="Calibri"/>
                  <a:ea typeface="Calibri"/>
                  <a:cs typeface="Calibri"/>
                  <a:sym typeface="Calibri"/>
                </a:rPr>
                <a:t>Tier 1</a:t>
              </a:r>
              <a:endParaRPr b="0" i="0" sz="1400" u="none" cap="none" strike="noStrike">
                <a:solidFill>
                  <a:srgbClr val="000000"/>
                </a:solidFill>
                <a:latin typeface="Arial"/>
                <a:ea typeface="Arial"/>
                <a:cs typeface="Arial"/>
                <a:sym typeface="Arial"/>
              </a:endParaRPr>
            </a:p>
          </p:txBody>
        </p:sp>
      </p:grpSp>
      <p:sp>
        <p:nvSpPr>
          <p:cNvPr id="114" name="Google Shape;114;p7"/>
          <p:cNvSpPr txBox="1"/>
          <p:nvPr/>
        </p:nvSpPr>
        <p:spPr>
          <a:xfrm>
            <a:off x="222689" y="509345"/>
            <a:ext cx="3339300" cy="107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B0F0"/>
                </a:solidFill>
                <a:latin typeface="Calibri"/>
                <a:ea typeface="Calibri"/>
                <a:cs typeface="Calibri"/>
                <a:sym typeface="Calibri"/>
              </a:rPr>
              <a:t>Low frequency</a:t>
            </a:r>
            <a:r>
              <a:rPr b="0" i="0" lang="en-GB" sz="1600" u="none" cap="none" strike="noStrike">
                <a:solidFill>
                  <a:srgbClr val="00B0F0"/>
                </a:solidFill>
                <a:latin typeface="Calibri"/>
                <a:ea typeface="Calibri"/>
                <a:cs typeface="Calibri"/>
                <a:sym typeface="Calibri"/>
              </a:rPr>
              <a:t> </a:t>
            </a:r>
            <a:r>
              <a:rPr b="0" i="0" lang="en-GB" sz="1600" u="none" cap="none" strike="noStrike">
                <a:solidFill>
                  <a:srgbClr val="000000"/>
                </a:solidFill>
                <a:latin typeface="Calibri"/>
                <a:ea typeface="Calibri"/>
                <a:cs typeface="Calibri"/>
                <a:sym typeface="Calibri"/>
              </a:rPr>
              <a:t>words, often subject specialist or technical vocabulary, e.g. </a:t>
            </a:r>
            <a:r>
              <a:rPr b="0" i="1" lang="en-GB" sz="1600" u="none" cap="none" strike="noStrike">
                <a:solidFill>
                  <a:srgbClr val="000000"/>
                </a:solidFill>
                <a:latin typeface="Calibri"/>
                <a:ea typeface="Calibri"/>
                <a:cs typeface="Calibri"/>
                <a:sym typeface="Calibri"/>
              </a:rPr>
              <a:t>‘condensation’, ‘metamorphosis’, ‘evaporation’ </a:t>
            </a:r>
            <a:endParaRPr b="0" i="0" sz="1000" u="none" cap="none" strike="noStrike">
              <a:solidFill>
                <a:srgbClr val="000000"/>
              </a:solidFill>
              <a:latin typeface="Arial"/>
              <a:ea typeface="Arial"/>
              <a:cs typeface="Arial"/>
              <a:sym typeface="Arial"/>
            </a:endParaRPr>
          </a:p>
        </p:txBody>
      </p:sp>
      <p:sp>
        <p:nvSpPr>
          <p:cNvPr id="115" name="Google Shape;115;p7"/>
          <p:cNvSpPr txBox="1"/>
          <p:nvPr/>
        </p:nvSpPr>
        <p:spPr>
          <a:xfrm>
            <a:off x="222689" y="2675665"/>
            <a:ext cx="2009700" cy="128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FF7E79"/>
                </a:solidFill>
                <a:latin typeface="Calibri"/>
                <a:ea typeface="Calibri"/>
                <a:cs typeface="Calibri"/>
                <a:sym typeface="Calibri"/>
              </a:rPr>
              <a:t>High Frequency</a:t>
            </a:r>
            <a:r>
              <a:rPr b="1" i="0" lang="en-GB" sz="1700" u="none" cap="none" strike="noStrike">
                <a:solidFill>
                  <a:srgbClr val="000000"/>
                </a:solidFill>
                <a:latin typeface="Calibri"/>
                <a:ea typeface="Calibri"/>
                <a:cs typeface="Calibri"/>
                <a:sym typeface="Calibri"/>
              </a:rPr>
              <a:t> </a:t>
            </a:r>
            <a:r>
              <a:rPr b="0" i="0" lang="en-GB" sz="1700" u="none" cap="none" strike="noStrike">
                <a:solidFill>
                  <a:srgbClr val="000000"/>
                </a:solidFill>
                <a:latin typeface="Calibri"/>
                <a:ea typeface="Calibri"/>
                <a:cs typeface="Calibri"/>
                <a:sym typeface="Calibri"/>
              </a:rPr>
              <a:t>vocabulary in</a:t>
            </a:r>
            <a:r>
              <a:rPr b="1" i="0" lang="en-GB" sz="1700" u="none" cap="none" strike="noStrike">
                <a:solidFill>
                  <a:srgbClr val="000000"/>
                </a:solidFill>
                <a:latin typeface="Calibri"/>
                <a:ea typeface="Calibri"/>
                <a:cs typeface="Calibri"/>
                <a:sym typeface="Calibri"/>
              </a:rPr>
              <a:t> </a:t>
            </a:r>
            <a:r>
              <a:rPr b="0" i="0" lang="en-GB" sz="1700" u="none" cap="none" strike="noStrike">
                <a:solidFill>
                  <a:srgbClr val="000000"/>
                </a:solidFill>
                <a:latin typeface="Calibri"/>
                <a:ea typeface="Calibri"/>
                <a:cs typeface="Calibri"/>
                <a:sym typeface="Calibri"/>
              </a:rPr>
              <a:t>everyday use, </a:t>
            </a:r>
            <a:r>
              <a:rPr b="0" i="1" lang="en-GB" sz="1700" u="none" cap="none" strike="noStrike">
                <a:solidFill>
                  <a:srgbClr val="000000"/>
                </a:solidFill>
                <a:latin typeface="Calibri"/>
                <a:ea typeface="Calibri"/>
                <a:cs typeface="Calibri"/>
                <a:sym typeface="Calibri"/>
              </a:rPr>
              <a:t>e.g. ‘desk’, ‘weather’, ‘book’</a:t>
            </a:r>
            <a:endParaRPr b="0" i="0" sz="1100" u="none" cap="none" strike="noStrike">
              <a:solidFill>
                <a:srgbClr val="000000"/>
              </a:solidFill>
              <a:latin typeface="Arial"/>
              <a:ea typeface="Arial"/>
              <a:cs typeface="Arial"/>
              <a:sym typeface="Arial"/>
            </a:endParaRPr>
          </a:p>
        </p:txBody>
      </p:sp>
      <p:sp>
        <p:nvSpPr>
          <p:cNvPr id="116" name="Google Shape;116;p7"/>
          <p:cNvSpPr txBox="1"/>
          <p:nvPr/>
        </p:nvSpPr>
        <p:spPr>
          <a:xfrm>
            <a:off x="6705109" y="1398555"/>
            <a:ext cx="2336700" cy="1173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FFC000"/>
                </a:solidFill>
                <a:latin typeface="Calibri"/>
                <a:ea typeface="Calibri"/>
                <a:cs typeface="Calibri"/>
                <a:sym typeface="Calibri"/>
              </a:rPr>
              <a:t>Medium frequency words </a:t>
            </a:r>
            <a:r>
              <a:rPr b="0" i="0" lang="en-GB" sz="1700" u="none" cap="none" strike="noStrike">
                <a:solidFill>
                  <a:srgbClr val="000000"/>
                </a:solidFill>
                <a:latin typeface="Calibri"/>
                <a:ea typeface="Calibri"/>
                <a:cs typeface="Calibri"/>
                <a:sym typeface="Calibri"/>
              </a:rPr>
              <a:t>for academic language, </a:t>
            </a:r>
            <a:r>
              <a:rPr b="0" i="1" lang="en-GB" sz="1700" u="none" cap="none" strike="noStrike">
                <a:solidFill>
                  <a:srgbClr val="000000"/>
                </a:solidFill>
                <a:latin typeface="Calibri"/>
                <a:ea typeface="Calibri"/>
                <a:cs typeface="Calibri"/>
                <a:sym typeface="Calibri"/>
              </a:rPr>
              <a:t>e.g. ‘coincidence’, ‘industrious’, ‘function’.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latin typeface="Calibri"/>
                <a:ea typeface="Calibri"/>
                <a:cs typeface="Calibri"/>
                <a:sym typeface="Calibri"/>
              </a:rPr>
              <a:t>Making progress</a:t>
            </a:r>
            <a:endParaRPr b="1">
              <a:latin typeface="Calibri"/>
              <a:ea typeface="Calibri"/>
              <a:cs typeface="Calibri"/>
              <a:sym typeface="Calibri"/>
            </a:endParaRPr>
          </a:p>
        </p:txBody>
      </p:sp>
      <p:sp>
        <p:nvSpPr>
          <p:cNvPr id="122" name="Google Shape;122;p8"/>
          <p:cNvSpPr txBox="1"/>
          <p:nvPr/>
        </p:nvSpPr>
        <p:spPr>
          <a:xfrm>
            <a:off x="1155460" y="1160235"/>
            <a:ext cx="6425700" cy="1269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GB" sz="2000" u="none" cap="none" strike="noStrike">
                <a:solidFill>
                  <a:schemeClr val="dk1"/>
                </a:solidFill>
                <a:latin typeface="Calibri"/>
                <a:ea typeface="Calibri"/>
                <a:cs typeface="Calibri"/>
                <a:sym typeface="Calibri"/>
              </a:rPr>
              <a:t>Progression in the teaching of vocabulary depends on the pitch and variety of the texts presented to children (tier 2 words).</a:t>
            </a:r>
            <a:endParaRPr b="1" i="0" sz="2000" u="none" cap="none" strike="noStrike">
              <a:solidFill>
                <a:srgbClr val="000000"/>
              </a:solidFill>
              <a:latin typeface="Calibri"/>
              <a:ea typeface="Calibri"/>
              <a:cs typeface="Calibri"/>
              <a:sym typeface="Calibri"/>
            </a:endParaRPr>
          </a:p>
        </p:txBody>
      </p:sp>
      <p:pic>
        <p:nvPicPr>
          <p:cNvPr descr="Not Now, Bernard: Amazon.co.uk: McKee, David: Books" id="123" name="Google Shape;123;p8"/>
          <p:cNvPicPr preferRelativeResize="0"/>
          <p:nvPr/>
        </p:nvPicPr>
        <p:blipFill rotWithShape="1">
          <a:blip r:embed="rId3">
            <a:alphaModFix/>
          </a:blip>
          <a:srcRect b="0" l="0" r="0" t="0"/>
          <a:stretch/>
        </p:blipFill>
        <p:spPr>
          <a:xfrm>
            <a:off x="1241980" y="2297426"/>
            <a:ext cx="1611318" cy="1875125"/>
          </a:xfrm>
          <a:prstGeom prst="rect">
            <a:avLst/>
          </a:prstGeom>
          <a:noFill/>
          <a:ln>
            <a:noFill/>
          </a:ln>
          <a:effectLst>
            <a:reflection blurRad="0" dir="5400000" dist="5000" endA="0" endPos="30000" fadeDir="5400000" kx="0" rotWithShape="0" algn="bl" stA="30000" stPos="0" sy="-100000" ky="0"/>
          </a:effectLst>
        </p:spPr>
      </p:pic>
      <p:pic>
        <p:nvPicPr>
          <p:cNvPr id="124" name="Google Shape;124;p8"/>
          <p:cNvPicPr preferRelativeResize="0"/>
          <p:nvPr/>
        </p:nvPicPr>
        <p:blipFill rotWithShape="1">
          <a:blip r:embed="rId4">
            <a:alphaModFix/>
          </a:blip>
          <a:srcRect b="0" l="0" r="0" t="0"/>
          <a:stretch/>
        </p:blipFill>
        <p:spPr>
          <a:xfrm>
            <a:off x="3427913" y="2309405"/>
            <a:ext cx="2099124" cy="1806915"/>
          </a:xfrm>
          <a:prstGeom prst="rect">
            <a:avLst/>
          </a:prstGeom>
          <a:noFill/>
          <a:ln>
            <a:noFill/>
          </a:ln>
          <a:effectLst>
            <a:reflection blurRad="0" dir="5400000" dist="5000" endA="0" endPos="30000" fadeDir="5400000" kx="0" rotWithShape="0" algn="bl" stA="30000" stPos="0" sy="-100000" ky="0"/>
          </a:effectLst>
        </p:spPr>
      </p:pic>
      <p:pic>
        <p:nvPicPr>
          <p:cNvPr descr="Felix After the Rain (Hope in a Scary World)" id="125" name="Google Shape;125;p8"/>
          <p:cNvPicPr preferRelativeResize="0"/>
          <p:nvPr/>
        </p:nvPicPr>
        <p:blipFill rotWithShape="1">
          <a:blip r:embed="rId5">
            <a:alphaModFix/>
          </a:blip>
          <a:srcRect b="0" l="0" r="0" t="0"/>
          <a:stretch/>
        </p:blipFill>
        <p:spPr>
          <a:xfrm>
            <a:off x="6101652" y="2309405"/>
            <a:ext cx="1936621" cy="1806915"/>
          </a:xfrm>
          <a:prstGeom prst="rect">
            <a:avLst/>
          </a:prstGeom>
          <a:noFill/>
          <a:ln>
            <a:noFill/>
          </a:ln>
          <a:effectLst>
            <a:reflection blurRad="0" dir="5400000" dist="5000" endA="0" endPos="30000" fadeDir="5400000" kx="0" rotWithShape="0" algn="bl" stA="30000" stPos="0" sy="-100000" ky="0"/>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latin typeface="Calibri"/>
                <a:ea typeface="Calibri"/>
                <a:cs typeface="Calibri"/>
                <a:sym typeface="Calibri"/>
              </a:rPr>
              <a:t>Language progression</a:t>
            </a:r>
            <a:endParaRPr b="1">
              <a:latin typeface="Calibri"/>
              <a:ea typeface="Calibri"/>
              <a:cs typeface="Calibri"/>
              <a:sym typeface="Calibri"/>
            </a:endParaRPr>
          </a:p>
        </p:txBody>
      </p:sp>
      <p:sp>
        <p:nvSpPr>
          <p:cNvPr id="131" name="Google Shape;131;p9"/>
          <p:cNvSpPr/>
          <p:nvPr/>
        </p:nvSpPr>
        <p:spPr>
          <a:xfrm>
            <a:off x="219000" y="2406400"/>
            <a:ext cx="8613300" cy="2580000"/>
          </a:xfrm>
          <a:prstGeom prst="rect">
            <a:avLst/>
          </a:prstGeom>
          <a:noFill/>
          <a:ln>
            <a:noFill/>
          </a:ln>
        </p:spPr>
        <p:txBody>
          <a:bodyPr anchorCtr="0" anchor="t" bIns="45700" lIns="91425" spcFirstLastPara="1" rIns="91425" wrap="square" tIns="45700">
            <a:noAutofit/>
          </a:bodyPr>
          <a:lstStyle/>
          <a:p>
            <a:pPr indent="503970" lvl="0" marL="0" marR="1791899"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132" name="Google Shape;132;p9"/>
          <p:cNvSpPr txBox="1"/>
          <p:nvPr/>
        </p:nvSpPr>
        <p:spPr>
          <a:xfrm>
            <a:off x="428625" y="1071575"/>
            <a:ext cx="7797000" cy="314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1" lang="en-GB" sz="1600" u="none" cap="none" strike="noStrike">
                <a:solidFill>
                  <a:schemeClr val="dk1"/>
                </a:solidFill>
                <a:latin typeface="Calibri"/>
                <a:ea typeface="Calibri"/>
                <a:cs typeface="Calibri"/>
                <a:sym typeface="Calibri"/>
              </a:rPr>
              <a:t>Not Now Bernard</a:t>
            </a:r>
            <a:endParaRPr b="1" i="1"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Calibri"/>
                <a:ea typeface="Calibri"/>
                <a:cs typeface="Calibri"/>
                <a:sym typeface="Calibri"/>
              </a:rPr>
              <a:t>The monster </a:t>
            </a:r>
            <a:r>
              <a:rPr b="1" i="0" lang="en-GB" sz="1600" u="none" cap="none" strike="noStrike">
                <a:solidFill>
                  <a:schemeClr val="dk1"/>
                </a:solidFill>
                <a:latin typeface="Calibri"/>
                <a:ea typeface="Calibri"/>
                <a:cs typeface="Calibri"/>
                <a:sym typeface="Calibri"/>
              </a:rPr>
              <a:t>ate</a:t>
            </a:r>
            <a:r>
              <a:rPr b="0" i="0" lang="en-GB" sz="1600" u="none" cap="none" strike="noStrike">
                <a:solidFill>
                  <a:schemeClr val="dk1"/>
                </a:solidFill>
                <a:latin typeface="Calibri"/>
                <a:ea typeface="Calibri"/>
                <a:cs typeface="Calibri"/>
                <a:sym typeface="Calibri"/>
              </a:rPr>
              <a:t> the dinner. Then it </a:t>
            </a:r>
            <a:r>
              <a:rPr b="1" i="0" lang="en-GB" sz="1600" u="none" cap="none" strike="noStrike">
                <a:solidFill>
                  <a:schemeClr val="dk1"/>
                </a:solidFill>
                <a:latin typeface="Calibri"/>
                <a:ea typeface="Calibri"/>
                <a:cs typeface="Calibri"/>
                <a:sym typeface="Calibri"/>
              </a:rPr>
              <a:t>watched</a:t>
            </a:r>
            <a:r>
              <a:rPr b="0" i="0" lang="en-GB" sz="1600" u="none" cap="none" strike="noStrike">
                <a:solidFill>
                  <a:schemeClr val="dk1"/>
                </a:solidFill>
                <a:latin typeface="Calibri"/>
                <a:ea typeface="Calibri"/>
                <a:cs typeface="Calibri"/>
                <a:sym typeface="Calibri"/>
              </a:rPr>
              <a:t> the television.</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1" lang="en-GB" sz="1600" u="none" cap="none" strike="noStrike">
                <a:solidFill>
                  <a:schemeClr val="dk1"/>
                </a:solidFill>
                <a:latin typeface="Calibri"/>
                <a:ea typeface="Calibri"/>
                <a:cs typeface="Calibri"/>
                <a:sym typeface="Calibri"/>
              </a:rPr>
              <a:t>Sweep</a:t>
            </a:r>
            <a:endParaRPr b="1" i="1"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Calibri"/>
                <a:ea typeface="Calibri"/>
                <a:cs typeface="Calibri"/>
                <a:sym typeface="Calibri"/>
              </a:rPr>
              <a:t>But before Ed knew it, the something had </a:t>
            </a:r>
            <a:r>
              <a:rPr i="0" lang="en-GB" sz="1600" u="none" cap="none" strike="noStrike">
                <a:solidFill>
                  <a:schemeClr val="dk1"/>
                </a:solidFill>
                <a:latin typeface="Calibri"/>
                <a:ea typeface="Calibri"/>
                <a:cs typeface="Calibri"/>
                <a:sym typeface="Calibri"/>
              </a:rPr>
              <a:t>grown</a:t>
            </a:r>
            <a:r>
              <a:rPr b="0" i="0" lang="en-GB" sz="1600" u="none" cap="none" strike="noStrike">
                <a:solidFill>
                  <a:schemeClr val="dk1"/>
                </a:solidFill>
                <a:latin typeface="Calibri"/>
                <a:ea typeface="Calibri"/>
                <a:cs typeface="Calibri"/>
                <a:sym typeface="Calibri"/>
              </a:rPr>
              <a:t>, </a:t>
            </a:r>
            <a:r>
              <a:rPr b="1" i="0" lang="en-GB" sz="1600" u="none" cap="none" strike="noStrike">
                <a:solidFill>
                  <a:schemeClr val="dk1"/>
                </a:solidFill>
                <a:latin typeface="Calibri"/>
                <a:ea typeface="Calibri"/>
                <a:cs typeface="Calibri"/>
                <a:sym typeface="Calibri"/>
              </a:rPr>
              <a:t>gathered </a:t>
            </a:r>
            <a:r>
              <a:rPr b="0" i="0" lang="en-GB" sz="1600" u="none" cap="none" strike="noStrike">
                <a:solidFill>
                  <a:schemeClr val="dk1"/>
                </a:solidFill>
                <a:latin typeface="Calibri"/>
                <a:ea typeface="Calibri"/>
                <a:cs typeface="Calibri"/>
                <a:sym typeface="Calibri"/>
              </a:rPr>
              <a:t>pace, and</a:t>
            </a:r>
            <a:r>
              <a:rPr b="1" i="0" lang="en-GB" sz="1600" u="none" cap="none" strike="noStrike">
                <a:solidFill>
                  <a:schemeClr val="dk1"/>
                </a:solidFill>
                <a:latin typeface="Calibri"/>
                <a:ea typeface="Calibri"/>
                <a:cs typeface="Calibri"/>
                <a:sym typeface="Calibri"/>
              </a:rPr>
              <a:t> swept </a:t>
            </a:r>
            <a:r>
              <a:rPr b="1" i="0" lang="en-GB" sz="1600" u="none" cap="none" strike="noStrike">
                <a:solidFill>
                  <a:schemeClr val="dk1"/>
                </a:solidFill>
                <a:latin typeface="Calibri"/>
                <a:ea typeface="Calibri"/>
                <a:cs typeface="Calibri"/>
                <a:sym typeface="Calibri"/>
              </a:rPr>
              <a:t>him off </a:t>
            </a:r>
            <a:r>
              <a:rPr b="0" i="0" lang="en-GB" sz="1600" u="none" cap="none" strike="noStrike">
                <a:solidFill>
                  <a:schemeClr val="dk1"/>
                </a:solidFill>
                <a:latin typeface="Calibri"/>
                <a:ea typeface="Calibri"/>
                <a:cs typeface="Calibri"/>
                <a:sym typeface="Calibri"/>
              </a:rPr>
              <a:t>down a path.</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1" lang="en-GB" sz="1600" u="none" cap="none" strike="noStrike">
                <a:solidFill>
                  <a:schemeClr val="dk1"/>
                </a:solidFill>
                <a:latin typeface="Calibri"/>
                <a:ea typeface="Calibri"/>
                <a:cs typeface="Calibri"/>
                <a:sym typeface="Calibri"/>
              </a:rPr>
              <a:t>Felix After the Rain</a:t>
            </a:r>
            <a:endParaRPr b="1" i="1"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Calibri"/>
                <a:ea typeface="Calibri"/>
                <a:cs typeface="Calibri"/>
                <a:sym typeface="Calibri"/>
              </a:rPr>
              <a:t>Something </a:t>
            </a:r>
            <a:r>
              <a:rPr b="0" i="0" lang="en-GB" sz="1600" u="none" cap="none" strike="noStrike">
                <a:solidFill>
                  <a:srgbClr val="FF0000"/>
                </a:solidFill>
                <a:latin typeface="Calibri"/>
                <a:ea typeface="Calibri"/>
                <a:cs typeface="Calibri"/>
                <a:sym typeface="Calibri"/>
              </a:rPr>
              <a:t>dark</a:t>
            </a:r>
            <a:r>
              <a:rPr b="0" i="0" lang="en-GB" sz="1600" u="none" cap="none" strike="noStrike">
                <a:solidFill>
                  <a:schemeClr val="dk1"/>
                </a:solidFill>
                <a:latin typeface="Calibri"/>
                <a:ea typeface="Calibri"/>
                <a:cs typeface="Calibri"/>
                <a:sym typeface="Calibri"/>
              </a:rPr>
              <a:t> had </a:t>
            </a:r>
            <a:r>
              <a:rPr b="1" i="0" lang="en-GB" sz="1600" u="none" cap="none" strike="noStrike">
                <a:solidFill>
                  <a:schemeClr val="dk1"/>
                </a:solidFill>
                <a:latin typeface="Calibri"/>
                <a:ea typeface="Calibri"/>
                <a:cs typeface="Calibri"/>
                <a:sym typeface="Calibri"/>
              </a:rPr>
              <a:t>appeared</a:t>
            </a:r>
            <a:r>
              <a:rPr b="0" i="0" lang="en-GB" sz="1600" u="none" cap="none" strike="noStrike">
                <a:solidFill>
                  <a:schemeClr val="dk1"/>
                </a:solidFill>
                <a:latin typeface="Calibri"/>
                <a:ea typeface="Calibri"/>
                <a:cs typeface="Calibri"/>
                <a:sym typeface="Calibri"/>
              </a:rPr>
              <a:t> in the suitcase when Grandma died. Something </a:t>
            </a:r>
            <a:r>
              <a:rPr b="0" i="0" lang="en-GB" sz="1600" u="none" cap="none" strike="noStrike">
                <a:solidFill>
                  <a:srgbClr val="FF0000"/>
                </a:solidFill>
                <a:latin typeface="Calibri"/>
                <a:ea typeface="Calibri"/>
                <a:cs typeface="Calibri"/>
                <a:sym typeface="Calibri"/>
              </a:rPr>
              <a:t>hurtful</a:t>
            </a:r>
            <a:r>
              <a:rPr b="0" i="0" lang="en-GB" sz="1600" u="none" cap="none" strike="noStrike">
                <a:solidFill>
                  <a:schemeClr val="dk1"/>
                </a:solidFill>
                <a:latin typeface="Calibri"/>
                <a:ea typeface="Calibri"/>
                <a:cs typeface="Calibri"/>
                <a:sym typeface="Calibri"/>
              </a:rPr>
              <a:t> had </a:t>
            </a:r>
            <a:r>
              <a:rPr b="1" i="0" lang="en-GB" sz="1600" u="none" cap="none" strike="noStrike">
                <a:solidFill>
                  <a:schemeClr val="dk1"/>
                </a:solidFill>
                <a:latin typeface="Calibri"/>
                <a:ea typeface="Calibri"/>
                <a:cs typeface="Calibri"/>
                <a:sym typeface="Calibri"/>
              </a:rPr>
              <a:t>hidden</a:t>
            </a:r>
            <a:r>
              <a:rPr b="0" i="0" lang="en-GB" sz="1600" u="none" cap="none" strike="noStrike">
                <a:solidFill>
                  <a:schemeClr val="dk1"/>
                </a:solidFill>
                <a:latin typeface="Calibri"/>
                <a:ea typeface="Calibri"/>
                <a:cs typeface="Calibri"/>
                <a:sym typeface="Calibri"/>
              </a:rPr>
              <a:t> inside when his friends made fun of him. Something </a:t>
            </a:r>
            <a:r>
              <a:rPr b="0" i="0" lang="en-GB" sz="1600" u="none" cap="none" strike="noStrike">
                <a:solidFill>
                  <a:srgbClr val="FF0000"/>
                </a:solidFill>
                <a:latin typeface="Calibri"/>
                <a:ea typeface="Calibri"/>
                <a:cs typeface="Calibri"/>
                <a:sym typeface="Calibri"/>
              </a:rPr>
              <a:t>bothersome</a:t>
            </a:r>
            <a:r>
              <a:rPr b="0" i="0" lang="en-GB" sz="1600" u="none" cap="none" strike="noStrike">
                <a:solidFill>
                  <a:schemeClr val="dk1"/>
                </a:solidFill>
                <a:latin typeface="Calibri"/>
                <a:ea typeface="Calibri"/>
                <a:cs typeface="Calibri"/>
                <a:sym typeface="Calibri"/>
              </a:rPr>
              <a:t> had </a:t>
            </a:r>
            <a:r>
              <a:rPr b="1" i="0" lang="en-GB" sz="1600" u="none" cap="none" strike="noStrike">
                <a:solidFill>
                  <a:schemeClr val="dk1"/>
                </a:solidFill>
                <a:latin typeface="Calibri"/>
                <a:ea typeface="Calibri"/>
                <a:cs typeface="Calibri"/>
                <a:sym typeface="Calibri"/>
              </a:rPr>
              <a:t>burrowed its </a:t>
            </a:r>
            <a:r>
              <a:rPr b="0" i="0" lang="en-GB" sz="1600" u="none" cap="none" strike="noStrike">
                <a:solidFill>
                  <a:schemeClr val="dk1"/>
                </a:solidFill>
                <a:latin typeface="Calibri"/>
                <a:ea typeface="Calibri"/>
                <a:cs typeface="Calibri"/>
                <a:sym typeface="Calibri"/>
              </a:rPr>
              <a:t>way in when his dad told him off.</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