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 id="280" r:id="rId18"/>
    <p:sldId id="272" r:id="rId19"/>
    <p:sldId id="273" r:id="rId20"/>
    <p:sldId id="274" r:id="rId21"/>
    <p:sldId id="275" r:id="rId22"/>
    <p:sldId id="276" r:id="rId23"/>
    <p:sldId id="281" r:id="rId24"/>
    <p:sldId id="277" r:id="rId25"/>
    <p:sldId id="278"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BvWQVSNMUHvPEB7FHknF6Is+b3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545E"/>
    <a:srgbClr val="FF2F92"/>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14692-3350-468C-AE04-5E0A02B3BEE1}">
  <a:tblStyle styleId="{5C614692-3350-468C-AE04-5E0A02B3BE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Adjacent consonants </a:t>
            </a:r>
            <a:endParaRPr/>
          </a:p>
          <a:p>
            <a:pPr marL="0" lvl="0" indent="0" algn="l" rtl="0">
              <a:spcBef>
                <a:spcPts val="0"/>
              </a:spcBef>
              <a:spcAft>
                <a:spcPts val="0"/>
              </a:spcAft>
              <a:buNone/>
            </a:pPr>
            <a:r>
              <a:rPr lang="en-GB"/>
              <a:t>Children with speech and language difficulties find this stage tricky.  Persevere – they will get there.</a:t>
            </a:r>
            <a:endParaRPr/>
          </a:p>
          <a:p>
            <a:pPr marL="0" lvl="0" indent="0" algn="l" rtl="0">
              <a:spcBef>
                <a:spcPts val="0"/>
              </a:spcBef>
              <a:spcAft>
                <a:spcPts val="0"/>
              </a:spcAft>
              <a:buNone/>
            </a:pPr>
            <a:r>
              <a:rPr lang="en-GB"/>
              <a:t>Adjacent consonants are no longer taught as blends as this can be a barrier to learning.  Not everybody knows this yet.</a:t>
            </a:r>
            <a:endParaRPr/>
          </a:p>
          <a:p>
            <a:pPr marL="0" lvl="0" indent="0" algn="l" rtl="0">
              <a:spcBef>
                <a:spcPts val="0"/>
              </a:spcBef>
              <a:spcAft>
                <a:spcPts val="0"/>
              </a:spcAft>
              <a:buNone/>
            </a:pPr>
            <a:r>
              <a:rPr lang="en-GB"/>
              <a:t>Spread the word to other people</a:t>
            </a:r>
            <a:endParaRPr/>
          </a:p>
          <a:p>
            <a:pPr marL="0" lvl="0" indent="0" algn="l" rtl="0">
              <a:spcBef>
                <a:spcPts val="0"/>
              </a:spcBef>
              <a:spcAft>
                <a:spcPts val="0"/>
              </a:spcAft>
              <a:buNone/>
            </a:pPr>
            <a:r>
              <a:rPr lang="en-GB"/>
              <a:t>Watch out for old resources (and some new ones)</a:t>
            </a:r>
            <a:endParaRPr/>
          </a:p>
          <a:p>
            <a:pPr marL="0" lvl="0" indent="0" algn="l" rtl="0">
              <a:spcBef>
                <a:spcPts val="0"/>
              </a:spcBef>
              <a:spcAft>
                <a:spcPts val="0"/>
              </a:spcAft>
              <a:buNone/>
            </a:pPr>
            <a:r>
              <a:rPr lang="en-GB"/>
              <a:t>Train children to think about mouth movements</a:t>
            </a:r>
            <a:endParaRPr/>
          </a:p>
          <a:p>
            <a:pPr marL="0" lvl="0" indent="0" algn="l" rtl="0">
              <a:spcBef>
                <a:spcPts val="0"/>
              </a:spcBef>
              <a:spcAft>
                <a:spcPts val="0"/>
              </a:spcAft>
              <a:buNone/>
            </a:pPr>
            <a:r>
              <a:rPr lang="en-GB"/>
              <a:t>Beware – Adjacent consonants are not digraphs.  They make two distinct sounds.</a:t>
            </a:r>
            <a:endParaRPr/>
          </a:p>
        </p:txBody>
      </p:sp>
      <p:sp>
        <p:nvSpPr>
          <p:cNvPr id="158" name="Google Shape;15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Teach children the poem orally</a:t>
            </a:r>
            <a:endParaRPr/>
          </a:p>
          <a:p>
            <a:pPr marL="0" lvl="0" indent="0" algn="l" rtl="0">
              <a:spcBef>
                <a:spcPts val="0"/>
              </a:spcBef>
              <a:spcAft>
                <a:spcPts val="0"/>
              </a:spcAft>
              <a:buNone/>
            </a:pPr>
            <a:r>
              <a:rPr lang="en-GB"/>
              <a:t>each day for a week (don't let</a:t>
            </a:r>
            <a:endParaRPr/>
          </a:p>
          <a:p>
            <a:pPr marL="0" lvl="0" indent="0" algn="l" rtl="0">
              <a:spcBef>
                <a:spcPts val="0"/>
              </a:spcBef>
              <a:spcAft>
                <a:spcPts val="0"/>
              </a:spcAft>
              <a:buNone/>
            </a:pPr>
            <a:r>
              <a:rPr lang="en-GB"/>
              <a:t>them see it written down)</a:t>
            </a:r>
            <a:endParaRPr/>
          </a:p>
          <a:p>
            <a:pPr marL="0" lvl="0" indent="0" algn="l" rtl="0">
              <a:spcBef>
                <a:spcPts val="0"/>
              </a:spcBef>
              <a:spcAft>
                <a:spcPts val="0"/>
              </a:spcAft>
              <a:buNone/>
            </a:pPr>
            <a:r>
              <a:rPr lang="en-GB"/>
              <a:t>• Dictate it for them and ask them</a:t>
            </a:r>
            <a:endParaRPr/>
          </a:p>
          <a:p>
            <a:pPr marL="0" lvl="0" indent="0" algn="l" rtl="0">
              <a:spcBef>
                <a:spcPts val="0"/>
              </a:spcBef>
              <a:spcAft>
                <a:spcPts val="0"/>
              </a:spcAft>
              <a:buNone/>
            </a:pPr>
            <a:r>
              <a:rPr lang="en-GB"/>
              <a:t>to write it down</a:t>
            </a:r>
            <a:endParaRPr/>
          </a:p>
          <a:p>
            <a:pPr marL="0" lvl="0" indent="0" algn="l" rtl="0">
              <a:spcBef>
                <a:spcPts val="0"/>
              </a:spcBef>
              <a:spcAft>
                <a:spcPts val="0"/>
              </a:spcAft>
              <a:buNone/>
            </a:pPr>
            <a:r>
              <a:rPr lang="en-GB"/>
              <a:t>• Look for evidence of each</a:t>
            </a:r>
            <a:endParaRPr/>
          </a:p>
          <a:p>
            <a:pPr marL="0" lvl="0" indent="0" algn="l" rtl="0">
              <a:spcBef>
                <a:spcPts val="0"/>
              </a:spcBef>
              <a:spcAft>
                <a:spcPts val="0"/>
              </a:spcAft>
              <a:buNone/>
            </a:pPr>
            <a:r>
              <a:rPr lang="en-GB"/>
              <a:t>phase</a:t>
            </a:r>
            <a:endParaRPr/>
          </a:p>
        </p:txBody>
      </p:sp>
      <p:sp>
        <p:nvSpPr>
          <p:cNvPr id="183" name="Google Shape;18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32 is normally the threshold. </a:t>
            </a:r>
            <a:endParaRPr/>
          </a:p>
          <a:p>
            <a:pPr marL="0" lvl="0" indent="0" algn="l" rtl="0">
              <a:spcBef>
                <a:spcPts val="0"/>
              </a:spcBef>
              <a:spcAft>
                <a:spcPts val="0"/>
              </a:spcAft>
              <a:buNone/>
            </a:pPr>
            <a:r>
              <a:rPr lang="en-GB"/>
              <a:t>Phase 5 reading. </a:t>
            </a:r>
            <a:endParaRPr/>
          </a:p>
        </p:txBody>
      </p:sp>
      <p:sp>
        <p:nvSpPr>
          <p:cNvPr id="192" name="Google Shape;19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is reading prioritised in your school? </a:t>
            </a:r>
            <a:endParaRPr/>
          </a:p>
          <a:p>
            <a:pPr marL="0" lvl="0" indent="0" algn="l" rtl="0">
              <a:spcBef>
                <a:spcPts val="0"/>
              </a:spcBef>
              <a:spcAft>
                <a:spcPts val="0"/>
              </a:spcAft>
              <a:buNone/>
            </a:pPr>
            <a:endParaRPr/>
          </a:p>
          <a:p>
            <a:pPr marL="0" lvl="0" indent="0" algn="l" rtl="0">
              <a:spcBef>
                <a:spcPts val="0"/>
              </a:spcBef>
              <a:spcAft>
                <a:spcPts val="0"/>
              </a:spcAft>
              <a:buNone/>
            </a:pPr>
            <a:r>
              <a:rPr lang="en-GB"/>
              <a:t>Possible evidence:</a:t>
            </a:r>
            <a:endParaRPr/>
          </a:p>
          <a:p>
            <a:pPr marL="0" lvl="0" indent="0" algn="l" rtl="0">
              <a:spcBef>
                <a:spcPts val="0"/>
              </a:spcBef>
              <a:spcAft>
                <a:spcPts val="0"/>
              </a:spcAft>
              <a:buNone/>
            </a:pPr>
            <a:r>
              <a:rPr lang="en-GB"/>
              <a:t>Phonics screening check data (last 3 years)</a:t>
            </a:r>
            <a:endParaRPr/>
          </a:p>
          <a:p>
            <a:pPr marL="0" lvl="0" indent="0" algn="l" rtl="0">
              <a:spcBef>
                <a:spcPts val="0"/>
              </a:spcBef>
              <a:spcAft>
                <a:spcPts val="0"/>
              </a:spcAft>
              <a:buNone/>
            </a:pPr>
            <a:r>
              <a:rPr lang="en-GB"/>
              <a:t>Reading improvement plans</a:t>
            </a:r>
            <a:endParaRPr/>
          </a:p>
          <a:p>
            <a:pPr marL="0" lvl="0" indent="0" algn="l" rtl="0">
              <a:spcBef>
                <a:spcPts val="0"/>
              </a:spcBef>
              <a:spcAft>
                <a:spcPts val="0"/>
              </a:spcAft>
              <a:buNone/>
            </a:pPr>
            <a:r>
              <a:rPr lang="en-GB"/>
              <a:t>Discussions with senior leaders (head teacher)</a:t>
            </a:r>
            <a:endParaRPr/>
          </a:p>
          <a:p>
            <a:pPr marL="0" lvl="0" indent="0" algn="l" rtl="0">
              <a:spcBef>
                <a:spcPts val="0"/>
              </a:spcBef>
              <a:spcAft>
                <a:spcPts val="0"/>
              </a:spcAft>
              <a:buNone/>
            </a:pPr>
            <a:endParaRPr/>
          </a:p>
        </p:txBody>
      </p:sp>
      <p:sp>
        <p:nvSpPr>
          <p:cNvPr id="200" name="Google Shape;2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8147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is reading prioritised in your school? </a:t>
            </a:r>
            <a:endParaRPr/>
          </a:p>
          <a:p>
            <a:pPr marL="0" lvl="0" indent="0" algn="l" rtl="0">
              <a:spcBef>
                <a:spcPts val="0"/>
              </a:spcBef>
              <a:spcAft>
                <a:spcPts val="0"/>
              </a:spcAft>
              <a:buNone/>
            </a:pPr>
            <a:endParaRPr/>
          </a:p>
          <a:p>
            <a:pPr marL="0" lvl="0" indent="0" algn="l" rtl="0">
              <a:spcBef>
                <a:spcPts val="0"/>
              </a:spcBef>
              <a:spcAft>
                <a:spcPts val="0"/>
              </a:spcAft>
              <a:buNone/>
            </a:pPr>
            <a:r>
              <a:rPr lang="en-GB"/>
              <a:t>Possible evidence:</a:t>
            </a:r>
            <a:endParaRPr/>
          </a:p>
          <a:p>
            <a:pPr marL="0" lvl="0" indent="0" algn="l" rtl="0">
              <a:spcBef>
                <a:spcPts val="0"/>
              </a:spcBef>
              <a:spcAft>
                <a:spcPts val="0"/>
              </a:spcAft>
              <a:buNone/>
            </a:pPr>
            <a:r>
              <a:rPr lang="en-GB"/>
              <a:t>Phonics screening check data (last 3 years)</a:t>
            </a:r>
            <a:endParaRPr/>
          </a:p>
          <a:p>
            <a:pPr marL="0" lvl="0" indent="0" algn="l" rtl="0">
              <a:spcBef>
                <a:spcPts val="0"/>
              </a:spcBef>
              <a:spcAft>
                <a:spcPts val="0"/>
              </a:spcAft>
              <a:buNone/>
            </a:pPr>
            <a:r>
              <a:rPr lang="en-GB"/>
              <a:t>Reading improvement plans</a:t>
            </a:r>
            <a:endParaRPr/>
          </a:p>
          <a:p>
            <a:pPr marL="0" lvl="0" indent="0" algn="l" rtl="0">
              <a:spcBef>
                <a:spcPts val="0"/>
              </a:spcBef>
              <a:spcAft>
                <a:spcPts val="0"/>
              </a:spcAft>
              <a:buNone/>
            </a:pPr>
            <a:r>
              <a:rPr lang="en-GB"/>
              <a:t>Discussions with senior leaders (head teacher)</a:t>
            </a:r>
            <a:endParaRPr/>
          </a:p>
          <a:p>
            <a:pPr marL="0" lvl="0" indent="0" algn="l" rtl="0">
              <a:spcBef>
                <a:spcPts val="0"/>
              </a:spcBef>
              <a:spcAft>
                <a:spcPts val="0"/>
              </a:spcAft>
              <a:buNone/>
            </a:pPr>
            <a:endParaRPr/>
          </a:p>
        </p:txBody>
      </p:sp>
      <p:sp>
        <p:nvSpPr>
          <p:cNvPr id="200" name="Google Shape;2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840566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Possible evidence: </a:t>
            </a:r>
            <a:endParaRPr/>
          </a:p>
          <a:p>
            <a:pPr marL="0" lvl="0" indent="0" algn="l" rtl="0">
              <a:spcBef>
                <a:spcPts val="0"/>
              </a:spcBef>
              <a:spcAft>
                <a:spcPts val="0"/>
              </a:spcAft>
              <a:buNone/>
            </a:pPr>
            <a:r>
              <a:rPr lang="en-GB"/>
              <a:t>Discussion with teachers and leaders </a:t>
            </a:r>
            <a:endParaRPr/>
          </a:p>
          <a:p>
            <a:pPr marL="0" lvl="0" indent="0" algn="l" rtl="0">
              <a:spcBef>
                <a:spcPts val="0"/>
              </a:spcBef>
              <a:spcAft>
                <a:spcPts val="0"/>
              </a:spcAft>
              <a:buNone/>
            </a:pPr>
            <a:r>
              <a:rPr lang="en-GB"/>
              <a:t>Systematic, synthetic phonics programme</a:t>
            </a:r>
            <a:endParaRPr/>
          </a:p>
          <a:p>
            <a:pPr marL="0" lvl="0" indent="0" algn="l" rtl="0">
              <a:spcBef>
                <a:spcPts val="0"/>
              </a:spcBef>
              <a:spcAft>
                <a:spcPts val="0"/>
              </a:spcAft>
              <a:buNone/>
            </a:pPr>
            <a:endParaRPr/>
          </a:p>
        </p:txBody>
      </p:sp>
      <p:sp>
        <p:nvSpPr>
          <p:cNvPr id="214" name="Google Shape;2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44 ish</a:t>
            </a:r>
            <a:endParaRPr/>
          </a:p>
          <a:p>
            <a:pPr marL="0" lvl="0" indent="0" algn="l" rtl="0">
              <a:spcBef>
                <a:spcPts val="0"/>
              </a:spcBef>
              <a:spcAft>
                <a:spcPts val="0"/>
              </a:spcAft>
              <a:buNone/>
            </a:pPr>
            <a:endParaRPr/>
          </a:p>
          <a:p>
            <a:pPr marL="0" lvl="0" indent="0" algn="l" rtl="0">
              <a:spcBef>
                <a:spcPts val="0"/>
              </a:spcBef>
              <a:spcAft>
                <a:spcPts val="0"/>
              </a:spcAft>
              <a:buNone/>
            </a:pPr>
            <a:r>
              <a:rPr lang="en-GB"/>
              <a:t> </a:t>
            </a:r>
            <a:r>
              <a:rPr lang="en-GB" sz="1200">
                <a:solidFill>
                  <a:schemeClr val="dk1"/>
                </a:solidFill>
              </a:rPr>
              <a:t>- 44 phonemes (speech sounds) </a:t>
            </a:r>
            <a:br>
              <a:rPr lang="en-GB" sz="1200">
                <a:solidFill>
                  <a:schemeClr val="dk1"/>
                </a:solidFill>
              </a:rPr>
            </a:br>
            <a:r>
              <a:rPr lang="en-GB" sz="1200">
                <a:solidFill>
                  <a:schemeClr val="dk1"/>
                </a:solidFill>
              </a:rPr>
              <a:t>- 140graphemes – ways of writing phonemes</a:t>
            </a:r>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200"/>
              <a:buFont typeface="Noto Sans Symbols"/>
              <a:buNone/>
            </a:pPr>
            <a:r>
              <a:rPr lang="en-GB"/>
              <a:t>Phoneme – </a:t>
            </a:r>
            <a:r>
              <a:rPr lang="en-GB">
                <a:solidFill>
                  <a:srgbClr val="FF0066"/>
                </a:solidFill>
              </a:rPr>
              <a:t>smallest unit of speech sound</a:t>
            </a:r>
            <a:endParaRPr/>
          </a:p>
          <a:p>
            <a:pPr marL="0" lvl="0" indent="0" algn="l" rtl="0">
              <a:spcBef>
                <a:spcPts val="0"/>
              </a:spcBef>
              <a:spcAft>
                <a:spcPts val="0"/>
              </a:spcAft>
              <a:buClr>
                <a:schemeClr val="dk1"/>
              </a:buClr>
              <a:buSzPts val="1200"/>
              <a:buFont typeface="Noto Sans Symbols"/>
              <a:buNone/>
            </a:pPr>
            <a:r>
              <a:rPr lang="en-GB"/>
              <a:t>Grapheme – </a:t>
            </a:r>
            <a:r>
              <a:rPr lang="en-GB">
                <a:solidFill>
                  <a:srgbClr val="FF0066"/>
                </a:solidFill>
              </a:rPr>
              <a:t>a written representation of a phoneme</a:t>
            </a:r>
            <a:endParaRPr/>
          </a:p>
          <a:p>
            <a:pPr marL="0" lvl="0" indent="0" algn="l" rtl="0">
              <a:spcBef>
                <a:spcPts val="0"/>
              </a:spcBef>
              <a:spcAft>
                <a:spcPts val="0"/>
              </a:spcAft>
              <a:buClr>
                <a:schemeClr val="dk1"/>
              </a:buClr>
              <a:buSzPts val="1200"/>
              <a:buFont typeface="Noto Sans Symbols"/>
              <a:buNone/>
            </a:pPr>
            <a:r>
              <a:rPr lang="en-GB"/>
              <a:t>Digraph – </a:t>
            </a:r>
            <a:r>
              <a:rPr lang="en-GB">
                <a:solidFill>
                  <a:srgbClr val="FF0066"/>
                </a:solidFill>
              </a:rPr>
              <a:t>two letters that make one sound</a:t>
            </a:r>
            <a:r>
              <a:rPr lang="en-GB"/>
              <a:t> </a:t>
            </a:r>
            <a:r>
              <a:rPr lang="en-GB">
                <a:solidFill>
                  <a:schemeClr val="folHlink"/>
                </a:solidFill>
              </a:rPr>
              <a:t>ch ck th ng</a:t>
            </a:r>
            <a:endParaRPr/>
          </a:p>
          <a:p>
            <a:pPr marL="0" lvl="0" indent="0" algn="l" rtl="0">
              <a:spcBef>
                <a:spcPts val="0"/>
              </a:spcBef>
              <a:spcAft>
                <a:spcPts val="0"/>
              </a:spcAft>
              <a:buClr>
                <a:schemeClr val="dk1"/>
              </a:buClr>
              <a:buSzPts val="1200"/>
              <a:buFont typeface="Noto Sans Symbols"/>
              <a:buNone/>
            </a:pPr>
            <a:r>
              <a:rPr lang="en-GB"/>
              <a:t>Adjacent consonants– </a:t>
            </a:r>
            <a:r>
              <a:rPr lang="en-GB">
                <a:solidFill>
                  <a:srgbClr val="FF0066"/>
                </a:solidFill>
              </a:rPr>
              <a:t>two or more consonants next to each other in a word –  </a:t>
            </a:r>
            <a:r>
              <a:rPr lang="en-GB">
                <a:solidFill>
                  <a:schemeClr val="folHlink"/>
                </a:solidFill>
              </a:rPr>
              <a:t>st</a:t>
            </a:r>
            <a:r>
              <a:rPr lang="en-GB">
                <a:solidFill>
                  <a:srgbClr val="FF0066"/>
                </a:solidFill>
              </a:rPr>
              <a:t>op li</a:t>
            </a:r>
            <a:r>
              <a:rPr lang="en-GB">
                <a:solidFill>
                  <a:schemeClr val="folHlink"/>
                </a:solidFill>
              </a:rPr>
              <a:t>st </a:t>
            </a:r>
            <a:r>
              <a:rPr lang="en-GB">
                <a:solidFill>
                  <a:srgbClr val="FF0066"/>
                </a:solidFill>
              </a:rPr>
              <a:t>– CAN PROVE TRICKY</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presents high quality systematic, synthetic phonic work as the prime approach to decoding print, i.e. a phonics ‘first and fast’ approach </a:t>
            </a:r>
            <a:endParaRPr/>
          </a:p>
          <a:p>
            <a:pPr marL="0" lvl="0" indent="-76200" algn="l" rtl="0">
              <a:spcBef>
                <a:spcPts val="0"/>
              </a:spcBef>
              <a:spcAft>
                <a:spcPts val="0"/>
              </a:spcAft>
              <a:buClr>
                <a:schemeClr val="dk1"/>
              </a:buClr>
              <a:buSzPts val="1200"/>
              <a:buFont typeface="Noto Sans Symbols"/>
              <a:buChar char="✔"/>
            </a:pPr>
            <a:r>
              <a:rPr lang="en-GB" sz="1200"/>
              <a:t> enables children to start learning phonic knowledge and skills using a systematic, synthetic programme by the age of five, with the expectation that they will be fluent readers having secured word recognition skills by the end of key stage one </a:t>
            </a:r>
            <a:endParaRPr/>
          </a:p>
          <a:p>
            <a:pPr marL="0" lvl="0" indent="-76200" algn="l" rtl="0">
              <a:spcBef>
                <a:spcPts val="0"/>
              </a:spcBef>
              <a:spcAft>
                <a:spcPts val="0"/>
              </a:spcAft>
              <a:buClr>
                <a:schemeClr val="dk1"/>
              </a:buClr>
              <a:buSzPts val="1200"/>
              <a:buFont typeface="Noto Sans Symbols"/>
              <a:buChar char="✔"/>
            </a:pPr>
            <a:r>
              <a:rPr lang="en-GB" sz="1200"/>
              <a:t> is designed for the teaching of discrete, daily sessions progressing from simple to more complex phonic knowledge and skills and covering the major grapheme/phoneme correspondences enables children’s progress to be assessed </a:t>
            </a:r>
            <a:endParaRPr/>
          </a:p>
          <a:p>
            <a:pPr marL="0" lvl="0" indent="-76200" algn="l" rtl="0">
              <a:spcBef>
                <a:spcPts val="0"/>
              </a:spcBef>
              <a:spcAft>
                <a:spcPts val="0"/>
              </a:spcAft>
              <a:buClr>
                <a:schemeClr val="dk1"/>
              </a:buClr>
              <a:buSzPts val="1200"/>
              <a:buFont typeface="Noto Sans Symbols"/>
              <a:buChar char="✔"/>
            </a:pPr>
            <a:r>
              <a:rPr lang="en-GB" sz="1200"/>
              <a:t> uses a multi-sensory approach so that children learn variously from simultaneous visual, auditory and kinaesthetic activities which are designed to secure essential phonic knowledge and skills </a:t>
            </a:r>
            <a:endParaRPr/>
          </a:p>
          <a:p>
            <a:pPr marL="0" lvl="0" indent="-76200" algn="l" rtl="0">
              <a:spcBef>
                <a:spcPts val="0"/>
              </a:spcBef>
              <a:spcAft>
                <a:spcPts val="0"/>
              </a:spcAft>
              <a:buClr>
                <a:schemeClr val="dk1"/>
              </a:buClr>
              <a:buSzPts val="1200"/>
              <a:buFont typeface="Noto Sans Symbols"/>
              <a:buChar char="✔"/>
            </a:pPr>
            <a:r>
              <a:rPr lang="en-GB" sz="1200"/>
              <a:t>demonstrates that phonemes should be blended, in order, from left to right, ‘all through the word’ for reading</a:t>
            </a:r>
            <a:endParaRPr/>
          </a:p>
          <a:p>
            <a:pPr marL="0" lvl="0" indent="-76200" algn="l" rtl="0">
              <a:spcBef>
                <a:spcPts val="0"/>
              </a:spcBef>
              <a:spcAft>
                <a:spcPts val="0"/>
              </a:spcAft>
              <a:buClr>
                <a:schemeClr val="dk1"/>
              </a:buClr>
              <a:buSzPts val="1200"/>
              <a:buFont typeface="Noto Sans Symbols"/>
              <a:buChar char="✔"/>
            </a:pPr>
            <a:r>
              <a:rPr lang="en-GB" sz="1200"/>
              <a:t>demonstrates how words can be segmented into their constituent phonemes for spelling and that this is the reverse of blending phonemes to read words </a:t>
            </a:r>
            <a:endParaRPr/>
          </a:p>
          <a:p>
            <a:pPr marL="0" lvl="0" indent="-76200" algn="l" rtl="0">
              <a:spcBef>
                <a:spcPts val="0"/>
              </a:spcBef>
              <a:spcAft>
                <a:spcPts val="0"/>
              </a:spcAft>
              <a:buClr>
                <a:schemeClr val="dk1"/>
              </a:buClr>
              <a:buSzPts val="1200"/>
              <a:buFont typeface="Noto Sans Symbols"/>
              <a:buChar char="✔"/>
            </a:pPr>
            <a:r>
              <a:rPr lang="en-GB" sz="1200"/>
              <a:t>ensures that children apply phonic knowledge and skills as their first approach to reading and spelling even if a word is not completely phonically regular </a:t>
            </a:r>
            <a:endParaRPr/>
          </a:p>
          <a:p>
            <a:pPr marL="0" lvl="0" indent="-76200" algn="l" rtl="0">
              <a:spcBef>
                <a:spcPts val="0"/>
              </a:spcBef>
              <a:spcAft>
                <a:spcPts val="0"/>
              </a:spcAft>
              <a:buClr>
                <a:schemeClr val="dk1"/>
              </a:buClr>
              <a:buSzPts val="1200"/>
              <a:buFont typeface="Noto Sans Symbols"/>
              <a:buChar char="✔"/>
            </a:pPr>
            <a:r>
              <a:rPr lang="en-GB" sz="1200"/>
              <a:t>ensures that children are taught high frequency words that do not conform completely to grapheme/phoneme correspondence rules </a:t>
            </a:r>
            <a:endParaRPr/>
          </a:p>
          <a:p>
            <a:pPr marL="0" lvl="0" indent="-76200" algn="l" rtl="0">
              <a:spcBef>
                <a:spcPts val="0"/>
              </a:spcBef>
              <a:spcAft>
                <a:spcPts val="0"/>
              </a:spcAft>
              <a:buClr>
                <a:schemeClr val="dk1"/>
              </a:buClr>
              <a:buSzPts val="1200"/>
              <a:buFont typeface="Noto Sans Symbols"/>
              <a:buChar char="✔"/>
            </a:pPr>
            <a:r>
              <a:rPr lang="en-GB" sz="1200"/>
              <a:t>provides fidelity to the teaching framework for the duration of the programme, to ensure that these irregular words are fully learnt </a:t>
            </a:r>
            <a:endParaRPr/>
          </a:p>
          <a:p>
            <a:pPr marL="0" lvl="0" indent="-76200" algn="l" rtl="0">
              <a:spcBef>
                <a:spcPts val="0"/>
              </a:spcBef>
              <a:spcAft>
                <a:spcPts val="0"/>
              </a:spcAft>
              <a:buClr>
                <a:schemeClr val="dk1"/>
              </a:buClr>
              <a:buSzPts val="1200"/>
              <a:buFont typeface="Noto Sans Symbols"/>
              <a:buChar char="✔"/>
            </a:pPr>
            <a:r>
              <a:rPr lang="en-GB" sz="1200"/>
              <a:t> ensures that, as pupils move through the early stages of acquiring phonics, they are invited to practise by reading texts which are entirely decodable for them, so that they experience success and learn to rely on phonemic strategies. </a:t>
            </a:r>
            <a:endParaRPr/>
          </a:p>
          <a:p>
            <a:pPr marL="0" lvl="0" indent="0" algn="l" rtl="0">
              <a:spcBef>
                <a:spcPts val="0"/>
              </a:spcBef>
              <a:spcAft>
                <a:spcPts val="0"/>
              </a:spcAft>
              <a:buClr>
                <a:schemeClr val="dk1"/>
              </a:buClr>
              <a:buSzPts val="1200"/>
              <a:buFont typeface="Noto Sans Symbols"/>
              <a:buNone/>
            </a:pPr>
            <a:endParaRPr sz="1200"/>
          </a:p>
          <a:p>
            <a:pPr marL="0" lvl="0" indent="0" algn="l" rtl="0">
              <a:spcBef>
                <a:spcPts val="0"/>
              </a:spcBef>
              <a:spcAft>
                <a:spcPts val="0"/>
              </a:spcAft>
              <a:buNone/>
            </a:pPr>
            <a:endParaRPr/>
          </a:p>
        </p:txBody>
      </p:sp>
      <p:sp>
        <p:nvSpPr>
          <p:cNvPr id="228" name="Google Shape;22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Free resource</a:t>
            </a:r>
            <a:endParaRPr/>
          </a:p>
          <a:p>
            <a:pPr marL="0" lvl="0" indent="0" algn="l" rtl="0">
              <a:spcBef>
                <a:spcPts val="0"/>
              </a:spcBef>
              <a:spcAft>
                <a:spcPts val="0"/>
              </a:spcAft>
              <a:buClr>
                <a:schemeClr val="dk1"/>
              </a:buClr>
              <a:buSzPts val="1200"/>
              <a:buFont typeface="Calibri"/>
              <a:buNone/>
            </a:pPr>
            <a:r>
              <a:rPr lang="en-GB"/>
              <a:t>Copy a lesson example </a:t>
            </a:r>
            <a:endParaRPr/>
          </a:p>
          <a:p>
            <a:pPr marL="0" lvl="0" indent="0" algn="l" rtl="0">
              <a:spcBef>
                <a:spcPts val="0"/>
              </a:spcBef>
              <a:spcAft>
                <a:spcPts val="0"/>
              </a:spcAft>
              <a:buNone/>
            </a:pPr>
            <a:endParaRPr/>
          </a:p>
        </p:txBody>
      </p:sp>
      <p:sp>
        <p:nvSpPr>
          <p:cNvPr id="236" name="Google Shape;23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Free resource</a:t>
            </a:r>
            <a:endParaRPr/>
          </a:p>
          <a:p>
            <a:pPr marL="0" lvl="0" indent="0" algn="l" rtl="0">
              <a:spcBef>
                <a:spcPts val="0"/>
              </a:spcBef>
              <a:spcAft>
                <a:spcPts val="0"/>
              </a:spcAft>
              <a:buClr>
                <a:schemeClr val="dk1"/>
              </a:buClr>
              <a:buSzPts val="1200"/>
              <a:buFont typeface="Calibri"/>
              <a:buNone/>
            </a:pPr>
            <a:r>
              <a:rPr lang="en-GB"/>
              <a:t>Copy a lesson example </a:t>
            </a:r>
            <a:endParaRPr/>
          </a:p>
          <a:p>
            <a:pPr marL="0" lvl="0" indent="0" algn="l" rtl="0">
              <a:spcBef>
                <a:spcPts val="0"/>
              </a:spcBef>
              <a:spcAft>
                <a:spcPts val="0"/>
              </a:spcAft>
              <a:buNone/>
            </a:pPr>
            <a:endParaRPr/>
          </a:p>
        </p:txBody>
      </p:sp>
      <p:sp>
        <p:nvSpPr>
          <p:cNvPr id="236" name="Google Shape;23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01385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20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Merging (or synthesising) </a:t>
            </a:r>
            <a:endParaRPr/>
          </a:p>
          <a:p>
            <a:pPr marL="0" lvl="0" indent="0" algn="l" rtl="0">
              <a:spcBef>
                <a:spcPts val="0"/>
              </a:spcBef>
              <a:spcAft>
                <a:spcPts val="0"/>
              </a:spcAft>
              <a:buNone/>
            </a:pPr>
            <a:r>
              <a:rPr lang="en-GB"/>
              <a:t>Image from pixabay.com</a:t>
            </a: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Image from Pixabay.com</a:t>
            </a: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Crisp sounds </a:t>
            </a:r>
            <a:endParaRPr/>
          </a:p>
          <a:p>
            <a:pPr marL="0" lvl="0" indent="0" algn="l" rtl="0">
              <a:spcBef>
                <a:spcPts val="0"/>
              </a:spcBef>
              <a:spcAft>
                <a:spcPts val="0"/>
              </a:spcAft>
              <a:buNone/>
            </a:pPr>
            <a:r>
              <a:rPr lang="en-GB"/>
              <a:t>Image from pixabay.com</a:t>
            </a: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Consonant clusters</a:t>
            </a:r>
            <a:endParaRPr/>
          </a:p>
          <a:p>
            <a:pPr marL="0" lvl="0" indent="0" algn="l" rtl="0">
              <a:spcBef>
                <a:spcPts val="0"/>
              </a:spcBef>
              <a:spcAft>
                <a:spcPts val="0"/>
              </a:spcAft>
              <a:buNone/>
            </a:pPr>
            <a:endParaRPr/>
          </a:p>
          <a:p>
            <a:pPr marL="0" lvl="0" indent="0" algn="l" rtl="0">
              <a:spcBef>
                <a:spcPts val="0"/>
              </a:spcBef>
              <a:spcAft>
                <a:spcPts val="0"/>
              </a:spcAft>
              <a:buNone/>
            </a:pPr>
            <a:r>
              <a:rPr lang="en-GB"/>
              <a:t>Blend sounds together. </a:t>
            </a:r>
            <a:endParaRPr/>
          </a:p>
          <a:p>
            <a:pPr marL="0" lvl="0" indent="0" algn="l" rtl="0">
              <a:spcBef>
                <a:spcPts val="0"/>
              </a:spcBef>
              <a:spcAft>
                <a:spcPts val="0"/>
              </a:spcAft>
              <a:buNone/>
            </a:pPr>
            <a:endParaRPr/>
          </a:p>
          <a:p>
            <a:pPr marL="0" lvl="0" indent="0" algn="l" rtl="0">
              <a:spcBef>
                <a:spcPts val="0"/>
              </a:spcBef>
              <a:spcAft>
                <a:spcPts val="0"/>
              </a:spcAft>
              <a:buNone/>
            </a:pPr>
            <a:r>
              <a:rPr lang="en-GB"/>
              <a:t>These are not digraphs. </a:t>
            </a:r>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Phase 1 shouldn’t really come to an end.  These skills should be worked on throughout Primary School.</a:t>
            </a:r>
            <a:endParaRPr/>
          </a:p>
          <a:p>
            <a:pPr marL="0" lvl="0" indent="0" algn="l" rtl="0">
              <a:spcBef>
                <a:spcPts val="0"/>
              </a:spcBef>
              <a:spcAft>
                <a:spcPts val="0"/>
              </a:spcAft>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7" name="Google Shape;8;p39">
            <a:extLst>
              <a:ext uri="{FF2B5EF4-FFF2-40B4-BE49-F238E27FC236}">
                <a16:creationId xmlns:a16="http://schemas.microsoft.com/office/drawing/2014/main" id="{57E6E98E-37CC-8A44-BDEC-3C65482E7157}"/>
              </a:ext>
            </a:extLst>
          </p:cNvPr>
          <p:cNvPicPr preferRelativeResize="0"/>
          <p:nvPr userDrawn="1"/>
        </p:nvPicPr>
        <p:blipFill rotWithShape="1">
          <a:blip r:embed="rId13">
            <a:alphaModFix/>
          </a:blip>
          <a:srcRect/>
          <a:stretch/>
        </p:blipFill>
        <p:spPr>
          <a:xfrm>
            <a:off x="380934" y="6216282"/>
            <a:ext cx="2007701" cy="457199"/>
          </a:xfrm>
          <a:prstGeom prst="rect">
            <a:avLst/>
          </a:prstGeom>
          <a:noFill/>
          <a:ln>
            <a:noFill/>
          </a:ln>
        </p:spPr>
      </p:pic>
      <p:cxnSp>
        <p:nvCxnSpPr>
          <p:cNvPr id="8" name="Google Shape;9;p39">
            <a:extLst>
              <a:ext uri="{FF2B5EF4-FFF2-40B4-BE49-F238E27FC236}">
                <a16:creationId xmlns:a16="http://schemas.microsoft.com/office/drawing/2014/main" id="{D1E7061D-81B4-6F45-A3AB-31DB34FC2B3D}"/>
              </a:ext>
            </a:extLst>
          </p:cNvPr>
          <p:cNvCxnSpPr/>
          <p:nvPr userDrawn="1"/>
        </p:nvCxnSpPr>
        <p:spPr>
          <a:xfrm>
            <a:off x="457200" y="6126163"/>
            <a:ext cx="8229600" cy="0"/>
          </a:xfrm>
          <a:prstGeom prst="straightConnector1">
            <a:avLst/>
          </a:prstGeom>
          <a:noFill/>
          <a:ln w="9525" cap="flat" cmpd="sng">
            <a:solidFill>
              <a:srgbClr val="A5A5A5"/>
            </a:solidFill>
            <a:prstDash val="solid"/>
            <a:round/>
            <a:headEnd type="none" w="sm" len="sm"/>
            <a:tailEnd type="none" w="sm" len="sm"/>
          </a:ln>
        </p:spPr>
      </p:cxnSp>
      <p:sp>
        <p:nvSpPr>
          <p:cNvPr id="9" name="Google Shape;10;p39">
            <a:extLst>
              <a:ext uri="{FF2B5EF4-FFF2-40B4-BE49-F238E27FC236}">
                <a16:creationId xmlns:a16="http://schemas.microsoft.com/office/drawing/2014/main" id="{6065D006-B412-754F-ADCA-84BE9AD9F4AA}"/>
              </a:ext>
            </a:extLst>
          </p:cNvPr>
          <p:cNvSpPr/>
          <p:nvPr userDrawn="1"/>
        </p:nvSpPr>
        <p:spPr>
          <a:xfrm>
            <a:off x="8411688" y="6321752"/>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a:extLst>
              <a:ext uri="{FF2B5EF4-FFF2-40B4-BE49-F238E27FC236}">
                <a16:creationId xmlns:a16="http://schemas.microsoft.com/office/drawing/2014/main" id="{91F1647F-EE12-9242-8347-E968D464E1B0}"/>
              </a:ext>
            </a:extLst>
          </p:cNvPr>
          <p:cNvPicPr>
            <a:picLocks noChangeAspect="1"/>
          </p:cNvPicPr>
          <p:nvPr/>
        </p:nvPicPr>
        <p:blipFill>
          <a:blip r:embed="rId3"/>
          <a:stretch>
            <a:fillRect/>
          </a:stretch>
        </p:blipFill>
        <p:spPr>
          <a:xfrm>
            <a:off x="-1" y="253031"/>
            <a:ext cx="9145891" cy="6353252"/>
          </a:xfrm>
          <a:prstGeom prst="rect">
            <a:avLst/>
          </a:prstGeom>
        </p:spPr>
      </p:pic>
      <p:sp>
        <p:nvSpPr>
          <p:cNvPr id="89" name="Google Shape;89;p1"/>
          <p:cNvSpPr txBox="1">
            <a:spLocks noGrp="1"/>
          </p:cNvSpPr>
          <p:nvPr>
            <p:ph type="subTitle" idx="1"/>
          </p:nvPr>
        </p:nvSpPr>
        <p:spPr>
          <a:xfrm>
            <a:off x="3896474" y="5081517"/>
            <a:ext cx="6858000" cy="165576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860"/>
              <a:buNone/>
            </a:pPr>
            <a:r>
              <a:rPr lang="en-GB" sz="1860" dirty="0"/>
              <a:t>Course creator: </a:t>
            </a:r>
            <a:r>
              <a:rPr lang="en-GB" sz="1860" dirty="0" err="1"/>
              <a:t>Shareen</a:t>
            </a:r>
            <a:r>
              <a:rPr lang="en-GB" sz="1860" dirty="0"/>
              <a:t> Wilkinson </a:t>
            </a:r>
            <a:endParaRPr sz="1860" dirty="0"/>
          </a:p>
          <a:p>
            <a:pPr marL="0" lvl="0" indent="0" algn="l" rtl="0">
              <a:lnSpc>
                <a:spcPct val="70000"/>
              </a:lnSpc>
              <a:spcBef>
                <a:spcPts val="1000"/>
              </a:spcBef>
              <a:spcAft>
                <a:spcPts val="0"/>
              </a:spcAft>
              <a:buClr>
                <a:schemeClr val="dk1"/>
              </a:buClr>
              <a:buSzPts val="1860"/>
              <a:buNone/>
            </a:pPr>
            <a:r>
              <a:rPr lang="en-GB" sz="1860" dirty="0"/>
              <a:t>@</a:t>
            </a:r>
            <a:r>
              <a:rPr lang="en-GB" sz="1860" dirty="0" err="1"/>
              <a:t>ShareenAdvice</a:t>
            </a:r>
            <a:r>
              <a:rPr lang="en-GB" sz="1860" dirty="0"/>
              <a:t>  </a:t>
            </a:r>
            <a:endParaRPr dirty="0"/>
          </a:p>
        </p:txBody>
      </p:sp>
      <p:pic>
        <p:nvPicPr>
          <p:cNvPr id="8" name="Google Shape;28;p1">
            <a:extLst>
              <a:ext uri="{FF2B5EF4-FFF2-40B4-BE49-F238E27FC236}">
                <a16:creationId xmlns:a16="http://schemas.microsoft.com/office/drawing/2014/main" id="{F4AC8A9C-22FB-2445-A1A5-1859794F7F09}"/>
              </a:ext>
            </a:extLst>
          </p:cNvPr>
          <p:cNvPicPr preferRelativeResize="0"/>
          <p:nvPr/>
        </p:nvPicPr>
        <p:blipFill rotWithShape="1">
          <a:blip r:embed="rId4">
            <a:alphaModFix/>
          </a:blip>
          <a:srcRect/>
          <a:stretch/>
        </p:blipFill>
        <p:spPr>
          <a:xfrm>
            <a:off x="3801438" y="1380713"/>
            <a:ext cx="1797978" cy="821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674093" y="424862"/>
            <a:ext cx="71628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b="1" dirty="0"/>
              <a:t>The 25 phonemes taught in Phase 3</a:t>
            </a:r>
            <a:endParaRPr b="1" dirty="0"/>
          </a:p>
        </p:txBody>
      </p:sp>
      <p:sp>
        <p:nvSpPr>
          <p:cNvPr id="154" name="Google Shape;154;p10"/>
          <p:cNvSpPr txBox="1">
            <a:spLocks noGrp="1"/>
          </p:cNvSpPr>
          <p:nvPr>
            <p:ph type="body" idx="1"/>
          </p:nvPr>
        </p:nvSpPr>
        <p:spPr>
          <a:xfrm>
            <a:off x="674093" y="1461499"/>
            <a:ext cx="3569133" cy="56173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None/>
            </a:pPr>
            <a:r>
              <a:rPr lang="en-GB" b="1" dirty="0">
                <a:solidFill>
                  <a:srgbClr val="00B0F0"/>
                </a:solidFill>
              </a:rPr>
              <a:t>Letters:</a:t>
            </a:r>
            <a:endParaRPr b="1" dirty="0">
              <a:solidFill>
                <a:srgbClr val="00B0F0"/>
              </a:solidFill>
            </a:endParaRPr>
          </a:p>
          <a:p>
            <a:pPr marL="228600" lvl="0" indent="-228600">
              <a:lnSpc>
                <a:spcPct val="100000"/>
              </a:lnSpc>
              <a:buSzPts val="2800"/>
              <a:buNone/>
            </a:pPr>
            <a:r>
              <a:rPr lang="en-GB" b="1" dirty="0">
                <a:solidFill>
                  <a:srgbClr val="0070C0"/>
                </a:solidFill>
              </a:rPr>
              <a:t>Set 6:  </a:t>
            </a:r>
            <a:r>
              <a:rPr lang="en-GB" dirty="0">
                <a:solidFill>
                  <a:schemeClr val="tx1"/>
                </a:solidFill>
              </a:rPr>
              <a:t>j      v      w      x</a:t>
            </a:r>
            <a:endParaRPr dirty="0">
              <a:solidFill>
                <a:schemeClr val="tx1"/>
              </a:solidFill>
            </a:endParaRPr>
          </a:p>
          <a:p>
            <a:pPr marL="228600" lvl="0" indent="-228600" algn="l" rtl="0">
              <a:lnSpc>
                <a:spcPct val="100000"/>
              </a:lnSpc>
              <a:spcBef>
                <a:spcPts val="1000"/>
              </a:spcBef>
              <a:spcAft>
                <a:spcPts val="0"/>
              </a:spcAft>
              <a:buClr>
                <a:schemeClr val="dk1"/>
              </a:buClr>
              <a:buSzPts val="2800"/>
              <a:buFont typeface="Noto Sans Symbols"/>
              <a:buNone/>
            </a:pPr>
            <a:r>
              <a:rPr lang="en-GB" b="1" dirty="0">
                <a:solidFill>
                  <a:srgbClr val="002060"/>
                </a:solidFill>
              </a:rPr>
              <a:t>Set 7:</a:t>
            </a:r>
            <a:r>
              <a:rPr lang="en-GB" b="1" dirty="0"/>
              <a:t>	 </a:t>
            </a:r>
            <a:r>
              <a:rPr lang="en-GB" dirty="0">
                <a:solidFill>
                  <a:schemeClr val="tx1"/>
                </a:solidFill>
              </a:rPr>
              <a:t>y     </a:t>
            </a:r>
            <a:r>
              <a:rPr lang="en-GB" dirty="0" err="1">
                <a:solidFill>
                  <a:schemeClr val="tx1"/>
                </a:solidFill>
              </a:rPr>
              <a:t>z,zz</a:t>
            </a:r>
            <a:r>
              <a:rPr lang="en-GB" dirty="0">
                <a:solidFill>
                  <a:schemeClr val="tx1"/>
                </a:solidFill>
              </a:rPr>
              <a:t>      </a:t>
            </a:r>
            <a:r>
              <a:rPr lang="en-GB" dirty="0" err="1">
                <a:solidFill>
                  <a:schemeClr val="tx1"/>
                </a:solidFill>
              </a:rPr>
              <a:t>qu</a:t>
            </a:r>
            <a:endParaRPr dirty="0">
              <a:solidFill>
                <a:schemeClr val="tx1"/>
              </a:solidFill>
            </a:endParaRPr>
          </a:p>
          <a:p>
            <a:pPr marL="228600" lvl="0" indent="-228600" algn="l" rtl="0">
              <a:lnSpc>
                <a:spcPct val="90000"/>
              </a:lnSpc>
              <a:spcBef>
                <a:spcPts val="1000"/>
              </a:spcBef>
              <a:spcAft>
                <a:spcPts val="0"/>
              </a:spcAft>
              <a:buClr>
                <a:schemeClr val="dk1"/>
              </a:buClr>
              <a:buSzPts val="2800"/>
              <a:buFont typeface="Noto Sans Symbols"/>
              <a:buNone/>
            </a:pPr>
            <a:endParaRPr b="1" dirty="0"/>
          </a:p>
          <a:p>
            <a:pPr marL="228600" lvl="0" indent="-228600" algn="l" rtl="0">
              <a:lnSpc>
                <a:spcPct val="90000"/>
              </a:lnSpc>
              <a:spcBef>
                <a:spcPts val="1000"/>
              </a:spcBef>
              <a:spcAft>
                <a:spcPts val="0"/>
              </a:spcAft>
              <a:buClr>
                <a:schemeClr val="dk1"/>
              </a:buClr>
              <a:buSzPts val="2800"/>
              <a:buFont typeface="Noto Sans Symbols"/>
              <a:buNone/>
            </a:pPr>
            <a:r>
              <a:rPr lang="en-GB" b="1" dirty="0">
                <a:solidFill>
                  <a:srgbClr val="FF2F92"/>
                </a:solidFill>
              </a:rPr>
              <a:t>Consonant digraphs:  </a:t>
            </a:r>
            <a:endParaRPr b="1" dirty="0">
              <a:solidFill>
                <a:srgbClr val="FF2F92"/>
              </a:solidFill>
            </a:endParaRPr>
          </a:p>
          <a:p>
            <a:pPr marL="228600" lvl="0" indent="-228600" algn="l" rtl="0">
              <a:lnSpc>
                <a:spcPct val="90000"/>
              </a:lnSpc>
              <a:spcBef>
                <a:spcPts val="1000"/>
              </a:spcBef>
              <a:spcAft>
                <a:spcPts val="0"/>
              </a:spcAft>
              <a:buClr>
                <a:schemeClr val="dk1"/>
              </a:buClr>
              <a:buSzPts val="2800"/>
              <a:buFont typeface="Noto Sans Symbols"/>
              <a:buNone/>
            </a:pPr>
            <a:r>
              <a:rPr lang="en-GB" dirty="0" err="1">
                <a:solidFill>
                  <a:schemeClr val="tx1"/>
                </a:solidFill>
              </a:rPr>
              <a:t>ch</a:t>
            </a:r>
            <a:r>
              <a:rPr lang="en-GB" dirty="0">
                <a:solidFill>
                  <a:schemeClr val="tx1"/>
                </a:solidFill>
              </a:rPr>
              <a:t>	 </a:t>
            </a:r>
            <a:r>
              <a:rPr lang="en-GB" dirty="0" err="1">
                <a:solidFill>
                  <a:schemeClr val="tx1"/>
                </a:solidFill>
              </a:rPr>
              <a:t>sh</a:t>
            </a:r>
            <a:r>
              <a:rPr lang="en-GB" dirty="0">
                <a:solidFill>
                  <a:schemeClr val="tx1"/>
                </a:solidFill>
              </a:rPr>
              <a:t>	 </a:t>
            </a:r>
            <a:r>
              <a:rPr lang="en-GB" dirty="0" err="1">
                <a:solidFill>
                  <a:schemeClr val="tx1"/>
                </a:solidFill>
              </a:rPr>
              <a:t>th</a:t>
            </a:r>
            <a:r>
              <a:rPr lang="en-GB" dirty="0">
                <a:solidFill>
                  <a:schemeClr val="tx1"/>
                </a:solidFill>
              </a:rPr>
              <a:t>	ng	</a:t>
            </a:r>
            <a:endParaRPr dirty="0">
              <a:solidFill>
                <a:schemeClr val="tx1"/>
              </a:solidFill>
            </a:endParaRPr>
          </a:p>
        </p:txBody>
      </p:sp>
      <p:sp>
        <p:nvSpPr>
          <p:cNvPr id="2" name="Rectangle 1">
            <a:extLst>
              <a:ext uri="{FF2B5EF4-FFF2-40B4-BE49-F238E27FC236}">
                <a16:creationId xmlns:a16="http://schemas.microsoft.com/office/drawing/2014/main" id="{2CE40E37-2430-734D-96EF-5705B06A3B37}"/>
              </a:ext>
            </a:extLst>
          </p:cNvPr>
          <p:cNvSpPr/>
          <p:nvPr/>
        </p:nvSpPr>
        <p:spPr>
          <a:xfrm>
            <a:off x="5287136" y="1461499"/>
            <a:ext cx="3486993" cy="3060325"/>
          </a:xfrm>
          <a:prstGeom prst="rect">
            <a:avLst/>
          </a:prstGeom>
        </p:spPr>
        <p:txBody>
          <a:bodyPr wrap="square">
            <a:spAutoFit/>
          </a:bodyPr>
          <a:lstStyle/>
          <a:p>
            <a:pPr marL="228600" lvl="0" indent="-228600">
              <a:lnSpc>
                <a:spcPct val="90000"/>
              </a:lnSpc>
              <a:spcBef>
                <a:spcPts val="1000"/>
              </a:spcBef>
              <a:buClr>
                <a:schemeClr val="dk1"/>
              </a:buClr>
              <a:buSzPts val="2800"/>
            </a:pPr>
            <a:r>
              <a:rPr lang="en-GB" sz="2800" b="1" dirty="0">
                <a:solidFill>
                  <a:schemeClr val="accent2"/>
                </a:solidFill>
                <a:latin typeface="Calibri" panose="020F0502020204030204" pitchFamily="34" charset="0"/>
                <a:cs typeface="Calibri" panose="020F0502020204030204" pitchFamily="34" charset="0"/>
              </a:rPr>
              <a:t>Vowel digraphs: </a:t>
            </a:r>
          </a:p>
          <a:p>
            <a:pPr marL="228600" lvl="0" indent="-228600">
              <a:lnSpc>
                <a:spcPct val="90000"/>
              </a:lnSpc>
              <a:spcBef>
                <a:spcPts val="1000"/>
              </a:spcBef>
              <a:buClr>
                <a:schemeClr val="dk1"/>
              </a:buClr>
              <a:buSzPts val="2800"/>
            </a:pPr>
            <a:r>
              <a:rPr lang="en-GB" sz="2800" dirty="0">
                <a:latin typeface="Calibri" panose="020F0502020204030204" pitchFamily="34" charset="0"/>
                <a:cs typeface="Calibri" panose="020F0502020204030204" pitchFamily="34" charset="0"/>
              </a:rPr>
              <a:t>ai      </a:t>
            </a:r>
            <a:r>
              <a:rPr lang="en-GB" sz="2800" dirty="0" err="1">
                <a:latin typeface="Calibri" panose="020F0502020204030204" pitchFamily="34" charset="0"/>
                <a:cs typeface="Calibri" panose="020F0502020204030204" pitchFamily="34" charset="0"/>
              </a:rPr>
              <a:t>ee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igh</a:t>
            </a:r>
            <a:endParaRPr lang="en-GB" sz="2800" dirty="0">
              <a:latin typeface="Calibri" panose="020F0502020204030204" pitchFamily="34" charset="0"/>
              <a:cs typeface="Calibri" panose="020F0502020204030204" pitchFamily="34" charset="0"/>
            </a:endParaRPr>
          </a:p>
          <a:p>
            <a:pPr marL="228600" lvl="0" indent="-228600">
              <a:lnSpc>
                <a:spcPct val="90000"/>
              </a:lnSpc>
              <a:spcBef>
                <a:spcPts val="1000"/>
              </a:spcBef>
              <a:buClr>
                <a:schemeClr val="dk1"/>
              </a:buClr>
              <a:buSzPts val="2800"/>
            </a:pPr>
            <a:r>
              <a:rPr lang="en-GB" sz="2800" dirty="0" err="1">
                <a:latin typeface="Calibri" panose="020F0502020204030204" pitchFamily="34" charset="0"/>
                <a:cs typeface="Calibri" panose="020F0502020204030204" pitchFamily="34" charset="0"/>
              </a:rPr>
              <a:t>oa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oo</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ar</a:t>
            </a:r>
            <a:r>
              <a:rPr lang="en-GB" sz="2800" dirty="0">
                <a:latin typeface="Calibri" panose="020F0502020204030204" pitchFamily="34" charset="0"/>
                <a:cs typeface="Calibri" panose="020F0502020204030204" pitchFamily="34" charset="0"/>
              </a:rPr>
              <a:t>	</a:t>
            </a:r>
          </a:p>
          <a:p>
            <a:pPr marL="228600" lvl="0" indent="-228600">
              <a:lnSpc>
                <a:spcPct val="90000"/>
              </a:lnSpc>
              <a:spcBef>
                <a:spcPts val="1000"/>
              </a:spcBef>
              <a:buClr>
                <a:schemeClr val="dk1"/>
              </a:buClr>
              <a:buSzPts val="2800"/>
            </a:pPr>
            <a:r>
              <a:rPr lang="en-GB" sz="2800" dirty="0">
                <a:latin typeface="Calibri" panose="020F0502020204030204" pitchFamily="34" charset="0"/>
                <a:cs typeface="Calibri" panose="020F0502020204030204" pitchFamily="34" charset="0"/>
              </a:rPr>
              <a:t>or     </a:t>
            </a:r>
            <a:r>
              <a:rPr lang="en-GB" sz="2800" dirty="0" err="1">
                <a:latin typeface="Calibri" panose="020F0502020204030204" pitchFamily="34" charset="0"/>
                <a:cs typeface="Calibri" panose="020F0502020204030204" pitchFamily="34" charset="0"/>
              </a:rPr>
              <a:t>ur</a:t>
            </a:r>
            <a:r>
              <a:rPr lang="en-GB" sz="2800" dirty="0">
                <a:latin typeface="Calibri" panose="020F0502020204030204" pitchFamily="34" charset="0"/>
                <a:cs typeface="Calibri" panose="020F0502020204030204" pitchFamily="34" charset="0"/>
              </a:rPr>
              <a:t>     ow</a:t>
            </a:r>
          </a:p>
          <a:p>
            <a:pPr marL="228600" lvl="0" indent="-228600">
              <a:lnSpc>
                <a:spcPct val="90000"/>
              </a:lnSpc>
              <a:spcBef>
                <a:spcPts val="1000"/>
              </a:spcBef>
              <a:buClr>
                <a:schemeClr val="dk1"/>
              </a:buClr>
              <a:buSzPts val="2800"/>
            </a:pPr>
            <a:r>
              <a:rPr lang="en-GB" sz="2800" dirty="0">
                <a:latin typeface="Calibri" panose="020F0502020204030204" pitchFamily="34" charset="0"/>
                <a:cs typeface="Calibri" panose="020F0502020204030204" pitchFamily="34" charset="0"/>
              </a:rPr>
              <a:t>oi     </a:t>
            </a:r>
            <a:r>
              <a:rPr lang="en-GB" sz="2800" dirty="0" err="1">
                <a:latin typeface="Calibri" panose="020F0502020204030204" pitchFamily="34" charset="0"/>
                <a:cs typeface="Calibri" panose="020F0502020204030204" pitchFamily="34" charset="0"/>
              </a:rPr>
              <a:t>er</a:t>
            </a:r>
            <a:endParaRPr lang="en-GB" sz="2800" dirty="0">
              <a:latin typeface="Calibri" panose="020F0502020204030204" pitchFamily="34" charset="0"/>
              <a:cs typeface="Calibri" panose="020F0502020204030204" pitchFamily="34" charset="0"/>
            </a:endParaRPr>
          </a:p>
          <a:p>
            <a:pPr marL="228600" lvl="0" indent="-228600">
              <a:lnSpc>
                <a:spcPct val="90000"/>
              </a:lnSpc>
              <a:spcBef>
                <a:spcPts val="1000"/>
              </a:spcBef>
              <a:buClr>
                <a:schemeClr val="dk1"/>
              </a:buClr>
              <a:buSzPts val="2800"/>
            </a:pPr>
            <a:r>
              <a:rPr lang="en-GB" sz="2800" dirty="0" err="1">
                <a:latin typeface="Calibri" panose="020F0502020204030204" pitchFamily="34" charset="0"/>
                <a:cs typeface="Calibri" panose="020F0502020204030204" pitchFamily="34" charset="0"/>
              </a:rPr>
              <a:t>ure</a:t>
            </a:r>
            <a:r>
              <a:rPr lang="en-GB" sz="2800" dirty="0">
                <a:latin typeface="Calibri" panose="020F0502020204030204" pitchFamily="34" charset="0"/>
                <a:cs typeface="Calibri" panose="020F0502020204030204" pitchFamily="34" charset="0"/>
              </a:rPr>
              <a:t>   ear    air</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body" idx="1"/>
          </p:nvPr>
        </p:nvSpPr>
        <p:spPr>
          <a:xfrm>
            <a:off x="674093" y="1433424"/>
            <a:ext cx="7634287" cy="6453188"/>
          </a:xfrm>
          <a:prstGeom prst="rect">
            <a:avLst/>
          </a:prstGeom>
          <a:noFill/>
          <a:ln>
            <a:noFill/>
          </a:ln>
        </p:spPr>
        <p:txBody>
          <a:bodyPr spcFirstLastPara="1" wrap="square" lIns="91425" tIns="45700" rIns="91425" bIns="45700" anchor="t" anchorCtr="0">
            <a:normAutofit/>
          </a:bodyPr>
          <a:lstStyle/>
          <a:p>
            <a:pPr marL="0" indent="0">
              <a:lnSpc>
                <a:spcPct val="150000"/>
              </a:lnSpc>
              <a:spcBef>
                <a:spcPts val="0"/>
              </a:spcBef>
              <a:buSzPts val="2800"/>
              <a:buNone/>
            </a:pPr>
            <a:r>
              <a:rPr lang="en-GB" sz="2400" dirty="0">
                <a:solidFill>
                  <a:schemeClr val="tx1">
                    <a:lumMod val="65000"/>
                    <a:lumOff val="35000"/>
                  </a:schemeClr>
                </a:solidFill>
              </a:rPr>
              <a:t>Can blend adjacent consonants in words and apply this skill when reading unfamiliar texts, (CCVC, CVCC, CCVCC).</a:t>
            </a:r>
            <a:endParaRPr sz="2400" dirty="0">
              <a:solidFill>
                <a:schemeClr val="tx1">
                  <a:lumMod val="65000"/>
                  <a:lumOff val="35000"/>
                </a:schemeClr>
              </a:solidFill>
            </a:endParaRPr>
          </a:p>
          <a:p>
            <a:pPr marL="228600" lvl="0" indent="-228600" algn="ctr" rtl="0">
              <a:lnSpc>
                <a:spcPct val="150000"/>
              </a:lnSpc>
              <a:spcBef>
                <a:spcPts val="1000"/>
              </a:spcBef>
              <a:spcAft>
                <a:spcPts val="0"/>
              </a:spcAft>
              <a:buClr>
                <a:srgbClr val="FF3300"/>
              </a:buClr>
              <a:buSzPts val="3600"/>
              <a:buFont typeface="Noto Sans Symbols"/>
              <a:buNone/>
            </a:pPr>
            <a:r>
              <a:rPr lang="en-GB" sz="3600" b="1" dirty="0">
                <a:solidFill>
                  <a:srgbClr val="7030A0"/>
                </a:solidFill>
              </a:rPr>
              <a:t>st</a:t>
            </a:r>
            <a:r>
              <a:rPr lang="en-GB" sz="3600" b="1" dirty="0">
                <a:solidFill>
                  <a:srgbClr val="000000"/>
                </a:solidFill>
              </a:rPr>
              <a:t>ep     li</a:t>
            </a:r>
            <a:r>
              <a:rPr lang="en-GB" sz="3600" b="1" dirty="0">
                <a:solidFill>
                  <a:srgbClr val="7030A0"/>
                </a:solidFill>
              </a:rPr>
              <a:t>st</a:t>
            </a:r>
            <a:r>
              <a:rPr lang="en-GB" sz="3600" b="1" dirty="0">
                <a:solidFill>
                  <a:srgbClr val="000000"/>
                </a:solidFill>
              </a:rPr>
              <a:t>     </a:t>
            </a:r>
            <a:r>
              <a:rPr lang="en-GB" sz="3600" b="1" dirty="0">
                <a:solidFill>
                  <a:srgbClr val="7030A0"/>
                </a:solidFill>
              </a:rPr>
              <a:t>cl</a:t>
            </a:r>
            <a:r>
              <a:rPr lang="en-GB" sz="3600" b="1" dirty="0">
                <a:solidFill>
                  <a:srgbClr val="000000"/>
                </a:solidFill>
              </a:rPr>
              <a:t>ap    </a:t>
            </a:r>
            <a:r>
              <a:rPr lang="en-GB" sz="3600" b="1" dirty="0">
                <a:solidFill>
                  <a:srgbClr val="7030A0"/>
                </a:solidFill>
              </a:rPr>
              <a:t>gr</a:t>
            </a:r>
            <a:r>
              <a:rPr lang="en-GB" sz="3600" b="1" dirty="0">
                <a:solidFill>
                  <a:srgbClr val="000000"/>
                </a:solidFill>
              </a:rPr>
              <a:t>a</a:t>
            </a:r>
            <a:r>
              <a:rPr lang="en-GB" sz="3600" b="1" dirty="0">
                <a:solidFill>
                  <a:srgbClr val="7030A0"/>
                </a:solidFill>
              </a:rPr>
              <a:t>sp</a:t>
            </a:r>
            <a:r>
              <a:rPr lang="en-GB" sz="3600" b="1" dirty="0">
                <a:solidFill>
                  <a:srgbClr val="000000"/>
                </a:solidFill>
              </a:rPr>
              <a:t>   </a:t>
            </a:r>
            <a:r>
              <a:rPr lang="en-GB" sz="3600" b="1" dirty="0">
                <a:solidFill>
                  <a:srgbClr val="7030A0"/>
                </a:solidFill>
              </a:rPr>
              <a:t>str</a:t>
            </a:r>
            <a:r>
              <a:rPr lang="en-GB" sz="3600" b="1" dirty="0">
                <a:solidFill>
                  <a:schemeClr val="tx1"/>
                </a:solidFill>
              </a:rPr>
              <a:t>ap</a:t>
            </a:r>
          </a:p>
          <a:p>
            <a:pPr marL="228600" lvl="0" indent="-228600" algn="ctr" rtl="0">
              <a:lnSpc>
                <a:spcPct val="150000"/>
              </a:lnSpc>
              <a:spcBef>
                <a:spcPts val="1000"/>
              </a:spcBef>
              <a:spcAft>
                <a:spcPts val="0"/>
              </a:spcAft>
              <a:buClr>
                <a:srgbClr val="FF3300"/>
              </a:buClr>
              <a:buSzPts val="3600"/>
              <a:buFont typeface="Noto Sans Symbols"/>
              <a:buNone/>
            </a:pPr>
            <a:endParaRPr dirty="0">
              <a:solidFill>
                <a:schemeClr val="tx1"/>
              </a:solidFill>
            </a:endParaRPr>
          </a:p>
          <a:p>
            <a:pPr marL="0" indent="0">
              <a:lnSpc>
                <a:spcPct val="150000"/>
              </a:lnSpc>
              <a:buSzPts val="2800"/>
              <a:buNone/>
            </a:pPr>
            <a:r>
              <a:rPr lang="en-GB" sz="2400" dirty="0">
                <a:solidFill>
                  <a:schemeClr val="tx1">
                    <a:lumMod val="65000"/>
                    <a:lumOff val="35000"/>
                  </a:schemeClr>
                </a:solidFill>
              </a:rPr>
              <a:t>Can segment adjacent consonants in words and apply this in spelling.</a:t>
            </a:r>
            <a:endParaRPr sz="2400" dirty="0">
              <a:solidFill>
                <a:schemeClr val="tx1">
                  <a:lumMod val="65000"/>
                  <a:lumOff val="35000"/>
                </a:schemeClr>
              </a:solidFill>
            </a:endParaRPr>
          </a:p>
          <a:p>
            <a:pPr marL="228600" lvl="0" indent="-228600" algn="l" rtl="0">
              <a:lnSpc>
                <a:spcPct val="90000"/>
              </a:lnSpc>
              <a:spcBef>
                <a:spcPts val="1000"/>
              </a:spcBef>
              <a:spcAft>
                <a:spcPts val="0"/>
              </a:spcAft>
              <a:buClr>
                <a:schemeClr val="dk1"/>
              </a:buClr>
              <a:buSzPts val="3600"/>
              <a:buFont typeface="Noto Sans Symbols"/>
              <a:buNone/>
            </a:pPr>
            <a:r>
              <a:rPr lang="en-GB" sz="3600" b="1" dirty="0">
                <a:solidFill>
                  <a:schemeClr val="tx1"/>
                </a:solidFill>
              </a:rPr>
              <a:t>	</a:t>
            </a:r>
            <a:endParaRPr b="1" dirty="0">
              <a:solidFill>
                <a:schemeClr val="tx1"/>
              </a:solidFill>
            </a:endParaRPr>
          </a:p>
        </p:txBody>
      </p:sp>
      <p:sp>
        <p:nvSpPr>
          <p:cNvPr id="161" name="Google Shape;161;p11"/>
          <p:cNvSpPr/>
          <p:nvPr/>
        </p:nvSpPr>
        <p:spPr>
          <a:xfrm>
            <a:off x="674093" y="501062"/>
            <a:ext cx="5631300" cy="76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hlink"/>
              </a:buClr>
              <a:buSzPts val="3520"/>
              <a:buFont typeface="Noto Sans Symbols"/>
              <a:buNone/>
            </a:pPr>
            <a:r>
              <a:rPr lang="en-GB" sz="4400" b="1" dirty="0">
                <a:solidFill>
                  <a:schemeClr val="dk1"/>
                </a:solidFill>
                <a:latin typeface="Calibri"/>
                <a:ea typeface="Calibri"/>
                <a:cs typeface="Calibri"/>
                <a:sym typeface="Calibri"/>
              </a:rPr>
              <a:t>The purpose of Phase 4</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New graphemes for reading</a:t>
            </a:r>
            <a:endParaRPr b="1" dirty="0"/>
          </a:p>
        </p:txBody>
      </p:sp>
      <p:sp>
        <p:nvSpPr>
          <p:cNvPr id="167" name="Google Shape;167;p12"/>
          <p:cNvSpPr txBox="1"/>
          <p:nvPr/>
        </p:nvSpPr>
        <p:spPr>
          <a:xfrm>
            <a:off x="628650" y="1870075"/>
            <a:ext cx="1891500" cy="42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GB" sz="2800" b="1" dirty="0">
                <a:solidFill>
                  <a:srgbClr val="E06666"/>
                </a:solidFill>
                <a:latin typeface="Calibri"/>
                <a:ea typeface="Calibri"/>
                <a:cs typeface="Calibri"/>
                <a:sym typeface="Calibri"/>
              </a:rPr>
              <a:t>ay</a:t>
            </a:r>
            <a:r>
              <a:rPr lang="en-GB" sz="2800" dirty="0">
                <a:latin typeface="Calibri"/>
                <a:ea typeface="Calibri"/>
                <a:cs typeface="Calibri"/>
                <a:sym typeface="Calibri"/>
              </a:rPr>
              <a:t> day</a:t>
            </a:r>
            <a:endParaRPr sz="2800" dirty="0">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ou</a:t>
            </a:r>
            <a:r>
              <a:rPr lang="en-GB" sz="2800" dirty="0">
                <a:latin typeface="Calibri"/>
                <a:ea typeface="Calibri"/>
                <a:cs typeface="Calibri"/>
                <a:sym typeface="Calibri"/>
              </a:rPr>
              <a:t> out</a:t>
            </a:r>
            <a:endParaRPr sz="2800" dirty="0">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ie</a:t>
            </a:r>
            <a:r>
              <a:rPr lang="en-GB" sz="2800" dirty="0">
                <a:solidFill>
                  <a:srgbClr val="E06666"/>
                </a:solidFill>
                <a:latin typeface="Calibri"/>
                <a:ea typeface="Calibri"/>
                <a:cs typeface="Calibri"/>
                <a:sym typeface="Calibri"/>
              </a:rPr>
              <a:t> </a:t>
            </a:r>
            <a:r>
              <a:rPr lang="en-GB" sz="2800" dirty="0">
                <a:latin typeface="Calibri"/>
                <a:ea typeface="Calibri"/>
                <a:cs typeface="Calibri"/>
                <a:sym typeface="Calibri"/>
              </a:rPr>
              <a:t>tie</a:t>
            </a:r>
            <a:endParaRPr sz="2800" dirty="0">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ea</a:t>
            </a:r>
            <a:r>
              <a:rPr lang="en-GB" sz="2800" dirty="0">
                <a:solidFill>
                  <a:srgbClr val="E06666"/>
                </a:solidFill>
                <a:latin typeface="Calibri"/>
                <a:ea typeface="Calibri"/>
                <a:cs typeface="Calibri"/>
                <a:sym typeface="Calibri"/>
              </a:rPr>
              <a:t> </a:t>
            </a:r>
            <a:r>
              <a:rPr lang="en-GB" sz="2800" dirty="0">
                <a:latin typeface="Calibri"/>
                <a:ea typeface="Calibri"/>
                <a:cs typeface="Calibri"/>
                <a:sym typeface="Calibri"/>
              </a:rPr>
              <a:t>eat </a:t>
            </a:r>
            <a:endParaRPr sz="28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68" name="Google Shape;168;p12"/>
          <p:cNvSpPr txBox="1"/>
          <p:nvPr/>
        </p:nvSpPr>
        <p:spPr>
          <a:xfrm>
            <a:off x="2286000" y="2667000"/>
            <a:ext cx="1877700" cy="2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69" name="Google Shape;169;p12"/>
          <p:cNvSpPr txBox="1"/>
          <p:nvPr/>
        </p:nvSpPr>
        <p:spPr>
          <a:xfrm>
            <a:off x="2672450" y="1870075"/>
            <a:ext cx="1891500" cy="4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GB" sz="2800" b="1" dirty="0">
                <a:solidFill>
                  <a:srgbClr val="E06666"/>
                </a:solidFill>
                <a:latin typeface="Calibri"/>
                <a:ea typeface="Calibri"/>
                <a:cs typeface="Calibri"/>
                <a:sym typeface="Calibri"/>
              </a:rPr>
              <a:t>oy</a:t>
            </a:r>
            <a:r>
              <a:rPr lang="en-GB" sz="2800" dirty="0">
                <a:solidFill>
                  <a:schemeClr val="dk1"/>
                </a:solidFill>
                <a:latin typeface="Calibri"/>
                <a:ea typeface="Calibri"/>
                <a:cs typeface="Calibri"/>
                <a:sym typeface="Calibri"/>
              </a:rPr>
              <a:t> boy </a:t>
            </a:r>
            <a:endParaRPr sz="2800" dirty="0">
              <a:solidFill>
                <a:schemeClr val="dk1"/>
              </a:solidFill>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ir</a:t>
            </a:r>
            <a:r>
              <a:rPr lang="en-GB" sz="2800" dirty="0">
                <a:solidFill>
                  <a:schemeClr val="dk1"/>
                </a:solidFill>
                <a:latin typeface="Calibri"/>
                <a:ea typeface="Calibri"/>
                <a:cs typeface="Calibri"/>
                <a:sym typeface="Calibri"/>
              </a:rPr>
              <a:t> girl </a:t>
            </a:r>
            <a:endParaRPr sz="2800" dirty="0">
              <a:solidFill>
                <a:schemeClr val="dk1"/>
              </a:solidFill>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ue</a:t>
            </a:r>
            <a:r>
              <a:rPr lang="en-GB" sz="2800" dirty="0">
                <a:solidFill>
                  <a:schemeClr val="dk1"/>
                </a:solidFill>
                <a:latin typeface="Calibri"/>
                <a:ea typeface="Calibri"/>
                <a:cs typeface="Calibri"/>
                <a:sym typeface="Calibri"/>
              </a:rPr>
              <a:t> blue </a:t>
            </a:r>
            <a:endParaRPr sz="2800" dirty="0">
              <a:solidFill>
                <a:schemeClr val="dk1"/>
              </a:solidFill>
              <a:latin typeface="Calibri"/>
              <a:ea typeface="Calibri"/>
              <a:cs typeface="Calibri"/>
              <a:sym typeface="Calibri"/>
            </a:endParaRPr>
          </a:p>
          <a:p>
            <a:pPr marL="0" lvl="0" indent="0" algn="l" rtl="0">
              <a:spcBef>
                <a:spcPts val="0"/>
              </a:spcBef>
              <a:spcAft>
                <a:spcPts val="1200"/>
              </a:spcAft>
              <a:buClr>
                <a:schemeClr val="dk1"/>
              </a:buClr>
              <a:buSzPts val="1100"/>
              <a:buFont typeface="Arial"/>
              <a:buNone/>
            </a:pPr>
            <a:r>
              <a:rPr lang="en-GB" sz="2800" b="1" dirty="0">
                <a:solidFill>
                  <a:srgbClr val="E06666"/>
                </a:solidFill>
                <a:latin typeface="Calibri"/>
                <a:ea typeface="Calibri"/>
                <a:cs typeface="Calibri"/>
                <a:sym typeface="Calibri"/>
              </a:rPr>
              <a:t>aw</a:t>
            </a:r>
            <a:r>
              <a:rPr lang="en-GB" sz="2800" dirty="0">
                <a:solidFill>
                  <a:schemeClr val="dk1"/>
                </a:solidFill>
                <a:latin typeface="Calibri"/>
                <a:ea typeface="Calibri"/>
                <a:cs typeface="Calibri"/>
                <a:sym typeface="Calibri"/>
              </a:rPr>
              <a:t> saw</a:t>
            </a:r>
            <a:endParaRPr sz="2800" dirty="0">
              <a:solidFill>
                <a:schemeClr val="dk1"/>
              </a:solidFill>
              <a:latin typeface="Calibri"/>
              <a:ea typeface="Calibri"/>
              <a:cs typeface="Calibri"/>
              <a:sym typeface="Calibri"/>
            </a:endParaRPr>
          </a:p>
        </p:txBody>
      </p:sp>
      <p:sp>
        <p:nvSpPr>
          <p:cNvPr id="170" name="Google Shape;170;p12"/>
          <p:cNvSpPr txBox="1"/>
          <p:nvPr/>
        </p:nvSpPr>
        <p:spPr>
          <a:xfrm>
            <a:off x="4857750" y="1870075"/>
            <a:ext cx="1782600" cy="26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wh</a:t>
            </a:r>
            <a:r>
              <a:rPr lang="en-GB" sz="2800" dirty="0">
                <a:latin typeface="Calibri"/>
                <a:ea typeface="Calibri"/>
                <a:cs typeface="Calibri"/>
                <a:sym typeface="Calibri"/>
              </a:rPr>
              <a:t> when</a:t>
            </a:r>
            <a:endParaRPr sz="2800" dirty="0">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ph</a:t>
            </a:r>
            <a:r>
              <a:rPr lang="en-GB" sz="2800" dirty="0">
                <a:latin typeface="Calibri"/>
                <a:ea typeface="Calibri"/>
                <a:cs typeface="Calibri"/>
                <a:sym typeface="Calibri"/>
              </a:rPr>
              <a:t> photo </a:t>
            </a:r>
            <a:endParaRPr sz="2800" dirty="0">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ew</a:t>
            </a:r>
            <a:r>
              <a:rPr lang="en-GB" sz="2800" dirty="0">
                <a:latin typeface="Calibri"/>
                <a:ea typeface="Calibri"/>
                <a:cs typeface="Calibri"/>
                <a:sym typeface="Calibri"/>
              </a:rPr>
              <a:t> new </a:t>
            </a:r>
            <a:endParaRPr sz="2800" dirty="0">
              <a:latin typeface="Calibri"/>
              <a:ea typeface="Calibri"/>
              <a:cs typeface="Calibri"/>
              <a:sym typeface="Calibri"/>
            </a:endParaRPr>
          </a:p>
          <a:p>
            <a:pPr marL="0" lvl="0" indent="0" algn="l" rtl="0">
              <a:spcBef>
                <a:spcPts val="0"/>
              </a:spcBef>
              <a:spcAft>
                <a:spcPts val="1200"/>
              </a:spcAft>
              <a:buNone/>
            </a:pPr>
            <a:r>
              <a:rPr lang="en-GB" sz="2800" b="1" dirty="0" err="1">
                <a:solidFill>
                  <a:srgbClr val="E06666"/>
                </a:solidFill>
                <a:latin typeface="Calibri"/>
                <a:ea typeface="Calibri"/>
                <a:cs typeface="Calibri"/>
                <a:sym typeface="Calibri"/>
              </a:rPr>
              <a:t>oe</a:t>
            </a:r>
            <a:r>
              <a:rPr lang="en-GB" sz="2800" dirty="0">
                <a:latin typeface="Calibri"/>
                <a:ea typeface="Calibri"/>
                <a:cs typeface="Calibri"/>
                <a:sym typeface="Calibri"/>
              </a:rPr>
              <a:t> toe</a:t>
            </a:r>
            <a:endParaRPr sz="2800" dirty="0">
              <a:latin typeface="Calibri"/>
              <a:ea typeface="Calibri"/>
              <a:cs typeface="Calibri"/>
              <a:sym typeface="Calibri"/>
            </a:endParaRPr>
          </a:p>
          <a:p>
            <a:pPr marL="0" lvl="0" indent="0" algn="l" rtl="0">
              <a:spcBef>
                <a:spcPts val="0"/>
              </a:spcBef>
              <a:spcAft>
                <a:spcPts val="1200"/>
              </a:spcAft>
              <a:buNone/>
            </a:pPr>
            <a:r>
              <a:rPr lang="en-GB" sz="2800" b="1" dirty="0">
                <a:solidFill>
                  <a:srgbClr val="E06666"/>
                </a:solidFill>
                <a:latin typeface="Calibri"/>
                <a:ea typeface="Calibri"/>
                <a:cs typeface="Calibri"/>
                <a:sym typeface="Calibri"/>
              </a:rPr>
              <a:t>au</a:t>
            </a:r>
            <a:r>
              <a:rPr lang="en-GB" sz="2800" dirty="0">
                <a:latin typeface="Calibri"/>
                <a:ea typeface="Calibri"/>
                <a:cs typeface="Calibri"/>
                <a:sym typeface="Calibri"/>
              </a:rPr>
              <a:t> Paul  </a:t>
            </a:r>
            <a:endParaRPr sz="2800" dirty="0">
              <a:latin typeface="Calibri"/>
              <a:ea typeface="Calibri"/>
              <a:cs typeface="Calibri"/>
              <a:sym typeface="Calibri"/>
            </a:endParaRPr>
          </a:p>
        </p:txBody>
      </p:sp>
      <p:sp>
        <p:nvSpPr>
          <p:cNvPr id="171" name="Google Shape;171;p12"/>
          <p:cNvSpPr txBox="1"/>
          <p:nvPr/>
        </p:nvSpPr>
        <p:spPr>
          <a:xfrm>
            <a:off x="6885225" y="1870075"/>
            <a:ext cx="1877700" cy="26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GB" sz="2800" b="1" dirty="0">
                <a:solidFill>
                  <a:srgbClr val="E06666"/>
                </a:solidFill>
                <a:latin typeface="Calibri"/>
                <a:ea typeface="Calibri"/>
                <a:cs typeface="Calibri"/>
                <a:sym typeface="Calibri"/>
              </a:rPr>
              <a:t>a-e</a:t>
            </a:r>
            <a:r>
              <a:rPr lang="en-GB" sz="2800" dirty="0">
                <a:latin typeface="Calibri"/>
                <a:ea typeface="Calibri"/>
                <a:cs typeface="Calibri"/>
                <a:sym typeface="Calibri"/>
              </a:rPr>
              <a:t> make </a:t>
            </a:r>
            <a:endParaRPr sz="2800" dirty="0">
              <a:latin typeface="Calibri"/>
              <a:ea typeface="Calibri"/>
              <a:cs typeface="Calibri"/>
              <a:sym typeface="Calibri"/>
            </a:endParaRPr>
          </a:p>
          <a:p>
            <a:pPr marL="0" lvl="0" indent="0" algn="l" rtl="0">
              <a:spcBef>
                <a:spcPts val="0"/>
              </a:spcBef>
              <a:spcAft>
                <a:spcPts val="1200"/>
              </a:spcAft>
              <a:buNone/>
            </a:pPr>
            <a:r>
              <a:rPr lang="en-GB" sz="2800" b="1" dirty="0">
                <a:solidFill>
                  <a:srgbClr val="E06666"/>
                </a:solidFill>
                <a:latin typeface="Calibri"/>
                <a:ea typeface="Calibri"/>
                <a:cs typeface="Calibri"/>
                <a:sym typeface="Calibri"/>
              </a:rPr>
              <a:t>e-e</a:t>
            </a:r>
            <a:r>
              <a:rPr lang="en-GB" sz="2800" dirty="0">
                <a:latin typeface="Calibri"/>
                <a:ea typeface="Calibri"/>
                <a:cs typeface="Calibri"/>
                <a:sym typeface="Calibri"/>
              </a:rPr>
              <a:t> these </a:t>
            </a:r>
            <a:endParaRPr sz="2800" dirty="0">
              <a:latin typeface="Calibri"/>
              <a:ea typeface="Calibri"/>
              <a:cs typeface="Calibri"/>
              <a:sym typeface="Calibri"/>
            </a:endParaRPr>
          </a:p>
          <a:p>
            <a:pPr marL="0" lvl="0" indent="0" algn="l" rtl="0">
              <a:spcBef>
                <a:spcPts val="0"/>
              </a:spcBef>
              <a:spcAft>
                <a:spcPts val="1200"/>
              </a:spcAft>
              <a:buNone/>
            </a:pPr>
            <a:r>
              <a:rPr lang="en-GB" sz="2800" b="1" dirty="0">
                <a:solidFill>
                  <a:srgbClr val="E06666"/>
                </a:solidFill>
                <a:latin typeface="Calibri"/>
                <a:ea typeface="Calibri"/>
                <a:cs typeface="Calibri"/>
                <a:sym typeface="Calibri"/>
              </a:rPr>
              <a:t>i-e</a:t>
            </a:r>
            <a:r>
              <a:rPr lang="en-GB" sz="2800" dirty="0">
                <a:latin typeface="Calibri"/>
                <a:ea typeface="Calibri"/>
                <a:cs typeface="Calibri"/>
                <a:sym typeface="Calibri"/>
              </a:rPr>
              <a:t> like </a:t>
            </a:r>
            <a:endParaRPr sz="2800" dirty="0">
              <a:latin typeface="Calibri"/>
              <a:ea typeface="Calibri"/>
              <a:cs typeface="Calibri"/>
              <a:sym typeface="Calibri"/>
            </a:endParaRPr>
          </a:p>
          <a:p>
            <a:pPr marL="0" lvl="0" indent="0" algn="l" rtl="0">
              <a:spcBef>
                <a:spcPts val="0"/>
              </a:spcBef>
              <a:spcAft>
                <a:spcPts val="1200"/>
              </a:spcAft>
              <a:buNone/>
            </a:pPr>
            <a:r>
              <a:rPr lang="en-GB" sz="2800" b="1" dirty="0">
                <a:solidFill>
                  <a:srgbClr val="E06666"/>
                </a:solidFill>
                <a:latin typeface="Calibri"/>
                <a:ea typeface="Calibri"/>
                <a:cs typeface="Calibri"/>
                <a:sym typeface="Calibri"/>
              </a:rPr>
              <a:t>o-e</a:t>
            </a:r>
            <a:r>
              <a:rPr lang="en-GB" sz="2800" dirty="0">
                <a:latin typeface="Calibri"/>
                <a:ea typeface="Calibri"/>
                <a:cs typeface="Calibri"/>
                <a:sym typeface="Calibri"/>
              </a:rPr>
              <a:t> home</a:t>
            </a:r>
            <a:endParaRPr sz="2800" dirty="0">
              <a:latin typeface="Calibri"/>
              <a:ea typeface="Calibri"/>
              <a:cs typeface="Calibri"/>
              <a:sym typeface="Calibri"/>
            </a:endParaRPr>
          </a:p>
          <a:p>
            <a:pPr marL="0" lvl="0" indent="0" algn="l" rtl="0">
              <a:spcBef>
                <a:spcPts val="0"/>
              </a:spcBef>
              <a:spcAft>
                <a:spcPts val="1200"/>
              </a:spcAft>
              <a:buNone/>
            </a:pPr>
            <a:r>
              <a:rPr lang="en-GB" sz="2800" b="1" dirty="0">
                <a:solidFill>
                  <a:srgbClr val="E06666"/>
                </a:solidFill>
                <a:latin typeface="Calibri"/>
                <a:ea typeface="Calibri"/>
                <a:cs typeface="Calibri"/>
                <a:sym typeface="Calibri"/>
              </a:rPr>
              <a:t>u-e</a:t>
            </a:r>
            <a:r>
              <a:rPr lang="en-GB" sz="2800" dirty="0">
                <a:latin typeface="Calibri"/>
                <a:ea typeface="Calibri"/>
                <a:cs typeface="Calibri"/>
                <a:sym typeface="Calibri"/>
              </a:rPr>
              <a:t> rule</a:t>
            </a:r>
            <a:endParaRPr sz="28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Alternative pronunciations</a:t>
            </a:r>
            <a:endParaRPr b="1" dirty="0"/>
          </a:p>
        </p:txBody>
      </p:sp>
      <p:sp>
        <p:nvSpPr>
          <p:cNvPr id="177" name="Google Shape;177;p13"/>
          <p:cNvSpPr txBox="1"/>
          <p:nvPr/>
        </p:nvSpPr>
        <p:spPr>
          <a:xfrm>
            <a:off x="530675" y="2136325"/>
            <a:ext cx="2449200" cy="41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GB" sz="2400" b="1" dirty="0" err="1">
                <a:solidFill>
                  <a:srgbClr val="E06666"/>
                </a:solidFill>
                <a:latin typeface="Calibri"/>
                <a:ea typeface="Calibri"/>
                <a:cs typeface="Calibri"/>
                <a:sym typeface="Calibri"/>
              </a:rPr>
              <a:t>i</a:t>
            </a:r>
            <a:r>
              <a:rPr lang="en-GB" sz="2400" b="1" dirty="0">
                <a:latin typeface="Calibri"/>
                <a:ea typeface="Calibri"/>
                <a:cs typeface="Calibri"/>
                <a:sym typeface="Calibri"/>
              </a:rPr>
              <a:t> </a:t>
            </a:r>
            <a:r>
              <a:rPr lang="en-GB" sz="2400" dirty="0">
                <a:latin typeface="Calibri"/>
                <a:ea typeface="Calibri"/>
                <a:cs typeface="Calibri"/>
                <a:sym typeface="Calibri"/>
              </a:rPr>
              <a:t>fin, find </a:t>
            </a:r>
            <a:endParaRPr sz="2400" dirty="0">
              <a:latin typeface="Calibri"/>
              <a:ea typeface="Calibri"/>
              <a:cs typeface="Calibri"/>
              <a:sym typeface="Calibri"/>
            </a:endParaRPr>
          </a:p>
          <a:p>
            <a:pPr marL="0" lvl="0" indent="0" algn="l" rtl="0">
              <a:spcBef>
                <a:spcPts val="0"/>
              </a:spcBef>
              <a:spcAft>
                <a:spcPts val="1200"/>
              </a:spcAft>
              <a:buNone/>
            </a:pPr>
            <a:r>
              <a:rPr lang="en-GB" sz="2400" b="1" dirty="0">
                <a:solidFill>
                  <a:srgbClr val="E06666"/>
                </a:solidFill>
                <a:latin typeface="Calibri"/>
                <a:ea typeface="Calibri"/>
                <a:cs typeface="Calibri"/>
                <a:sym typeface="Calibri"/>
              </a:rPr>
              <a:t>o</a:t>
            </a:r>
            <a:r>
              <a:rPr lang="en-GB" sz="2400" dirty="0">
                <a:solidFill>
                  <a:srgbClr val="E06666"/>
                </a:solidFill>
                <a:latin typeface="Calibri"/>
                <a:ea typeface="Calibri"/>
                <a:cs typeface="Calibri"/>
                <a:sym typeface="Calibri"/>
              </a:rPr>
              <a:t> </a:t>
            </a:r>
            <a:r>
              <a:rPr lang="en-GB" sz="2400" dirty="0">
                <a:latin typeface="Calibri"/>
                <a:ea typeface="Calibri"/>
                <a:cs typeface="Calibri"/>
                <a:sym typeface="Calibri"/>
              </a:rPr>
              <a:t>hot, cold </a:t>
            </a:r>
            <a:endParaRPr sz="2400" dirty="0">
              <a:latin typeface="Calibri"/>
              <a:ea typeface="Calibri"/>
              <a:cs typeface="Calibri"/>
              <a:sym typeface="Calibri"/>
            </a:endParaRPr>
          </a:p>
          <a:p>
            <a:pPr marL="0" lvl="0" indent="0" algn="l" rtl="0">
              <a:spcBef>
                <a:spcPts val="0"/>
              </a:spcBef>
              <a:spcAft>
                <a:spcPts val="1200"/>
              </a:spcAft>
              <a:buNone/>
            </a:pPr>
            <a:r>
              <a:rPr lang="en-GB" sz="2400" b="1" dirty="0">
                <a:solidFill>
                  <a:srgbClr val="E06666"/>
                </a:solidFill>
                <a:latin typeface="Calibri"/>
                <a:ea typeface="Calibri"/>
                <a:cs typeface="Calibri"/>
                <a:sym typeface="Calibri"/>
              </a:rPr>
              <a:t>c</a:t>
            </a:r>
            <a:r>
              <a:rPr lang="en-GB" sz="2400" dirty="0">
                <a:solidFill>
                  <a:srgbClr val="E06666"/>
                </a:solidFill>
                <a:latin typeface="Calibri"/>
                <a:ea typeface="Calibri"/>
                <a:cs typeface="Calibri"/>
                <a:sym typeface="Calibri"/>
              </a:rPr>
              <a:t> </a:t>
            </a:r>
            <a:r>
              <a:rPr lang="en-GB" sz="2400" dirty="0">
                <a:latin typeface="Calibri"/>
                <a:ea typeface="Calibri"/>
                <a:cs typeface="Calibri"/>
                <a:sym typeface="Calibri"/>
              </a:rPr>
              <a:t>cat, cent </a:t>
            </a:r>
            <a:endParaRPr sz="2400" dirty="0">
              <a:latin typeface="Calibri"/>
              <a:ea typeface="Calibri"/>
              <a:cs typeface="Calibri"/>
              <a:sym typeface="Calibri"/>
            </a:endParaRPr>
          </a:p>
          <a:p>
            <a:pPr marL="0" lvl="0" indent="0" algn="l" rtl="0">
              <a:spcBef>
                <a:spcPts val="0"/>
              </a:spcBef>
              <a:spcAft>
                <a:spcPts val="1200"/>
              </a:spcAft>
              <a:buNone/>
            </a:pPr>
            <a:r>
              <a:rPr lang="en-GB" sz="2400" b="1" dirty="0">
                <a:solidFill>
                  <a:srgbClr val="E06666"/>
                </a:solidFill>
                <a:latin typeface="Calibri"/>
                <a:ea typeface="Calibri"/>
                <a:cs typeface="Calibri"/>
                <a:sym typeface="Calibri"/>
              </a:rPr>
              <a:t>g</a:t>
            </a:r>
            <a:r>
              <a:rPr lang="en-GB" sz="2400" dirty="0">
                <a:latin typeface="Calibri"/>
                <a:ea typeface="Calibri"/>
                <a:cs typeface="Calibri"/>
                <a:sym typeface="Calibri"/>
              </a:rPr>
              <a:t> got, giant </a:t>
            </a:r>
            <a:endParaRPr sz="2400" dirty="0">
              <a:latin typeface="Calibri"/>
              <a:ea typeface="Calibri"/>
              <a:cs typeface="Calibri"/>
              <a:sym typeface="Calibri"/>
            </a:endParaRPr>
          </a:p>
          <a:p>
            <a:pPr marL="0" lvl="0" indent="0" algn="l" rtl="0">
              <a:spcBef>
                <a:spcPts val="0"/>
              </a:spcBef>
              <a:spcAft>
                <a:spcPts val="1200"/>
              </a:spcAft>
              <a:buNone/>
            </a:pPr>
            <a:r>
              <a:rPr lang="en-GB" sz="2400" b="1" dirty="0">
                <a:solidFill>
                  <a:srgbClr val="E06666"/>
                </a:solidFill>
                <a:latin typeface="Calibri"/>
                <a:ea typeface="Calibri"/>
                <a:cs typeface="Calibri"/>
                <a:sym typeface="Calibri"/>
              </a:rPr>
              <a:t>u</a:t>
            </a:r>
            <a:r>
              <a:rPr lang="en-GB" sz="2400" dirty="0">
                <a:solidFill>
                  <a:srgbClr val="E06666"/>
                </a:solidFill>
                <a:latin typeface="Calibri"/>
                <a:ea typeface="Calibri"/>
                <a:cs typeface="Calibri"/>
                <a:sym typeface="Calibri"/>
              </a:rPr>
              <a:t> </a:t>
            </a:r>
            <a:r>
              <a:rPr lang="en-GB" sz="2400" dirty="0">
                <a:latin typeface="Calibri"/>
                <a:ea typeface="Calibri"/>
                <a:cs typeface="Calibri"/>
                <a:sym typeface="Calibri"/>
              </a:rPr>
              <a:t>but, put (south)</a:t>
            </a:r>
            <a:endParaRPr sz="2400" dirty="0">
              <a:latin typeface="Calibri"/>
              <a:ea typeface="Calibri"/>
              <a:cs typeface="Calibri"/>
              <a:sym typeface="Calibri"/>
            </a:endParaRPr>
          </a:p>
          <a:p>
            <a:pPr marL="0" lvl="0" indent="0" algn="l" rtl="0">
              <a:spcBef>
                <a:spcPts val="0"/>
              </a:spcBef>
              <a:spcAft>
                <a:spcPts val="1200"/>
              </a:spcAft>
              <a:buNone/>
            </a:pPr>
            <a:endParaRPr dirty="0">
              <a:latin typeface="Calibri"/>
              <a:ea typeface="Calibri"/>
              <a:cs typeface="Calibri"/>
              <a:sym typeface="Calibri"/>
            </a:endParaRPr>
          </a:p>
        </p:txBody>
      </p:sp>
      <p:sp>
        <p:nvSpPr>
          <p:cNvPr id="178" name="Google Shape;178;p13"/>
          <p:cNvSpPr txBox="1"/>
          <p:nvPr/>
        </p:nvSpPr>
        <p:spPr>
          <a:xfrm>
            <a:off x="3129587" y="2136325"/>
            <a:ext cx="2204400" cy="30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GB" sz="2400" b="1" dirty="0">
                <a:solidFill>
                  <a:srgbClr val="E06666"/>
                </a:solidFill>
                <a:latin typeface="Calibri"/>
                <a:ea typeface="Calibri"/>
                <a:cs typeface="Calibri"/>
                <a:sym typeface="Calibri"/>
              </a:rPr>
              <a:t>ow</a:t>
            </a:r>
            <a:r>
              <a:rPr lang="en-GB" sz="2400" dirty="0">
                <a:solidFill>
                  <a:schemeClr val="dk1"/>
                </a:solidFill>
                <a:latin typeface="Calibri"/>
                <a:ea typeface="Calibri"/>
                <a:cs typeface="Calibri"/>
                <a:sym typeface="Calibri"/>
              </a:rPr>
              <a:t> cow, blow</a:t>
            </a:r>
            <a:endParaRPr sz="2400" dirty="0">
              <a:solidFill>
                <a:schemeClr val="dk1"/>
              </a:solidFill>
              <a:latin typeface="Calibri"/>
              <a:ea typeface="Calibri"/>
              <a:cs typeface="Calibri"/>
              <a:sym typeface="Calibri"/>
            </a:endParaRPr>
          </a:p>
          <a:p>
            <a:pPr marL="0" lvl="0" indent="0" algn="l" rtl="0">
              <a:spcBef>
                <a:spcPts val="0"/>
              </a:spcBef>
              <a:spcAft>
                <a:spcPts val="1200"/>
              </a:spcAft>
              <a:buClr>
                <a:schemeClr val="dk1"/>
              </a:buClr>
              <a:buSzPts val="1100"/>
              <a:buFont typeface="Arial"/>
              <a:buNone/>
            </a:pPr>
            <a:r>
              <a:rPr lang="en-GB" sz="2400" b="1" dirty="0" err="1">
                <a:solidFill>
                  <a:srgbClr val="E06666"/>
                </a:solidFill>
                <a:latin typeface="Calibri"/>
                <a:ea typeface="Calibri"/>
                <a:cs typeface="Calibri"/>
                <a:sym typeface="Calibri"/>
              </a:rPr>
              <a:t>ie</a:t>
            </a:r>
            <a:r>
              <a:rPr lang="en-GB" sz="2400" dirty="0">
                <a:solidFill>
                  <a:schemeClr val="dk1"/>
                </a:solidFill>
                <a:latin typeface="Calibri"/>
                <a:ea typeface="Calibri"/>
                <a:cs typeface="Calibri"/>
                <a:sym typeface="Calibri"/>
              </a:rPr>
              <a:t> tie, field </a:t>
            </a:r>
          </a:p>
          <a:p>
            <a:pPr marL="0" lvl="0" indent="0" algn="l" rtl="0">
              <a:spcBef>
                <a:spcPts val="0"/>
              </a:spcBef>
              <a:spcAft>
                <a:spcPts val="1200"/>
              </a:spcAft>
              <a:buClr>
                <a:schemeClr val="dk1"/>
              </a:buClr>
              <a:buSzPts val="1100"/>
              <a:buFont typeface="Arial"/>
              <a:buNone/>
            </a:pPr>
            <a:r>
              <a:rPr lang="en-GB" sz="2400" b="1" dirty="0" err="1">
                <a:solidFill>
                  <a:srgbClr val="E06666"/>
                </a:solidFill>
                <a:latin typeface="Calibri"/>
                <a:ea typeface="Calibri"/>
                <a:cs typeface="Calibri"/>
                <a:sym typeface="Calibri"/>
              </a:rPr>
              <a:t>ea</a:t>
            </a:r>
            <a:r>
              <a:rPr lang="en-GB" sz="2400" dirty="0">
                <a:solidFill>
                  <a:schemeClr val="dk1"/>
                </a:solidFill>
                <a:latin typeface="Calibri"/>
                <a:ea typeface="Calibri"/>
                <a:cs typeface="Calibri"/>
                <a:sym typeface="Calibri"/>
              </a:rPr>
              <a:t>, eat, bread</a:t>
            </a:r>
          </a:p>
          <a:p>
            <a:pPr marL="0" lvl="0" indent="0" algn="l" rtl="0">
              <a:spcBef>
                <a:spcPts val="0"/>
              </a:spcBef>
              <a:spcAft>
                <a:spcPts val="1200"/>
              </a:spcAft>
              <a:buClr>
                <a:schemeClr val="dk1"/>
              </a:buClr>
              <a:buSzPts val="1100"/>
              <a:buFont typeface="Arial"/>
              <a:buNone/>
            </a:pPr>
            <a:r>
              <a:rPr lang="en-GB" sz="2400" b="1" dirty="0" err="1">
                <a:solidFill>
                  <a:srgbClr val="E06666"/>
                </a:solidFill>
                <a:latin typeface="Calibri"/>
                <a:ea typeface="Calibri"/>
                <a:cs typeface="Calibri"/>
                <a:sym typeface="Calibri"/>
              </a:rPr>
              <a:t>er</a:t>
            </a:r>
            <a:r>
              <a:rPr lang="en-GB" sz="2400" dirty="0">
                <a:solidFill>
                  <a:schemeClr val="dk1"/>
                </a:solidFill>
                <a:latin typeface="Calibri"/>
                <a:ea typeface="Calibri"/>
                <a:cs typeface="Calibri"/>
                <a:sym typeface="Calibri"/>
              </a:rPr>
              <a:t> farmer, her </a:t>
            </a:r>
          </a:p>
          <a:p>
            <a:pPr marL="0" lvl="0" indent="0" algn="l" rtl="0">
              <a:spcBef>
                <a:spcPts val="0"/>
              </a:spcBef>
              <a:spcAft>
                <a:spcPts val="1200"/>
              </a:spcAft>
              <a:buNone/>
            </a:pPr>
            <a:r>
              <a:rPr lang="en-GB" sz="2400" b="1" dirty="0">
                <a:solidFill>
                  <a:srgbClr val="E06666"/>
                </a:solidFill>
                <a:latin typeface="Calibri"/>
                <a:ea typeface="Calibri"/>
                <a:cs typeface="Calibri"/>
                <a:sym typeface="Calibri"/>
              </a:rPr>
              <a:t>a</a:t>
            </a:r>
            <a:r>
              <a:rPr lang="en-GB" sz="2400" dirty="0">
                <a:solidFill>
                  <a:schemeClr val="dk1"/>
                </a:solidFill>
                <a:latin typeface="Calibri"/>
                <a:ea typeface="Calibri"/>
                <a:cs typeface="Calibri"/>
                <a:sym typeface="Calibri"/>
              </a:rPr>
              <a:t> hat, what</a:t>
            </a:r>
            <a:endParaRPr sz="3200" dirty="0">
              <a:solidFill>
                <a:schemeClr val="dk1"/>
              </a:solidFill>
              <a:latin typeface="Calibri"/>
              <a:ea typeface="Calibri"/>
              <a:cs typeface="Calibri"/>
              <a:sym typeface="Calibri"/>
            </a:endParaRPr>
          </a:p>
        </p:txBody>
      </p:sp>
      <p:sp>
        <p:nvSpPr>
          <p:cNvPr id="179" name="Google Shape;179;p13"/>
          <p:cNvSpPr txBox="1"/>
          <p:nvPr/>
        </p:nvSpPr>
        <p:spPr>
          <a:xfrm>
            <a:off x="5648086" y="2136325"/>
            <a:ext cx="2867264" cy="3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GB" sz="2400" b="1" dirty="0">
                <a:solidFill>
                  <a:srgbClr val="E06666"/>
                </a:solidFill>
                <a:latin typeface="Calibri"/>
                <a:ea typeface="Calibri"/>
                <a:cs typeface="Calibri"/>
                <a:sym typeface="Calibri"/>
              </a:rPr>
              <a:t>y</a:t>
            </a:r>
            <a:r>
              <a:rPr lang="en-GB" sz="2400" dirty="0">
                <a:solidFill>
                  <a:schemeClr val="dk1"/>
                </a:solidFill>
                <a:latin typeface="Calibri"/>
                <a:ea typeface="Calibri"/>
                <a:cs typeface="Calibri"/>
                <a:sym typeface="Calibri"/>
              </a:rPr>
              <a:t> yes, by, very</a:t>
            </a:r>
            <a:endParaRPr sz="2400" dirty="0">
              <a:solidFill>
                <a:schemeClr val="dk1"/>
              </a:solidFill>
              <a:latin typeface="Calibri"/>
              <a:ea typeface="Calibri"/>
              <a:cs typeface="Calibri"/>
              <a:sym typeface="Calibri"/>
            </a:endParaRPr>
          </a:p>
          <a:p>
            <a:pPr marL="0" lvl="0" indent="0" algn="l" rtl="0">
              <a:spcBef>
                <a:spcPts val="0"/>
              </a:spcBef>
              <a:spcAft>
                <a:spcPts val="1200"/>
              </a:spcAft>
              <a:buClr>
                <a:schemeClr val="dk1"/>
              </a:buClr>
              <a:buSzPts val="1100"/>
              <a:buFont typeface="Arial"/>
              <a:buNone/>
            </a:pPr>
            <a:r>
              <a:rPr lang="en-GB" sz="2400" b="1" dirty="0" err="1">
                <a:solidFill>
                  <a:srgbClr val="E06666"/>
                </a:solidFill>
                <a:latin typeface="Calibri"/>
                <a:ea typeface="Calibri"/>
                <a:cs typeface="Calibri"/>
                <a:sym typeface="Calibri"/>
              </a:rPr>
              <a:t>ch</a:t>
            </a:r>
            <a:r>
              <a:rPr lang="en-GB" sz="2400" dirty="0">
                <a:solidFill>
                  <a:schemeClr val="dk1"/>
                </a:solidFill>
                <a:latin typeface="Calibri"/>
                <a:ea typeface="Calibri"/>
                <a:cs typeface="Calibri"/>
                <a:sym typeface="Calibri"/>
              </a:rPr>
              <a:t> chin, school, chef</a:t>
            </a:r>
            <a:endParaRPr sz="2400" dirty="0">
              <a:solidFill>
                <a:schemeClr val="dk1"/>
              </a:solidFill>
              <a:latin typeface="Calibri"/>
              <a:ea typeface="Calibri"/>
              <a:cs typeface="Calibri"/>
              <a:sym typeface="Calibri"/>
            </a:endParaRPr>
          </a:p>
          <a:p>
            <a:pPr marL="0" lvl="0" indent="0" algn="l" rtl="0">
              <a:spcBef>
                <a:spcPts val="0"/>
              </a:spcBef>
              <a:spcAft>
                <a:spcPts val="1200"/>
              </a:spcAft>
              <a:buClr>
                <a:schemeClr val="dk1"/>
              </a:buClr>
              <a:buSzPts val="1100"/>
              <a:buFont typeface="Arial"/>
              <a:buNone/>
            </a:pPr>
            <a:r>
              <a:rPr lang="en-GB" sz="2400" b="1" dirty="0" err="1">
                <a:solidFill>
                  <a:srgbClr val="E06666"/>
                </a:solidFill>
                <a:latin typeface="Calibri"/>
                <a:ea typeface="Calibri"/>
                <a:cs typeface="Calibri"/>
                <a:sym typeface="Calibri"/>
              </a:rPr>
              <a:t>ou</a:t>
            </a:r>
            <a:r>
              <a:rPr lang="en-GB" sz="2400" dirty="0">
                <a:solidFill>
                  <a:srgbClr val="E06666"/>
                </a:solidFill>
                <a:latin typeface="Calibri"/>
                <a:ea typeface="Calibri"/>
                <a:cs typeface="Calibri"/>
                <a:sym typeface="Calibri"/>
              </a:rPr>
              <a:t> </a:t>
            </a:r>
            <a:r>
              <a:rPr lang="en-GB" sz="2400" dirty="0">
                <a:solidFill>
                  <a:schemeClr val="dk1"/>
                </a:solidFill>
                <a:latin typeface="Calibri"/>
                <a:ea typeface="Calibri"/>
                <a:cs typeface="Calibri"/>
                <a:sym typeface="Calibri"/>
              </a:rPr>
              <a:t>out, shoulder, could, you</a:t>
            </a:r>
            <a:endParaRPr sz="24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Rectangle 1">
            <a:extLst>
              <a:ext uri="{FF2B5EF4-FFF2-40B4-BE49-F238E27FC236}">
                <a16:creationId xmlns:a16="http://schemas.microsoft.com/office/drawing/2014/main" id="{D5853EF7-C2F0-154E-BCCF-5E61BA95C217}"/>
              </a:ext>
            </a:extLst>
          </p:cNvPr>
          <p:cNvSpPr/>
          <p:nvPr/>
        </p:nvSpPr>
        <p:spPr>
          <a:xfrm>
            <a:off x="3452117" y="932266"/>
            <a:ext cx="2753474" cy="5057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Google Shape;185;p14"/>
          <p:cNvSpPr txBox="1">
            <a:spLocks noGrp="1"/>
          </p:cNvSpPr>
          <p:nvPr>
            <p:ph type="title"/>
          </p:nvPr>
        </p:nvSpPr>
        <p:spPr>
          <a:xfrm>
            <a:off x="628650" y="365126"/>
            <a:ext cx="7886700" cy="5397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GB" sz="3959" b="1" dirty="0"/>
              <a:t>Phonics assessment </a:t>
            </a:r>
            <a:endParaRPr b="1" dirty="0"/>
          </a:p>
        </p:txBody>
      </p:sp>
      <p:sp>
        <p:nvSpPr>
          <p:cNvPr id="186" name="Google Shape;186;p14"/>
          <p:cNvSpPr txBox="1"/>
          <p:nvPr/>
        </p:nvSpPr>
        <p:spPr>
          <a:xfrm>
            <a:off x="628650" y="932266"/>
            <a:ext cx="3646800" cy="49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alibri"/>
                <a:ea typeface="Calibri"/>
                <a:cs typeface="Calibri"/>
                <a:sym typeface="Calibri"/>
              </a:rPr>
              <a:t>The pond</a:t>
            </a:r>
            <a:endParaRPr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In a smelly pond</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Dark and deep</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Swam a tiny fish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Who started to weep</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I am sad and lonely</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He told a frog</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Who was asleep and dreaming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On a big brown log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On a beach is where</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He wished to be</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He wanted to surf and sail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On the cool blue sea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But in that pool</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He had to stay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Under the pondweed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He did float about each day</a:t>
            </a:r>
            <a:endParaRPr dirty="0">
              <a:latin typeface="Calibri"/>
              <a:ea typeface="Calibri"/>
              <a:cs typeface="Calibri"/>
              <a:sym typeface="Calibri"/>
            </a:endParaRPr>
          </a:p>
        </p:txBody>
      </p:sp>
      <p:sp>
        <p:nvSpPr>
          <p:cNvPr id="187" name="Google Shape;187;p14"/>
          <p:cNvSpPr txBox="1"/>
          <p:nvPr/>
        </p:nvSpPr>
        <p:spPr>
          <a:xfrm>
            <a:off x="3538122" y="932266"/>
            <a:ext cx="2558100" cy="48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alibri"/>
                <a:ea typeface="Calibri"/>
                <a:cs typeface="Calibri"/>
                <a:sym typeface="Calibri"/>
              </a:rPr>
              <a:t>Evidence of Phase 4 (adjacent consonants) </a:t>
            </a:r>
            <a:endParaRPr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In a smelly </a:t>
            </a:r>
            <a:r>
              <a:rPr lang="en-GB" dirty="0">
                <a:solidFill>
                  <a:schemeClr val="dk1"/>
                </a:solidFill>
                <a:highlight>
                  <a:srgbClr val="D9D2E9"/>
                </a:highlight>
                <a:latin typeface="Calibri"/>
                <a:ea typeface="Calibri"/>
                <a:cs typeface="Calibri"/>
                <a:sym typeface="Calibri"/>
              </a:rPr>
              <a:t>pond</a:t>
            </a:r>
            <a:endParaRPr dirty="0">
              <a:solidFill>
                <a:schemeClr val="dk1"/>
              </a:solidFill>
              <a:highlight>
                <a:srgbClr val="D9D2E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Dark and deep</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highlight>
                  <a:srgbClr val="D9D2E9"/>
                </a:highlight>
                <a:latin typeface="Calibri"/>
                <a:ea typeface="Calibri"/>
                <a:cs typeface="Calibri"/>
                <a:sym typeface="Calibri"/>
              </a:rPr>
              <a:t>Swam </a:t>
            </a:r>
            <a:r>
              <a:rPr lang="en-GB" dirty="0">
                <a:solidFill>
                  <a:schemeClr val="dk1"/>
                </a:solidFill>
                <a:latin typeface="Calibri"/>
                <a:ea typeface="Calibri"/>
                <a:cs typeface="Calibri"/>
                <a:sym typeface="Calibri"/>
              </a:rPr>
              <a:t>a tiny fish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Who started to weep</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I am sad and lonely</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told a </a:t>
            </a:r>
            <a:r>
              <a:rPr lang="en-GB" dirty="0">
                <a:solidFill>
                  <a:schemeClr val="dk1"/>
                </a:solidFill>
                <a:highlight>
                  <a:srgbClr val="D9D2E9"/>
                </a:highlight>
                <a:latin typeface="Calibri"/>
                <a:ea typeface="Calibri"/>
                <a:cs typeface="Calibri"/>
                <a:sym typeface="Calibri"/>
              </a:rPr>
              <a:t>frog</a:t>
            </a:r>
            <a:endParaRPr dirty="0">
              <a:solidFill>
                <a:schemeClr val="dk1"/>
              </a:solidFill>
              <a:highlight>
                <a:srgbClr val="D9D2E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Who was </a:t>
            </a:r>
            <a:r>
              <a:rPr lang="en-GB" dirty="0">
                <a:solidFill>
                  <a:schemeClr val="dk1"/>
                </a:solidFill>
                <a:highlight>
                  <a:srgbClr val="D9D2E9"/>
                </a:highlight>
                <a:latin typeface="Calibri"/>
                <a:ea typeface="Calibri"/>
                <a:cs typeface="Calibri"/>
                <a:sym typeface="Calibri"/>
              </a:rPr>
              <a:t>asleep</a:t>
            </a:r>
            <a:r>
              <a:rPr lang="en-GB" dirty="0">
                <a:solidFill>
                  <a:schemeClr val="dk1"/>
                </a:solidFill>
                <a:latin typeface="Calibri"/>
                <a:ea typeface="Calibri"/>
                <a:cs typeface="Calibri"/>
                <a:sym typeface="Calibri"/>
              </a:rPr>
              <a:t> and dreaming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On a big </a:t>
            </a:r>
            <a:r>
              <a:rPr lang="en-GB" dirty="0">
                <a:solidFill>
                  <a:schemeClr val="dk1"/>
                </a:solidFill>
                <a:highlight>
                  <a:srgbClr val="D9D2E9"/>
                </a:highlight>
                <a:latin typeface="Calibri"/>
                <a:ea typeface="Calibri"/>
                <a:cs typeface="Calibri"/>
                <a:sym typeface="Calibri"/>
              </a:rPr>
              <a:t>brown</a:t>
            </a:r>
            <a:r>
              <a:rPr lang="en-GB" dirty="0">
                <a:solidFill>
                  <a:schemeClr val="dk1"/>
                </a:solidFill>
                <a:latin typeface="Calibri"/>
                <a:ea typeface="Calibri"/>
                <a:cs typeface="Calibri"/>
                <a:sym typeface="Calibri"/>
              </a:rPr>
              <a:t> log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On a beach is where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wished to be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wanted to surf and sail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On the cool </a:t>
            </a:r>
            <a:r>
              <a:rPr lang="en-GB" dirty="0">
                <a:solidFill>
                  <a:schemeClr val="dk1"/>
                </a:solidFill>
                <a:highlight>
                  <a:srgbClr val="D9D2E9"/>
                </a:highlight>
                <a:latin typeface="Calibri"/>
                <a:ea typeface="Calibri"/>
                <a:cs typeface="Calibri"/>
                <a:sym typeface="Calibri"/>
              </a:rPr>
              <a:t>blue</a:t>
            </a:r>
            <a:r>
              <a:rPr lang="en-GB" dirty="0">
                <a:solidFill>
                  <a:schemeClr val="dk1"/>
                </a:solidFill>
                <a:latin typeface="Calibri"/>
                <a:ea typeface="Calibri"/>
                <a:cs typeface="Calibri"/>
                <a:sym typeface="Calibri"/>
              </a:rPr>
              <a:t> sea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But in that pool</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had to stay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Under the </a:t>
            </a:r>
            <a:r>
              <a:rPr lang="en-GB" dirty="0">
                <a:solidFill>
                  <a:schemeClr val="dk1"/>
                </a:solidFill>
                <a:highlight>
                  <a:srgbClr val="D9D2E9"/>
                </a:highlight>
                <a:latin typeface="Calibri"/>
                <a:ea typeface="Calibri"/>
                <a:cs typeface="Calibri"/>
                <a:sym typeface="Calibri"/>
              </a:rPr>
              <a:t>pond</a:t>
            </a:r>
            <a:r>
              <a:rPr lang="en-GB" dirty="0">
                <a:solidFill>
                  <a:schemeClr val="dk1"/>
                </a:solidFill>
                <a:latin typeface="Calibri"/>
                <a:ea typeface="Calibri"/>
                <a:cs typeface="Calibri"/>
                <a:sym typeface="Calibri"/>
              </a:rPr>
              <a:t>weed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did </a:t>
            </a:r>
            <a:r>
              <a:rPr lang="en-GB" dirty="0">
                <a:solidFill>
                  <a:schemeClr val="dk1"/>
                </a:solidFill>
                <a:highlight>
                  <a:srgbClr val="D9D2E9"/>
                </a:highlight>
                <a:latin typeface="Calibri"/>
                <a:ea typeface="Calibri"/>
                <a:cs typeface="Calibri"/>
                <a:sym typeface="Calibri"/>
              </a:rPr>
              <a:t>float </a:t>
            </a:r>
            <a:r>
              <a:rPr lang="en-GB" dirty="0">
                <a:solidFill>
                  <a:schemeClr val="dk1"/>
                </a:solidFill>
                <a:latin typeface="Calibri"/>
                <a:ea typeface="Calibri"/>
                <a:cs typeface="Calibri"/>
                <a:sym typeface="Calibri"/>
              </a:rPr>
              <a:t>about each day</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88" name="Google Shape;188;p14"/>
          <p:cNvSpPr txBox="1"/>
          <p:nvPr/>
        </p:nvSpPr>
        <p:spPr>
          <a:xfrm>
            <a:off x="6409247" y="932266"/>
            <a:ext cx="2612700" cy="51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alibri"/>
                <a:ea typeface="Calibri"/>
                <a:cs typeface="Calibri"/>
                <a:sym typeface="Calibri"/>
              </a:rPr>
              <a:t>Evidence of Phase 5 (alternative spellings of long vowel phonemes)</a:t>
            </a:r>
            <a:endParaRPr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In a smell</a:t>
            </a:r>
            <a:r>
              <a:rPr lang="en-GB" dirty="0">
                <a:solidFill>
                  <a:schemeClr val="dk1"/>
                </a:solidFill>
                <a:highlight>
                  <a:srgbClr val="D9D2E9"/>
                </a:highlight>
                <a:latin typeface="Calibri"/>
                <a:ea typeface="Calibri"/>
                <a:cs typeface="Calibri"/>
                <a:sym typeface="Calibri"/>
              </a:rPr>
              <a:t>y</a:t>
            </a:r>
            <a:r>
              <a:rPr lang="en-GB" dirty="0">
                <a:solidFill>
                  <a:schemeClr val="dk1"/>
                </a:solidFill>
                <a:latin typeface="Calibri"/>
                <a:ea typeface="Calibri"/>
                <a:cs typeface="Calibri"/>
                <a:sym typeface="Calibri"/>
              </a:rPr>
              <a:t> pond</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Dark and deep</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Swam a tin</a:t>
            </a:r>
            <a:r>
              <a:rPr lang="en-GB" dirty="0">
                <a:solidFill>
                  <a:schemeClr val="dk1"/>
                </a:solidFill>
                <a:highlight>
                  <a:srgbClr val="D9D2E9"/>
                </a:highlight>
                <a:latin typeface="Calibri"/>
                <a:ea typeface="Calibri"/>
                <a:cs typeface="Calibri"/>
                <a:sym typeface="Calibri"/>
              </a:rPr>
              <a:t>y</a:t>
            </a:r>
            <a:r>
              <a:rPr lang="en-GB" dirty="0">
                <a:solidFill>
                  <a:schemeClr val="dk1"/>
                </a:solidFill>
                <a:latin typeface="Calibri"/>
                <a:ea typeface="Calibri"/>
                <a:cs typeface="Calibri"/>
                <a:sym typeface="Calibri"/>
              </a:rPr>
              <a:t> fish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Who started to weep</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I am sad and </a:t>
            </a:r>
            <a:r>
              <a:rPr lang="en-GB" dirty="0">
                <a:solidFill>
                  <a:schemeClr val="dk1"/>
                </a:solidFill>
                <a:highlight>
                  <a:srgbClr val="D9D2E9"/>
                </a:highlight>
                <a:latin typeface="Calibri"/>
                <a:ea typeface="Calibri"/>
                <a:cs typeface="Calibri"/>
                <a:sym typeface="Calibri"/>
              </a:rPr>
              <a:t>lonely</a:t>
            </a:r>
            <a:endParaRPr dirty="0">
              <a:solidFill>
                <a:schemeClr val="dk1"/>
              </a:solidFill>
              <a:highlight>
                <a:srgbClr val="D9D2E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told a frog</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Who was asleep and </a:t>
            </a:r>
            <a:r>
              <a:rPr lang="en-GB" dirty="0">
                <a:solidFill>
                  <a:schemeClr val="dk1"/>
                </a:solidFill>
                <a:highlight>
                  <a:srgbClr val="D9D2E9"/>
                </a:highlight>
                <a:latin typeface="Calibri"/>
                <a:ea typeface="Calibri"/>
                <a:cs typeface="Calibri"/>
                <a:sym typeface="Calibri"/>
              </a:rPr>
              <a:t>dreaming </a:t>
            </a:r>
            <a:endParaRPr dirty="0">
              <a:solidFill>
                <a:schemeClr val="dk1"/>
              </a:solidFill>
              <a:highlight>
                <a:srgbClr val="D9D2E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On a big brown log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On a </a:t>
            </a:r>
            <a:r>
              <a:rPr lang="en-GB" dirty="0">
                <a:solidFill>
                  <a:schemeClr val="dk1"/>
                </a:solidFill>
                <a:highlight>
                  <a:srgbClr val="D9D2E9"/>
                </a:highlight>
                <a:latin typeface="Calibri"/>
                <a:ea typeface="Calibri"/>
                <a:cs typeface="Calibri"/>
                <a:sym typeface="Calibri"/>
              </a:rPr>
              <a:t>beach</a:t>
            </a:r>
            <a:r>
              <a:rPr lang="en-GB" dirty="0">
                <a:solidFill>
                  <a:schemeClr val="dk1"/>
                </a:solidFill>
                <a:latin typeface="Calibri"/>
                <a:ea typeface="Calibri"/>
                <a:cs typeface="Calibri"/>
                <a:sym typeface="Calibri"/>
              </a:rPr>
              <a:t> is where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highlight>
                  <a:srgbClr val="D9D2E9"/>
                </a:highlight>
                <a:latin typeface="Calibri"/>
                <a:ea typeface="Calibri"/>
                <a:cs typeface="Calibri"/>
                <a:sym typeface="Calibri"/>
              </a:rPr>
              <a:t>He</a:t>
            </a:r>
            <a:r>
              <a:rPr lang="en-GB" dirty="0">
                <a:solidFill>
                  <a:schemeClr val="dk1"/>
                </a:solidFill>
                <a:latin typeface="Calibri"/>
                <a:ea typeface="Calibri"/>
                <a:cs typeface="Calibri"/>
                <a:sym typeface="Calibri"/>
              </a:rPr>
              <a:t> wished to </a:t>
            </a:r>
            <a:r>
              <a:rPr lang="en-GB" dirty="0">
                <a:solidFill>
                  <a:schemeClr val="dk1"/>
                </a:solidFill>
                <a:highlight>
                  <a:srgbClr val="D9D2E9"/>
                </a:highlight>
                <a:latin typeface="Calibri"/>
                <a:ea typeface="Calibri"/>
                <a:cs typeface="Calibri"/>
                <a:sym typeface="Calibri"/>
              </a:rPr>
              <a:t>be</a:t>
            </a:r>
            <a:endParaRPr dirty="0">
              <a:solidFill>
                <a:schemeClr val="dk1"/>
              </a:solidFill>
              <a:highlight>
                <a:srgbClr val="D9D2E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wanted to surf and sail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On the cool blue sea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But in that pool</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had to </a:t>
            </a:r>
            <a:r>
              <a:rPr lang="en-GB" dirty="0">
                <a:solidFill>
                  <a:schemeClr val="dk1"/>
                </a:solidFill>
                <a:highlight>
                  <a:srgbClr val="D9D2E9"/>
                </a:highlight>
                <a:latin typeface="Calibri"/>
                <a:ea typeface="Calibri"/>
                <a:cs typeface="Calibri"/>
                <a:sym typeface="Calibri"/>
              </a:rPr>
              <a:t>stay</a:t>
            </a:r>
            <a:r>
              <a:rPr lang="en-GB"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Under the pondweed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He did float </a:t>
            </a:r>
            <a:r>
              <a:rPr lang="en-GB" dirty="0">
                <a:solidFill>
                  <a:schemeClr val="dk1"/>
                </a:solidFill>
                <a:highlight>
                  <a:srgbClr val="D9D2E9"/>
                </a:highlight>
                <a:latin typeface="Calibri"/>
                <a:ea typeface="Calibri"/>
                <a:cs typeface="Calibri"/>
                <a:sym typeface="Calibri"/>
              </a:rPr>
              <a:t>about</a:t>
            </a:r>
            <a:r>
              <a:rPr lang="en-GB" dirty="0">
                <a:solidFill>
                  <a:schemeClr val="dk1"/>
                </a:solidFill>
                <a:latin typeface="Calibri"/>
                <a:ea typeface="Calibri"/>
                <a:cs typeface="Calibri"/>
                <a:sym typeface="Calibri"/>
              </a:rPr>
              <a:t> each </a:t>
            </a:r>
            <a:r>
              <a:rPr lang="en-GB" dirty="0">
                <a:solidFill>
                  <a:schemeClr val="dk1"/>
                </a:solidFill>
                <a:highlight>
                  <a:srgbClr val="D9D2E9"/>
                </a:highlight>
                <a:latin typeface="Calibri"/>
                <a:ea typeface="Calibri"/>
                <a:cs typeface="Calibri"/>
                <a:sym typeface="Calibri"/>
              </a:rPr>
              <a:t>day</a:t>
            </a:r>
            <a:endParaRPr dirty="0">
              <a:highlight>
                <a:srgbClr val="D9D2E9"/>
              </a:highlight>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300750" y="255838"/>
            <a:ext cx="8515350" cy="7720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t>Phonics Screening Check materials </a:t>
            </a:r>
            <a:endParaRPr/>
          </a:p>
        </p:txBody>
      </p:sp>
      <p:pic>
        <p:nvPicPr>
          <p:cNvPr id="195" name="Google Shape;195;p15"/>
          <p:cNvPicPr preferRelativeResize="0"/>
          <p:nvPr/>
        </p:nvPicPr>
        <p:blipFill rotWithShape="1">
          <a:blip r:embed="rId3">
            <a:alphaModFix/>
          </a:blip>
          <a:srcRect/>
          <a:stretch/>
        </p:blipFill>
        <p:spPr>
          <a:xfrm>
            <a:off x="1047964" y="1027907"/>
            <a:ext cx="3173516" cy="4931104"/>
          </a:xfrm>
          <a:prstGeom prst="rect">
            <a:avLst/>
          </a:prstGeom>
          <a:noFill/>
          <a:ln>
            <a:noFill/>
          </a:ln>
        </p:spPr>
      </p:pic>
      <p:pic>
        <p:nvPicPr>
          <p:cNvPr id="196" name="Google Shape;196;p15"/>
          <p:cNvPicPr preferRelativeResize="0"/>
          <p:nvPr/>
        </p:nvPicPr>
        <p:blipFill rotWithShape="1">
          <a:blip r:embed="rId4">
            <a:alphaModFix/>
          </a:blip>
          <a:srcRect/>
          <a:stretch/>
        </p:blipFill>
        <p:spPr>
          <a:xfrm>
            <a:off x="4785613" y="1027907"/>
            <a:ext cx="3466353" cy="49311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530082" y="410110"/>
            <a:ext cx="8367338" cy="3604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200"/>
              <a:buFont typeface="Calibri"/>
              <a:buNone/>
            </a:pPr>
            <a:r>
              <a:rPr lang="en-GB" sz="3200" b="1" i="1" dirty="0">
                <a:solidFill>
                  <a:schemeClr val="tx1"/>
                </a:solidFill>
              </a:rPr>
              <a:t>Possible questions inspectors could ask pupils…</a:t>
            </a:r>
            <a:endParaRPr dirty="0">
              <a:solidFill>
                <a:schemeClr val="tx1"/>
              </a:solidFill>
            </a:endParaRPr>
          </a:p>
        </p:txBody>
      </p:sp>
      <p:sp>
        <p:nvSpPr>
          <p:cNvPr id="203" name="Google Shape;203;p16"/>
          <p:cNvSpPr txBox="1">
            <a:spLocks noGrp="1"/>
          </p:cNvSpPr>
          <p:nvPr>
            <p:ph type="body" idx="1"/>
          </p:nvPr>
        </p:nvSpPr>
        <p:spPr>
          <a:xfrm>
            <a:off x="530082" y="900403"/>
            <a:ext cx="8083835" cy="6300438"/>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spcAft>
                <a:spcPts val="1200"/>
              </a:spcAft>
              <a:buSzPts val="1750"/>
              <a:buNone/>
            </a:pPr>
            <a:r>
              <a:rPr lang="en-GB" sz="1800" b="1" dirty="0">
                <a:solidFill>
                  <a:srgbClr val="7030A0"/>
                </a:solidFill>
              </a:rPr>
              <a:t>Have you read any other books/poems by this author? </a:t>
            </a:r>
            <a:endParaRPr sz="1800" b="1" dirty="0">
              <a:solidFill>
                <a:srgbClr val="7030A0"/>
              </a:solidFill>
            </a:endParaRPr>
          </a:p>
          <a:p>
            <a:pPr marL="0" indent="0">
              <a:lnSpc>
                <a:spcPct val="100000"/>
              </a:lnSpc>
              <a:spcAft>
                <a:spcPts val="1200"/>
              </a:spcAft>
              <a:buSzPts val="1750"/>
              <a:buNone/>
            </a:pPr>
            <a:r>
              <a:rPr lang="en-GB" sz="1800" b="1" dirty="0">
                <a:solidFill>
                  <a:schemeClr val="accent2"/>
                </a:solidFill>
              </a:rPr>
              <a:t>Have you read books like this one by someone else? Which ones? </a:t>
            </a:r>
            <a:endParaRPr sz="1800" b="1" dirty="0">
              <a:solidFill>
                <a:schemeClr val="accent2"/>
              </a:solidFill>
            </a:endParaRPr>
          </a:p>
          <a:p>
            <a:pPr marL="0" indent="0">
              <a:lnSpc>
                <a:spcPct val="100000"/>
              </a:lnSpc>
              <a:spcAft>
                <a:spcPts val="1200"/>
              </a:spcAft>
              <a:buSzPts val="1750"/>
              <a:buNone/>
            </a:pPr>
            <a:r>
              <a:rPr lang="en-GB" sz="1800" b="1" dirty="0">
                <a:solidFill>
                  <a:srgbClr val="00B0F0"/>
                </a:solidFill>
              </a:rPr>
              <a:t>What sorts of books do you enjoy the most/least? </a:t>
            </a:r>
            <a:endParaRPr sz="1800" b="1" dirty="0">
              <a:solidFill>
                <a:srgbClr val="00B0F0"/>
              </a:solidFill>
            </a:endParaRPr>
          </a:p>
          <a:p>
            <a:pPr marL="0" indent="0">
              <a:lnSpc>
                <a:spcPct val="100000"/>
              </a:lnSpc>
              <a:spcAft>
                <a:spcPts val="1200"/>
              </a:spcAft>
              <a:buSzPts val="1750"/>
              <a:buNone/>
            </a:pPr>
            <a:r>
              <a:rPr lang="en-GB" sz="1800" b="1" dirty="0">
                <a:solidFill>
                  <a:srgbClr val="FF2F92"/>
                </a:solidFill>
              </a:rPr>
              <a:t>Who is your favourite author? Why do you like her/his books? What would you say to recommend them to other people? </a:t>
            </a:r>
            <a:endParaRPr sz="1800" b="1" dirty="0">
              <a:solidFill>
                <a:srgbClr val="FF2F92"/>
              </a:solidFill>
            </a:endParaRPr>
          </a:p>
          <a:p>
            <a:pPr marL="0" indent="0">
              <a:lnSpc>
                <a:spcPct val="100000"/>
              </a:lnSpc>
              <a:spcAft>
                <a:spcPts val="1200"/>
              </a:spcAft>
              <a:buSzPts val="1750"/>
              <a:buNone/>
            </a:pPr>
            <a:r>
              <a:rPr lang="en-GB" sz="1800" b="1" dirty="0">
                <a:solidFill>
                  <a:srgbClr val="7030A0"/>
                </a:solidFill>
              </a:rPr>
              <a:t>Do you enjoy reading? </a:t>
            </a:r>
            <a:endParaRPr sz="1800" b="1" dirty="0">
              <a:solidFill>
                <a:srgbClr val="7030A0"/>
              </a:solidFill>
            </a:endParaRPr>
          </a:p>
          <a:p>
            <a:pPr marL="0" indent="0">
              <a:lnSpc>
                <a:spcPct val="100000"/>
              </a:lnSpc>
              <a:spcAft>
                <a:spcPts val="1200"/>
              </a:spcAft>
              <a:buSzPts val="1750"/>
              <a:buNone/>
            </a:pPr>
            <a:r>
              <a:rPr lang="en-GB" sz="1800" b="1" dirty="0">
                <a:solidFill>
                  <a:schemeClr val="accent2"/>
                </a:solidFill>
              </a:rPr>
              <a:t>Does the school have the sorts of books that you would like to read? If not, what sorts would you like more of? </a:t>
            </a:r>
          </a:p>
          <a:p>
            <a:pPr marL="0" indent="0">
              <a:lnSpc>
                <a:spcPct val="100000"/>
              </a:lnSpc>
              <a:spcAft>
                <a:spcPts val="1200"/>
              </a:spcAft>
              <a:buSzPts val="1750"/>
              <a:buNone/>
            </a:pPr>
            <a:r>
              <a:rPr lang="en-GB" sz="1800" b="1" dirty="0">
                <a:solidFill>
                  <a:srgbClr val="00B0F0"/>
                </a:solidFill>
              </a:rPr>
              <a:t>How do you find out about new books or authors that you might want to read? </a:t>
            </a:r>
          </a:p>
          <a:p>
            <a:pPr marL="0" indent="0">
              <a:lnSpc>
                <a:spcPct val="100000"/>
              </a:lnSpc>
              <a:spcAft>
                <a:spcPts val="600"/>
              </a:spcAft>
              <a:buSzPts val="1750"/>
              <a:buNone/>
            </a:pPr>
            <a:r>
              <a:rPr lang="en-GB" sz="1800" b="1" dirty="0">
                <a:solidFill>
                  <a:srgbClr val="FF2F92"/>
                </a:solidFill>
              </a:rPr>
              <a:t>How well do you think you’re getting on as a reader? </a:t>
            </a:r>
          </a:p>
          <a:p>
            <a:pPr marL="0" lvl="0" indent="0" rtl="0">
              <a:lnSpc>
                <a:spcPct val="100000"/>
              </a:lnSpc>
              <a:spcBef>
                <a:spcPts val="1000"/>
              </a:spcBef>
              <a:spcAft>
                <a:spcPts val="1200"/>
              </a:spcAft>
              <a:buClr>
                <a:schemeClr val="dk1"/>
              </a:buClr>
              <a:buSzPts val="1375"/>
              <a:buNone/>
            </a:pPr>
            <a:r>
              <a:rPr lang="en-GB" sz="1200" i="1" dirty="0"/>
              <a:t>Source: Get them Reading - Distance learning materials for inspecting reading July 2014, No. 110122 </a:t>
            </a:r>
          </a:p>
          <a:p>
            <a:pPr marL="0" lvl="0" indent="0" algn="l" rtl="0">
              <a:lnSpc>
                <a:spcPct val="100000"/>
              </a:lnSpc>
              <a:spcBef>
                <a:spcPts val="1000"/>
              </a:spcBef>
              <a:spcAft>
                <a:spcPts val="1200"/>
              </a:spcAft>
              <a:buClr>
                <a:schemeClr val="dk1"/>
              </a:buClr>
              <a:buSzPts val="1750"/>
              <a:buNone/>
            </a:pPr>
            <a:endParaRPr lang="en-GB" sz="1800" dirty="0"/>
          </a:p>
        </p:txBody>
      </p:sp>
    </p:spTree>
    <p:extLst>
      <p:ext uri="{BB962C8B-B14F-4D97-AF65-F5344CB8AC3E}">
        <p14:creationId xmlns:p14="http://schemas.microsoft.com/office/powerpoint/2010/main" val="94162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530082" y="410110"/>
            <a:ext cx="8367338" cy="3604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200"/>
              <a:buFont typeface="Calibri"/>
              <a:buNone/>
            </a:pPr>
            <a:r>
              <a:rPr lang="en-GB" sz="3200" b="1" i="1" dirty="0">
                <a:solidFill>
                  <a:schemeClr val="tx1"/>
                </a:solidFill>
              </a:rPr>
              <a:t>Possible questions inspectors could ask pupils…</a:t>
            </a:r>
            <a:endParaRPr dirty="0">
              <a:solidFill>
                <a:schemeClr val="tx1"/>
              </a:solidFill>
            </a:endParaRPr>
          </a:p>
        </p:txBody>
      </p:sp>
      <p:sp>
        <p:nvSpPr>
          <p:cNvPr id="203" name="Google Shape;203;p16"/>
          <p:cNvSpPr txBox="1">
            <a:spLocks noGrp="1"/>
          </p:cNvSpPr>
          <p:nvPr>
            <p:ph type="body" idx="1"/>
          </p:nvPr>
        </p:nvSpPr>
        <p:spPr>
          <a:xfrm>
            <a:off x="530082" y="900403"/>
            <a:ext cx="8083835" cy="6300438"/>
          </a:xfrm>
          <a:prstGeom prst="rect">
            <a:avLst/>
          </a:prstGeom>
          <a:noFill/>
          <a:ln>
            <a:noFill/>
          </a:ln>
        </p:spPr>
        <p:txBody>
          <a:bodyPr spcFirstLastPara="1" wrap="square" lIns="91425" tIns="45700" rIns="91425" bIns="45700" anchor="t" anchorCtr="0">
            <a:noAutofit/>
          </a:bodyPr>
          <a:lstStyle/>
          <a:p>
            <a:pPr marL="0" indent="0">
              <a:lnSpc>
                <a:spcPct val="100000"/>
              </a:lnSpc>
              <a:spcAft>
                <a:spcPts val="1200"/>
              </a:spcAft>
              <a:buSzPts val="1750"/>
              <a:buNone/>
            </a:pPr>
            <a:r>
              <a:rPr lang="en-GB" sz="1800" b="1" dirty="0">
                <a:solidFill>
                  <a:srgbClr val="7030A0"/>
                </a:solidFill>
              </a:rPr>
              <a:t>What do you think would improve your reading even more? </a:t>
            </a:r>
          </a:p>
          <a:p>
            <a:pPr marL="0" indent="0">
              <a:lnSpc>
                <a:spcPct val="100000"/>
              </a:lnSpc>
              <a:spcAft>
                <a:spcPts val="1200"/>
              </a:spcAft>
              <a:buSzPts val="1750"/>
              <a:buNone/>
            </a:pPr>
            <a:r>
              <a:rPr lang="en-GB" sz="1800" b="1" dirty="0">
                <a:solidFill>
                  <a:schemeClr val="accent2"/>
                </a:solidFill>
              </a:rPr>
              <a:t>What advice does your teacher give you about your reading? </a:t>
            </a:r>
          </a:p>
          <a:p>
            <a:pPr marL="0" indent="0">
              <a:lnSpc>
                <a:spcPct val="100000"/>
              </a:lnSpc>
              <a:spcAft>
                <a:spcPts val="1200"/>
              </a:spcAft>
              <a:buSzPts val="1750"/>
              <a:buNone/>
            </a:pPr>
            <a:r>
              <a:rPr lang="en-GB" sz="1800" b="1" dirty="0">
                <a:solidFill>
                  <a:srgbClr val="00B0F0"/>
                </a:solidFill>
              </a:rPr>
              <a:t>Does anyone check what books you are reading? Do you get help/advice with what sorts of books to read? </a:t>
            </a:r>
          </a:p>
          <a:p>
            <a:pPr marL="0" indent="0">
              <a:lnSpc>
                <a:spcPct val="100000"/>
              </a:lnSpc>
              <a:spcAft>
                <a:spcPts val="1200"/>
              </a:spcAft>
              <a:buSzPts val="1750"/>
              <a:buNone/>
            </a:pPr>
            <a:r>
              <a:rPr lang="en-GB" sz="1800" b="1" dirty="0">
                <a:solidFill>
                  <a:srgbClr val="FF2F92"/>
                </a:solidFill>
              </a:rPr>
              <a:t>How many books have you read on your own this term/since you have been in this class? </a:t>
            </a:r>
          </a:p>
          <a:p>
            <a:pPr marL="0" indent="0">
              <a:lnSpc>
                <a:spcPct val="100000"/>
              </a:lnSpc>
              <a:spcAft>
                <a:spcPts val="1200"/>
              </a:spcAft>
              <a:buSzPts val="1750"/>
              <a:buNone/>
            </a:pPr>
            <a:r>
              <a:rPr lang="en-GB" sz="1800" b="1" dirty="0">
                <a:solidFill>
                  <a:schemeClr val="accent2"/>
                </a:solidFill>
              </a:rPr>
              <a:t>Do you read every day: at school? at home? If not, why not? </a:t>
            </a:r>
          </a:p>
          <a:p>
            <a:pPr marL="0" indent="0">
              <a:lnSpc>
                <a:spcPct val="100000"/>
              </a:lnSpc>
              <a:spcAft>
                <a:spcPts val="1200"/>
              </a:spcAft>
              <a:buSzPts val="1750"/>
              <a:buNone/>
            </a:pPr>
            <a:r>
              <a:rPr lang="en-GB" sz="1800" b="1" dirty="0">
                <a:solidFill>
                  <a:srgbClr val="7030A0"/>
                </a:solidFill>
              </a:rPr>
              <a:t>How many books do you think you read in a week? Who checks how many you read? Do you write down the titles so that you know what you’ve read? </a:t>
            </a:r>
          </a:p>
          <a:p>
            <a:pPr marL="0" indent="0">
              <a:lnSpc>
                <a:spcPct val="100000"/>
              </a:lnSpc>
              <a:spcAft>
                <a:spcPts val="1200"/>
              </a:spcAft>
              <a:buSzPts val="1750"/>
              <a:buNone/>
            </a:pPr>
            <a:r>
              <a:rPr lang="en-GB" sz="1800" b="1" dirty="0">
                <a:solidFill>
                  <a:srgbClr val="00B0F0"/>
                </a:solidFill>
              </a:rPr>
              <a:t>How long do you think it will take you to finish this book?</a:t>
            </a:r>
          </a:p>
          <a:p>
            <a:pPr marL="0" lvl="0" indent="0" rtl="0">
              <a:lnSpc>
                <a:spcPct val="100000"/>
              </a:lnSpc>
              <a:spcBef>
                <a:spcPts val="1000"/>
              </a:spcBef>
              <a:spcAft>
                <a:spcPts val="1200"/>
              </a:spcAft>
              <a:buClr>
                <a:schemeClr val="dk1"/>
              </a:buClr>
              <a:buSzPts val="1375"/>
              <a:buNone/>
            </a:pPr>
            <a:r>
              <a:rPr lang="en-GB" sz="1200" i="1" dirty="0"/>
              <a:t>Source: Get them Reading - Distance learning materials for inspecting reading July 2014, No. 110122 </a:t>
            </a:r>
          </a:p>
          <a:p>
            <a:pPr marL="0" lvl="0" indent="0" algn="l" rtl="0">
              <a:lnSpc>
                <a:spcPct val="100000"/>
              </a:lnSpc>
              <a:spcBef>
                <a:spcPts val="1000"/>
              </a:spcBef>
              <a:spcAft>
                <a:spcPts val="1200"/>
              </a:spcAft>
              <a:buClr>
                <a:schemeClr val="dk1"/>
              </a:buClr>
              <a:buSzPts val="1750"/>
              <a:buNone/>
            </a:pPr>
            <a:endParaRPr lang="en-GB" sz="1800" dirty="0"/>
          </a:p>
        </p:txBody>
      </p:sp>
    </p:spTree>
    <p:extLst>
      <p:ext uri="{BB962C8B-B14F-4D97-AF65-F5344CB8AC3E}">
        <p14:creationId xmlns:p14="http://schemas.microsoft.com/office/powerpoint/2010/main" val="308947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17"/>
          <p:cNvSpPr txBox="1">
            <a:spLocks noGrp="1"/>
          </p:cNvSpPr>
          <p:nvPr>
            <p:ph type="body" idx="1"/>
          </p:nvPr>
        </p:nvSpPr>
        <p:spPr>
          <a:xfrm>
            <a:off x="530082" y="856904"/>
            <a:ext cx="8202952" cy="63093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GB" sz="2200" b="1" dirty="0">
                <a:solidFill>
                  <a:schemeClr val="tx1"/>
                </a:solidFill>
              </a:rPr>
              <a:t>Decoding </a:t>
            </a:r>
            <a:endParaRPr dirty="0">
              <a:solidFill>
                <a:schemeClr val="tx1"/>
              </a:solidFill>
            </a:endParaRPr>
          </a:p>
          <a:p>
            <a:pPr marL="0" lvl="0" indent="0" algn="l" rtl="0">
              <a:lnSpc>
                <a:spcPct val="90000"/>
              </a:lnSpc>
              <a:spcBef>
                <a:spcPts val="1000"/>
              </a:spcBef>
              <a:spcAft>
                <a:spcPts val="0"/>
              </a:spcAft>
              <a:buClr>
                <a:schemeClr val="dk1"/>
              </a:buClr>
              <a:buSzPts val="2200"/>
              <a:buNone/>
            </a:pPr>
            <a:r>
              <a:rPr lang="en-GB" sz="1800" b="1" dirty="0">
                <a:solidFill>
                  <a:srgbClr val="FF2F92"/>
                </a:solidFill>
              </a:rPr>
              <a:t>What do you do if you get stuck on a word? </a:t>
            </a:r>
            <a:endParaRPr sz="1800" b="1" dirty="0">
              <a:solidFill>
                <a:srgbClr val="FF2F92"/>
              </a:solidFill>
            </a:endParaRPr>
          </a:p>
          <a:p>
            <a:pPr marL="457200" lvl="1" indent="0">
              <a:spcBef>
                <a:spcPts val="1000"/>
              </a:spcBef>
              <a:buSzPts val="2200"/>
              <a:buNone/>
            </a:pPr>
            <a:r>
              <a:rPr lang="en-GB" sz="1600" i="1" dirty="0">
                <a:solidFill>
                  <a:schemeClr val="tx1">
                    <a:lumMod val="50000"/>
                    <a:lumOff val="50000"/>
                  </a:schemeClr>
                </a:solidFill>
              </a:rPr>
              <a:t>[Return to a word that the child hesitated on and see how s/he tackles it.] </a:t>
            </a:r>
            <a:endParaRPr sz="1600" i="1" dirty="0">
              <a:solidFill>
                <a:schemeClr val="tx1">
                  <a:lumMod val="50000"/>
                  <a:lumOff val="50000"/>
                </a:schemeClr>
              </a:solidFill>
            </a:endParaRPr>
          </a:p>
          <a:p>
            <a:pPr marL="0" lvl="0" indent="0" algn="l" rtl="0">
              <a:lnSpc>
                <a:spcPct val="90000"/>
              </a:lnSpc>
              <a:spcBef>
                <a:spcPts val="1000"/>
              </a:spcBef>
              <a:spcAft>
                <a:spcPts val="0"/>
              </a:spcAft>
              <a:buClr>
                <a:schemeClr val="dk1"/>
              </a:buClr>
              <a:buSzPts val="2200"/>
              <a:buNone/>
            </a:pPr>
            <a:r>
              <a:rPr lang="en-GB" sz="1800" b="1" dirty="0">
                <a:solidFill>
                  <a:srgbClr val="FFC000"/>
                </a:solidFill>
              </a:rPr>
              <a:t>What part of the word would you look at first? </a:t>
            </a:r>
            <a:endParaRPr sz="1800" b="1" dirty="0">
              <a:solidFill>
                <a:srgbClr val="FFC000"/>
              </a:solidFill>
            </a:endParaRPr>
          </a:p>
          <a:p>
            <a:pPr marL="457200" lvl="1" indent="0">
              <a:spcBef>
                <a:spcPts val="1000"/>
              </a:spcBef>
              <a:buSzPts val="2200"/>
              <a:buNone/>
            </a:pPr>
            <a:r>
              <a:rPr lang="en-GB" sz="1600" i="1" dirty="0">
                <a:solidFill>
                  <a:schemeClr val="tx1">
                    <a:lumMod val="50000"/>
                    <a:lumOff val="50000"/>
                  </a:schemeClr>
                </a:solidFill>
              </a:rPr>
              <a:t>[Check that the child starts at the beginning.] </a:t>
            </a:r>
            <a:endParaRPr sz="1600" i="1" dirty="0">
              <a:solidFill>
                <a:schemeClr val="tx1">
                  <a:lumMod val="50000"/>
                  <a:lumOff val="50000"/>
                </a:schemeClr>
              </a:solidFill>
            </a:endParaRPr>
          </a:p>
          <a:p>
            <a:pPr marL="0" lvl="0" indent="0" algn="l" rtl="0">
              <a:lnSpc>
                <a:spcPct val="90000"/>
              </a:lnSpc>
              <a:spcBef>
                <a:spcPts val="1000"/>
              </a:spcBef>
              <a:spcAft>
                <a:spcPts val="0"/>
              </a:spcAft>
              <a:buClr>
                <a:schemeClr val="dk1"/>
              </a:buClr>
              <a:buSzPts val="2200"/>
              <a:buNone/>
            </a:pPr>
            <a:r>
              <a:rPr lang="en-GB" sz="1800" b="1" dirty="0">
                <a:solidFill>
                  <a:srgbClr val="7030A0"/>
                </a:solidFill>
              </a:rPr>
              <a:t>Can you show me what you do? </a:t>
            </a:r>
            <a:endParaRPr sz="1800" b="1" dirty="0">
              <a:solidFill>
                <a:srgbClr val="7030A0"/>
              </a:solidFill>
            </a:endParaRPr>
          </a:p>
          <a:p>
            <a:pPr marL="0" lvl="0" indent="0" algn="l" rtl="0">
              <a:lnSpc>
                <a:spcPct val="90000"/>
              </a:lnSpc>
              <a:spcBef>
                <a:spcPts val="1000"/>
              </a:spcBef>
              <a:spcAft>
                <a:spcPts val="0"/>
              </a:spcAft>
              <a:buClr>
                <a:schemeClr val="dk1"/>
              </a:buClr>
              <a:buSzPts val="2200"/>
              <a:buNone/>
            </a:pPr>
            <a:r>
              <a:rPr lang="en-GB" sz="1800" b="1" dirty="0">
                <a:solidFill>
                  <a:srgbClr val="00B0F0"/>
                </a:solidFill>
              </a:rPr>
              <a:t>What sound does this letter make? And this one? And this one?</a:t>
            </a:r>
            <a:endParaRPr sz="1800" b="1" dirty="0">
              <a:solidFill>
                <a:srgbClr val="00B0F0"/>
              </a:solidFill>
            </a:endParaRPr>
          </a:p>
          <a:p>
            <a:pPr marL="457200" lvl="1" indent="0">
              <a:spcBef>
                <a:spcPts val="1000"/>
              </a:spcBef>
              <a:buSzPts val="2200"/>
              <a:buNone/>
            </a:pPr>
            <a:r>
              <a:rPr lang="en-GB" sz="1600" i="1" dirty="0">
                <a:solidFill>
                  <a:schemeClr val="tx1">
                    <a:lumMod val="50000"/>
                    <a:lumOff val="50000"/>
                  </a:schemeClr>
                </a:solidFill>
              </a:rPr>
              <a:t>[Point from left to right through the word, not randomly, making sure that you are not covering up the letter.] </a:t>
            </a:r>
            <a:endParaRPr sz="1600" i="1" dirty="0">
              <a:solidFill>
                <a:schemeClr val="tx1">
                  <a:lumMod val="50000"/>
                  <a:lumOff val="50000"/>
                </a:schemeClr>
              </a:solidFill>
            </a:endParaRPr>
          </a:p>
          <a:p>
            <a:pPr marL="0" lvl="0" indent="0" algn="l" rtl="0">
              <a:lnSpc>
                <a:spcPct val="90000"/>
              </a:lnSpc>
              <a:spcBef>
                <a:spcPts val="1000"/>
              </a:spcBef>
              <a:spcAft>
                <a:spcPts val="0"/>
              </a:spcAft>
              <a:buClr>
                <a:schemeClr val="dk1"/>
              </a:buClr>
              <a:buSzPts val="2200"/>
              <a:buNone/>
            </a:pPr>
            <a:r>
              <a:rPr lang="en-GB" sz="1800" b="1" dirty="0">
                <a:solidFill>
                  <a:srgbClr val="FF2F92"/>
                </a:solidFill>
              </a:rPr>
              <a:t>What word is that when we put those sounds together? </a:t>
            </a:r>
            <a:endParaRPr sz="1800" b="1" dirty="0">
              <a:solidFill>
                <a:srgbClr val="FF2F92"/>
              </a:solidFill>
            </a:endParaRPr>
          </a:p>
          <a:p>
            <a:pPr marL="0" lvl="0" indent="0" algn="l" rtl="0">
              <a:lnSpc>
                <a:spcPct val="90000"/>
              </a:lnSpc>
              <a:spcBef>
                <a:spcPts val="1000"/>
              </a:spcBef>
              <a:spcAft>
                <a:spcPts val="0"/>
              </a:spcAft>
              <a:buClr>
                <a:schemeClr val="dk1"/>
              </a:buClr>
              <a:buSzPts val="2200"/>
              <a:buNone/>
            </a:pPr>
            <a:r>
              <a:rPr lang="en-GB" sz="1800" b="1" dirty="0">
                <a:solidFill>
                  <a:schemeClr val="accent2"/>
                </a:solidFill>
              </a:rPr>
              <a:t>Say the word for me. </a:t>
            </a:r>
            <a:endParaRPr sz="1800" b="1" dirty="0">
              <a:solidFill>
                <a:schemeClr val="accent2"/>
              </a:solidFill>
            </a:endParaRPr>
          </a:p>
          <a:p>
            <a:pPr marL="0" lvl="0" indent="0" algn="l" rtl="0">
              <a:lnSpc>
                <a:spcPct val="90000"/>
              </a:lnSpc>
              <a:spcBef>
                <a:spcPts val="1000"/>
              </a:spcBef>
              <a:spcAft>
                <a:spcPts val="0"/>
              </a:spcAft>
              <a:buClr>
                <a:schemeClr val="dk1"/>
              </a:buClr>
              <a:buSzPts val="2200"/>
              <a:buNone/>
            </a:pPr>
            <a:r>
              <a:rPr lang="en-GB" sz="1800" b="1" dirty="0">
                <a:solidFill>
                  <a:srgbClr val="7030A0"/>
                </a:solidFill>
              </a:rPr>
              <a:t>Can you tell me what this word is? </a:t>
            </a:r>
            <a:endParaRPr sz="1800" b="1" dirty="0">
              <a:solidFill>
                <a:srgbClr val="7030A0"/>
              </a:solidFill>
            </a:endParaRPr>
          </a:p>
          <a:p>
            <a:pPr marL="457200" lvl="1" indent="0">
              <a:spcBef>
                <a:spcPts val="1000"/>
              </a:spcBef>
              <a:buSzPts val="2200"/>
              <a:buNone/>
            </a:pPr>
            <a:r>
              <a:rPr lang="en-GB" sz="1600" i="1" dirty="0">
                <a:solidFill>
                  <a:schemeClr val="tx1">
                    <a:lumMod val="50000"/>
                    <a:lumOff val="50000"/>
                  </a:schemeClr>
                </a:solidFill>
              </a:rPr>
              <a:t>[Check the child’s fluent reading of common exception words, as they appear in the text, e.g. Year 1: said, were, friend, here; Year 2: door, floor, people, busy, could.]   </a:t>
            </a:r>
            <a:endParaRPr sz="1600" i="1" dirty="0">
              <a:solidFill>
                <a:schemeClr val="tx1">
                  <a:lumMod val="50000"/>
                  <a:lumOff val="50000"/>
                </a:schemeClr>
              </a:solidFill>
            </a:endParaRPr>
          </a:p>
          <a:p>
            <a:pPr marL="0" lvl="0" indent="0" algn="l" rtl="0">
              <a:lnSpc>
                <a:spcPct val="90000"/>
              </a:lnSpc>
              <a:spcBef>
                <a:spcPts val="1000"/>
              </a:spcBef>
              <a:spcAft>
                <a:spcPts val="0"/>
              </a:spcAft>
              <a:buClr>
                <a:schemeClr val="dk1"/>
              </a:buClr>
              <a:buSzPts val="1200"/>
              <a:buNone/>
            </a:pPr>
            <a:r>
              <a:rPr lang="en-GB" sz="1000" i="1" dirty="0"/>
              <a:t>Get them Reading - Distance learning materials for inspecting reading July 2014, No. 110122 </a:t>
            </a:r>
            <a:endParaRPr sz="1000" i="1" dirty="0"/>
          </a:p>
        </p:txBody>
      </p:sp>
      <p:sp>
        <p:nvSpPr>
          <p:cNvPr id="4" name="Google Shape;202;p16">
            <a:extLst>
              <a:ext uri="{FF2B5EF4-FFF2-40B4-BE49-F238E27FC236}">
                <a16:creationId xmlns:a16="http://schemas.microsoft.com/office/drawing/2014/main" id="{81154C8A-5422-6146-9556-505F0307418F}"/>
              </a:ext>
            </a:extLst>
          </p:cNvPr>
          <p:cNvSpPr txBox="1">
            <a:spLocks/>
          </p:cNvSpPr>
          <p:nvPr/>
        </p:nvSpPr>
        <p:spPr>
          <a:xfrm>
            <a:off x="530082" y="410110"/>
            <a:ext cx="8367338" cy="36045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SzPts val="3200"/>
            </a:pPr>
            <a:r>
              <a:rPr lang="en-GB" sz="3200" b="1" i="1" dirty="0">
                <a:solidFill>
                  <a:schemeClr val="tx1"/>
                </a:solidFill>
              </a:rPr>
              <a:t>Questions inspectors could ask pupils…</a:t>
            </a:r>
            <a:endParaRPr lang="en-GB"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628650" y="627815"/>
            <a:ext cx="7886700" cy="3485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4000"/>
              <a:buFont typeface="Calibri"/>
              <a:buNone/>
            </a:pPr>
            <a:r>
              <a:rPr lang="en-GB" sz="4000" b="1" dirty="0">
                <a:solidFill>
                  <a:schemeClr val="tx1"/>
                </a:solidFill>
              </a:rPr>
              <a:t>Systematic, synthetic programmes </a:t>
            </a:r>
            <a:endParaRPr dirty="0">
              <a:solidFill>
                <a:schemeClr val="tx1"/>
              </a:solidFill>
            </a:endParaRPr>
          </a:p>
        </p:txBody>
      </p:sp>
      <p:sp>
        <p:nvSpPr>
          <p:cNvPr id="217" name="Google Shape;217;p18"/>
          <p:cNvSpPr txBox="1">
            <a:spLocks noGrp="1"/>
          </p:cNvSpPr>
          <p:nvPr>
            <p:ph type="body" idx="1"/>
          </p:nvPr>
        </p:nvSpPr>
        <p:spPr>
          <a:xfrm>
            <a:off x="1181528" y="1351051"/>
            <a:ext cx="7448764" cy="550694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200"/>
              </a:spcAft>
              <a:buClr>
                <a:srgbClr val="002060"/>
              </a:buClr>
              <a:buSzPts val="2800"/>
              <a:buNone/>
            </a:pPr>
            <a:r>
              <a:rPr lang="en-GB" sz="2000" dirty="0">
                <a:solidFill>
                  <a:schemeClr val="tx1">
                    <a:lumMod val="50000"/>
                    <a:lumOff val="50000"/>
                  </a:schemeClr>
                </a:solidFill>
              </a:rPr>
              <a:t>Do you ensure that the elements of word reading and spelling are taught well across the school? </a:t>
            </a:r>
            <a:endParaRPr sz="2000" dirty="0">
              <a:solidFill>
                <a:schemeClr val="tx1">
                  <a:lumMod val="50000"/>
                  <a:lumOff val="50000"/>
                </a:schemeClr>
              </a:solidFill>
            </a:endParaRPr>
          </a:p>
          <a:p>
            <a:pPr marL="0" lvl="0" indent="0" algn="l" rtl="0">
              <a:lnSpc>
                <a:spcPct val="100000"/>
              </a:lnSpc>
              <a:spcBef>
                <a:spcPts val="1000"/>
              </a:spcBef>
              <a:spcAft>
                <a:spcPts val="1200"/>
              </a:spcAft>
              <a:buClr>
                <a:srgbClr val="002060"/>
              </a:buClr>
              <a:buSzPts val="2800"/>
              <a:buNone/>
            </a:pPr>
            <a:r>
              <a:rPr lang="en-GB" sz="2000" dirty="0">
                <a:solidFill>
                  <a:schemeClr val="tx1">
                    <a:lumMod val="50000"/>
                    <a:lumOff val="50000"/>
                  </a:schemeClr>
                </a:solidFill>
              </a:rPr>
              <a:t>What does your reading, phonics and writing curriculum look like? </a:t>
            </a:r>
            <a:endParaRPr sz="2000" dirty="0">
              <a:solidFill>
                <a:schemeClr val="tx1">
                  <a:lumMod val="50000"/>
                  <a:lumOff val="50000"/>
                </a:schemeClr>
              </a:solidFill>
            </a:endParaRPr>
          </a:p>
          <a:p>
            <a:pPr marL="0" lvl="0" indent="0" algn="l" rtl="0">
              <a:lnSpc>
                <a:spcPct val="100000"/>
              </a:lnSpc>
              <a:spcBef>
                <a:spcPts val="1000"/>
              </a:spcBef>
              <a:spcAft>
                <a:spcPts val="1200"/>
              </a:spcAft>
              <a:buClr>
                <a:srgbClr val="002060"/>
              </a:buClr>
              <a:buSzPts val="2800"/>
              <a:buNone/>
            </a:pPr>
            <a:r>
              <a:rPr lang="en-GB" sz="2000" dirty="0">
                <a:solidFill>
                  <a:schemeClr val="tx1">
                    <a:lumMod val="50000"/>
                    <a:lumOff val="50000"/>
                  </a:schemeClr>
                </a:solidFill>
              </a:rPr>
              <a:t>How do you ensure that pupils continue to make progress in reading in key stage 2? </a:t>
            </a:r>
            <a:endParaRPr sz="2000" dirty="0">
              <a:solidFill>
                <a:schemeClr val="tx1">
                  <a:lumMod val="50000"/>
                  <a:lumOff val="50000"/>
                </a:schemeClr>
              </a:solidFill>
            </a:endParaRPr>
          </a:p>
          <a:p>
            <a:pPr marL="0" lvl="0" indent="0" algn="l" rtl="0">
              <a:lnSpc>
                <a:spcPct val="100000"/>
              </a:lnSpc>
              <a:spcBef>
                <a:spcPts val="1000"/>
              </a:spcBef>
              <a:spcAft>
                <a:spcPts val="1200"/>
              </a:spcAft>
              <a:buClr>
                <a:srgbClr val="002060"/>
              </a:buClr>
              <a:buSzPts val="2800"/>
              <a:buNone/>
            </a:pPr>
            <a:r>
              <a:rPr lang="en-GB" sz="2000" dirty="0">
                <a:solidFill>
                  <a:schemeClr val="tx1">
                    <a:lumMod val="50000"/>
                    <a:lumOff val="50000"/>
                  </a:schemeClr>
                </a:solidFill>
              </a:rPr>
              <a:t>How well do staff know their chosen systematic synthetic phonics programme?</a:t>
            </a:r>
            <a:endParaRPr sz="2000" dirty="0">
              <a:solidFill>
                <a:schemeClr val="tx1">
                  <a:lumMod val="50000"/>
                  <a:lumOff val="50000"/>
                </a:schemeClr>
              </a:solidFill>
            </a:endParaRPr>
          </a:p>
          <a:p>
            <a:pPr marL="0" lvl="0" indent="0" algn="l" rtl="0">
              <a:lnSpc>
                <a:spcPct val="100000"/>
              </a:lnSpc>
              <a:spcBef>
                <a:spcPts val="1000"/>
              </a:spcBef>
              <a:spcAft>
                <a:spcPts val="1200"/>
              </a:spcAft>
              <a:buClr>
                <a:srgbClr val="002060"/>
              </a:buClr>
              <a:buSzPts val="2800"/>
              <a:buNone/>
            </a:pPr>
            <a:r>
              <a:rPr lang="en-GB" sz="2000" dirty="0">
                <a:solidFill>
                  <a:schemeClr val="tx1">
                    <a:lumMod val="50000"/>
                    <a:lumOff val="50000"/>
                  </a:schemeClr>
                </a:solidFill>
              </a:rPr>
              <a:t>Are staff consistent with their approach to teaching phonics? </a:t>
            </a:r>
            <a:endParaRPr sz="2000" dirty="0">
              <a:solidFill>
                <a:schemeClr val="tx1">
                  <a:lumMod val="50000"/>
                  <a:lumOff val="50000"/>
                </a:schemeClr>
              </a:solidFill>
            </a:endParaRPr>
          </a:p>
        </p:txBody>
      </p:sp>
      <p:sp>
        <p:nvSpPr>
          <p:cNvPr id="4" name="Google Shape;215;p13">
            <a:extLst>
              <a:ext uri="{FF2B5EF4-FFF2-40B4-BE49-F238E27FC236}">
                <a16:creationId xmlns:a16="http://schemas.microsoft.com/office/drawing/2014/main" id="{BEF12E6F-2B49-4D4C-A990-912B8002293A}"/>
              </a:ext>
            </a:extLst>
          </p:cNvPr>
          <p:cNvSpPr/>
          <p:nvPr/>
        </p:nvSpPr>
        <p:spPr>
          <a:xfrm>
            <a:off x="883877" y="2323591"/>
            <a:ext cx="208708" cy="271347"/>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 name="Google Shape;216;p13">
            <a:extLst>
              <a:ext uri="{FF2B5EF4-FFF2-40B4-BE49-F238E27FC236}">
                <a16:creationId xmlns:a16="http://schemas.microsoft.com/office/drawing/2014/main" id="{430E817C-5FA3-3148-A307-6A311A847EC2}"/>
              </a:ext>
            </a:extLst>
          </p:cNvPr>
          <p:cNvSpPr/>
          <p:nvPr/>
        </p:nvSpPr>
        <p:spPr>
          <a:xfrm>
            <a:off x="883877" y="2927949"/>
            <a:ext cx="208708" cy="271347"/>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217;p13">
            <a:extLst>
              <a:ext uri="{FF2B5EF4-FFF2-40B4-BE49-F238E27FC236}">
                <a16:creationId xmlns:a16="http://schemas.microsoft.com/office/drawing/2014/main" id="{92D2F783-D208-EE43-89FB-7489301BBAE3}"/>
              </a:ext>
            </a:extLst>
          </p:cNvPr>
          <p:cNvSpPr/>
          <p:nvPr/>
        </p:nvSpPr>
        <p:spPr>
          <a:xfrm>
            <a:off x="883877" y="3810113"/>
            <a:ext cx="208708" cy="271347"/>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 name="Google Shape;219;p13">
            <a:extLst>
              <a:ext uri="{FF2B5EF4-FFF2-40B4-BE49-F238E27FC236}">
                <a16:creationId xmlns:a16="http://schemas.microsoft.com/office/drawing/2014/main" id="{9238DA46-31AF-9845-B480-EEB4A056EBFB}"/>
              </a:ext>
            </a:extLst>
          </p:cNvPr>
          <p:cNvSpPr/>
          <p:nvPr/>
        </p:nvSpPr>
        <p:spPr>
          <a:xfrm>
            <a:off x="883877" y="4692277"/>
            <a:ext cx="208708" cy="271347"/>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213;p13">
            <a:extLst>
              <a:ext uri="{FF2B5EF4-FFF2-40B4-BE49-F238E27FC236}">
                <a16:creationId xmlns:a16="http://schemas.microsoft.com/office/drawing/2014/main" id="{DB0CF4D2-520E-7D4C-B40A-A3B651BD9456}"/>
              </a:ext>
            </a:extLst>
          </p:cNvPr>
          <p:cNvSpPr/>
          <p:nvPr/>
        </p:nvSpPr>
        <p:spPr>
          <a:xfrm>
            <a:off x="883877" y="1456051"/>
            <a:ext cx="208708" cy="271347"/>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611188" y="557212"/>
            <a:ext cx="8229600" cy="936625"/>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5400"/>
              <a:buFont typeface="Calibri"/>
              <a:buNone/>
            </a:pPr>
            <a:r>
              <a:rPr lang="en-GB" sz="5400" b="1" dirty="0">
                <a:latin typeface="Calibri" panose="020F0502020204030204" pitchFamily="34" charset="0"/>
                <a:cs typeface="Calibri" panose="020F0502020204030204" pitchFamily="34" charset="0"/>
              </a:rPr>
              <a:t>What is phonics?</a:t>
            </a:r>
            <a:endParaRPr dirty="0">
              <a:latin typeface="Calibri" panose="020F0502020204030204" pitchFamily="34" charset="0"/>
              <a:cs typeface="Calibri" panose="020F0502020204030204" pitchFamily="34" charset="0"/>
            </a:endParaRPr>
          </a:p>
        </p:txBody>
      </p:sp>
      <p:sp>
        <p:nvSpPr>
          <p:cNvPr id="96" name="Google Shape;96;p2"/>
          <p:cNvSpPr/>
          <p:nvPr/>
        </p:nvSpPr>
        <p:spPr>
          <a:xfrm>
            <a:off x="611188" y="188913"/>
            <a:ext cx="8229600" cy="48831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200" b="1" i="0" u="none" strike="noStrike" cap="none" dirty="0">
                <a:solidFill>
                  <a:srgbClr val="7030A0"/>
                </a:solidFill>
                <a:latin typeface="Calibri" panose="020F0502020204030204" pitchFamily="34" charset="0"/>
                <a:cs typeface="Calibri" panose="020F0502020204030204" pitchFamily="34" charset="0"/>
                <a:sym typeface="Arial"/>
              </a:rPr>
              <a:t>Knowledge</a:t>
            </a:r>
            <a:br>
              <a:rPr lang="en-GB" sz="3200" b="0" i="0" u="none" strike="noStrike" cap="none" dirty="0">
                <a:solidFill>
                  <a:srgbClr val="99FF99"/>
                </a:solidFill>
                <a:latin typeface="Calibri" panose="020F0502020204030204" pitchFamily="34" charset="0"/>
                <a:cs typeface="Calibri" panose="020F0502020204030204" pitchFamily="34" charset="0"/>
                <a:sym typeface="Arial"/>
              </a:rPr>
            </a:br>
            <a:r>
              <a:rPr lang="en-GB" sz="3200" b="1" u="none" strike="noStrike" cap="none" dirty="0">
                <a:solidFill>
                  <a:schemeClr val="tx1">
                    <a:lumMod val="50000"/>
                    <a:lumOff val="50000"/>
                  </a:schemeClr>
                </a:solidFill>
                <a:latin typeface="Calibri" panose="020F0502020204030204" pitchFamily="34" charset="0"/>
                <a:cs typeface="Calibri" panose="020F0502020204030204" pitchFamily="34" charset="0"/>
                <a:sym typeface="Arial"/>
              </a:rPr>
              <a:t>44 phonemes </a:t>
            </a:r>
            <a:r>
              <a:rPr lang="en-GB" sz="3200" i="0" u="none" strike="noStrike" cap="none" dirty="0">
                <a:solidFill>
                  <a:schemeClr val="tx1">
                    <a:lumMod val="50000"/>
                    <a:lumOff val="50000"/>
                  </a:schemeClr>
                </a:solidFill>
                <a:latin typeface="Calibri" panose="020F0502020204030204" pitchFamily="34" charset="0"/>
                <a:cs typeface="Calibri" panose="020F0502020204030204" pitchFamily="34" charset="0"/>
                <a:sym typeface="Arial"/>
              </a:rPr>
              <a:t>(sounds)</a:t>
            </a:r>
            <a:br>
              <a:rPr lang="en-GB" sz="3200" i="0" u="none" strike="noStrike" cap="none" dirty="0">
                <a:solidFill>
                  <a:schemeClr val="tx1">
                    <a:lumMod val="50000"/>
                    <a:lumOff val="50000"/>
                  </a:schemeClr>
                </a:solidFill>
                <a:latin typeface="Calibri" panose="020F0502020204030204" pitchFamily="34" charset="0"/>
                <a:cs typeface="Calibri" panose="020F0502020204030204" pitchFamily="34" charset="0"/>
                <a:sym typeface="Arial"/>
              </a:rPr>
            </a:br>
            <a:r>
              <a:rPr lang="en-GB" sz="3200" b="1" u="none" strike="noStrike" cap="none" dirty="0">
                <a:solidFill>
                  <a:schemeClr val="tx1">
                    <a:lumMod val="50000"/>
                    <a:lumOff val="50000"/>
                  </a:schemeClr>
                </a:solidFill>
                <a:latin typeface="Calibri" panose="020F0502020204030204" pitchFamily="34" charset="0"/>
                <a:cs typeface="Calibri" panose="020F0502020204030204" pitchFamily="34" charset="0"/>
                <a:sym typeface="Arial"/>
              </a:rPr>
              <a:t>40 graphemes </a:t>
            </a:r>
            <a:r>
              <a:rPr lang="en-GB" sz="3200" b="0" i="0" u="none" strike="noStrike" cap="none" dirty="0">
                <a:solidFill>
                  <a:schemeClr val="tx1">
                    <a:lumMod val="50000"/>
                    <a:lumOff val="50000"/>
                  </a:schemeClr>
                </a:solidFill>
                <a:latin typeface="Calibri" panose="020F0502020204030204" pitchFamily="34" charset="0"/>
                <a:cs typeface="Calibri" panose="020F0502020204030204" pitchFamily="34" charset="0"/>
                <a:sym typeface="Arial"/>
              </a:rPr>
              <a:t>(letters)</a:t>
            </a:r>
            <a:endParaRPr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7" name="Google Shape;97;p2"/>
          <p:cNvSpPr txBox="1"/>
          <p:nvPr/>
        </p:nvSpPr>
        <p:spPr>
          <a:xfrm>
            <a:off x="611188" y="3789363"/>
            <a:ext cx="8064500" cy="2043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rgbClr val="00B0F0"/>
                </a:solidFill>
                <a:latin typeface="Calibri" panose="020F0502020204030204" pitchFamily="34" charset="0"/>
                <a:ea typeface="Calibri"/>
                <a:cs typeface="Calibri" panose="020F0502020204030204" pitchFamily="34" charset="0"/>
                <a:sym typeface="Calibri"/>
              </a:rPr>
              <a:t>Skills</a:t>
            </a:r>
            <a:endParaRPr b="1" dirty="0">
              <a:solidFill>
                <a:srgbClr val="00B0F0"/>
              </a:solidFill>
              <a:latin typeface="Calibri" panose="020F0502020204030204" pitchFamily="34" charset="0"/>
              <a:cs typeface="Calibri" panose="020F0502020204030204" pitchFamily="34" charset="0"/>
            </a:endParaRPr>
          </a:p>
          <a:p>
            <a:pPr marL="0" marR="0" lvl="0" indent="0" algn="l" rtl="0">
              <a:spcBef>
                <a:spcPts val="1600"/>
              </a:spcBef>
              <a:spcAft>
                <a:spcPts val="0"/>
              </a:spcAft>
              <a:buNone/>
            </a:pPr>
            <a:r>
              <a:rPr lang="en-GB" sz="32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Blending</a:t>
            </a:r>
            <a:endParaRPr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1600"/>
              </a:spcBef>
              <a:spcAft>
                <a:spcPts val="0"/>
              </a:spcAft>
              <a:buNone/>
            </a:pPr>
            <a:r>
              <a:rPr lang="en-GB" sz="3200" b="0" i="0" u="none" strike="noStrike" cap="none" dirty="0">
                <a:solidFill>
                  <a:schemeClr val="tx1">
                    <a:lumMod val="50000"/>
                    <a:lumOff val="50000"/>
                  </a:schemeClr>
                </a:solidFill>
                <a:latin typeface="Calibri" panose="020F0502020204030204" pitchFamily="34" charset="0"/>
                <a:ea typeface="Calibri"/>
                <a:cs typeface="Calibri" panose="020F0502020204030204" pitchFamily="34" charset="0"/>
                <a:sym typeface="Calibri"/>
              </a:rPr>
              <a:t>- Segmenting</a:t>
            </a:r>
            <a:endParaRPr dirty="0">
              <a:solidFill>
                <a:schemeClr val="tx1">
                  <a:lumMod val="50000"/>
                  <a:lumOff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314325" y="192732"/>
            <a:ext cx="851535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Approved DfE phonics programmes</a:t>
            </a:r>
            <a:endParaRPr dirty="0"/>
          </a:p>
        </p:txBody>
      </p:sp>
      <p:sp>
        <p:nvSpPr>
          <p:cNvPr id="224" name="Google Shape;224;p19"/>
          <p:cNvSpPr txBox="1">
            <a:spLocks noGrp="1"/>
          </p:cNvSpPr>
          <p:nvPr>
            <p:ph type="body" idx="1"/>
          </p:nvPr>
        </p:nvSpPr>
        <p:spPr>
          <a:xfrm>
            <a:off x="736674" y="151829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0" indent="0">
              <a:lnSpc>
                <a:spcPct val="120000"/>
              </a:lnSpc>
              <a:spcBef>
                <a:spcPts val="0"/>
              </a:spcBef>
              <a:buSzPts val="3330"/>
              <a:buNone/>
            </a:pPr>
            <a:r>
              <a:rPr lang="en-GB" sz="3330" dirty="0">
                <a:solidFill>
                  <a:schemeClr val="tx1">
                    <a:lumMod val="50000"/>
                    <a:lumOff val="50000"/>
                  </a:schemeClr>
                </a:solidFill>
              </a:rPr>
              <a:t> Floppy’s Phonics Sounds and Letters</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Jolly Phonics</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a:t>
            </a:r>
            <a:r>
              <a:rPr lang="en-GB" sz="3330" dirty="0" err="1">
                <a:solidFill>
                  <a:schemeClr val="tx1">
                    <a:lumMod val="50000"/>
                    <a:lumOff val="50000"/>
                  </a:schemeClr>
                </a:solidFill>
              </a:rPr>
              <a:t>Letterland</a:t>
            </a:r>
            <a:r>
              <a:rPr lang="en-GB" sz="3330" dirty="0">
                <a:solidFill>
                  <a:schemeClr val="tx1">
                    <a:lumMod val="50000"/>
                    <a:lumOff val="50000"/>
                  </a:schemeClr>
                </a:solidFill>
              </a:rPr>
              <a:t> Phonics (revised edition)</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Letters and Sounds</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Phonics Bug</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Read Write Inc</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Sound Discovery</a:t>
            </a:r>
            <a:endParaRPr sz="3330" dirty="0">
              <a:solidFill>
                <a:schemeClr val="tx1">
                  <a:lumMod val="50000"/>
                  <a:lumOff val="50000"/>
                </a:schemeClr>
              </a:solidFill>
            </a:endParaRPr>
          </a:p>
          <a:p>
            <a:pPr marL="0" indent="0">
              <a:lnSpc>
                <a:spcPct val="120000"/>
              </a:lnSpc>
              <a:buSzPts val="3330"/>
              <a:buNone/>
            </a:pPr>
            <a:r>
              <a:rPr lang="en-GB" sz="3330" dirty="0">
                <a:solidFill>
                  <a:schemeClr val="tx1">
                    <a:lumMod val="50000"/>
                    <a:lumOff val="50000"/>
                  </a:schemeClr>
                </a:solidFill>
              </a:rPr>
              <a:t> Sounds-Write</a:t>
            </a:r>
            <a:endParaRPr sz="2590" dirty="0"/>
          </a:p>
        </p:txBody>
      </p:sp>
      <p:sp>
        <p:nvSpPr>
          <p:cNvPr id="4" name="Google Shape;479;p40">
            <a:extLst>
              <a:ext uri="{FF2B5EF4-FFF2-40B4-BE49-F238E27FC236}">
                <a16:creationId xmlns:a16="http://schemas.microsoft.com/office/drawing/2014/main" id="{6E21F66C-EE3F-554C-8836-024164A8E5D3}"/>
              </a:ext>
            </a:extLst>
          </p:cNvPr>
          <p:cNvSpPr/>
          <p:nvPr/>
        </p:nvSpPr>
        <p:spPr>
          <a:xfrm>
            <a:off x="537716" y="1684663"/>
            <a:ext cx="198958" cy="266655"/>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 name="Google Shape;480;p40">
            <a:extLst>
              <a:ext uri="{FF2B5EF4-FFF2-40B4-BE49-F238E27FC236}">
                <a16:creationId xmlns:a16="http://schemas.microsoft.com/office/drawing/2014/main" id="{AA033FE4-6C48-6D45-B4CB-AB5135866C92}"/>
              </a:ext>
            </a:extLst>
          </p:cNvPr>
          <p:cNvSpPr/>
          <p:nvPr/>
        </p:nvSpPr>
        <p:spPr>
          <a:xfrm>
            <a:off x="537716" y="2201516"/>
            <a:ext cx="198958" cy="266655"/>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Arial"/>
              <a:ea typeface="Arial"/>
              <a:cs typeface="Arial"/>
              <a:sym typeface="Arial"/>
            </a:endParaRPr>
          </a:p>
        </p:txBody>
      </p:sp>
      <p:sp>
        <p:nvSpPr>
          <p:cNvPr id="6" name="Google Shape;481;p40">
            <a:extLst>
              <a:ext uri="{FF2B5EF4-FFF2-40B4-BE49-F238E27FC236}">
                <a16:creationId xmlns:a16="http://schemas.microsoft.com/office/drawing/2014/main" id="{F452822E-334D-6F45-A8FD-22F25A800167}"/>
              </a:ext>
            </a:extLst>
          </p:cNvPr>
          <p:cNvSpPr/>
          <p:nvPr/>
        </p:nvSpPr>
        <p:spPr>
          <a:xfrm>
            <a:off x="537716" y="2718369"/>
            <a:ext cx="198958" cy="266655"/>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 name="Google Shape;482;p40">
            <a:extLst>
              <a:ext uri="{FF2B5EF4-FFF2-40B4-BE49-F238E27FC236}">
                <a16:creationId xmlns:a16="http://schemas.microsoft.com/office/drawing/2014/main" id="{54037512-2807-E345-9957-C8EBDDC9BA89}"/>
              </a:ext>
            </a:extLst>
          </p:cNvPr>
          <p:cNvSpPr/>
          <p:nvPr/>
        </p:nvSpPr>
        <p:spPr>
          <a:xfrm>
            <a:off x="537716" y="3235222"/>
            <a:ext cx="198958" cy="266655"/>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 name="Google Shape;483;p40">
            <a:extLst>
              <a:ext uri="{FF2B5EF4-FFF2-40B4-BE49-F238E27FC236}">
                <a16:creationId xmlns:a16="http://schemas.microsoft.com/office/drawing/2014/main" id="{D00ECD5D-FF2C-3E41-AC8B-380221F9C057}"/>
              </a:ext>
            </a:extLst>
          </p:cNvPr>
          <p:cNvSpPr/>
          <p:nvPr/>
        </p:nvSpPr>
        <p:spPr>
          <a:xfrm>
            <a:off x="537716" y="3752075"/>
            <a:ext cx="198958" cy="266655"/>
          </a:xfrm>
          <a:prstGeom prst="chevron">
            <a:avLst>
              <a:gd name="adj" fmla="val 50000"/>
            </a:avLst>
          </a:prstGeom>
          <a:solidFill>
            <a:srgbClr val="92CC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Google Shape;479;p40">
            <a:extLst>
              <a:ext uri="{FF2B5EF4-FFF2-40B4-BE49-F238E27FC236}">
                <a16:creationId xmlns:a16="http://schemas.microsoft.com/office/drawing/2014/main" id="{DDB5AC18-987E-0C4E-BA77-0EE9422B268D}"/>
              </a:ext>
            </a:extLst>
          </p:cNvPr>
          <p:cNvSpPr/>
          <p:nvPr/>
        </p:nvSpPr>
        <p:spPr>
          <a:xfrm>
            <a:off x="537716" y="4268928"/>
            <a:ext cx="198958" cy="266655"/>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480;p40">
            <a:extLst>
              <a:ext uri="{FF2B5EF4-FFF2-40B4-BE49-F238E27FC236}">
                <a16:creationId xmlns:a16="http://schemas.microsoft.com/office/drawing/2014/main" id="{3148C89B-4461-424A-8907-EE17ED9ABC08}"/>
              </a:ext>
            </a:extLst>
          </p:cNvPr>
          <p:cNvSpPr/>
          <p:nvPr/>
        </p:nvSpPr>
        <p:spPr>
          <a:xfrm>
            <a:off x="537716" y="4785781"/>
            <a:ext cx="198958" cy="266655"/>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Arial"/>
              <a:ea typeface="Arial"/>
              <a:cs typeface="Arial"/>
              <a:sym typeface="Arial"/>
            </a:endParaRPr>
          </a:p>
        </p:txBody>
      </p:sp>
      <p:sp>
        <p:nvSpPr>
          <p:cNvPr id="11" name="Google Shape;481;p40">
            <a:extLst>
              <a:ext uri="{FF2B5EF4-FFF2-40B4-BE49-F238E27FC236}">
                <a16:creationId xmlns:a16="http://schemas.microsoft.com/office/drawing/2014/main" id="{0C44C21A-6C36-DF4E-A98C-C4433E58CBEC}"/>
              </a:ext>
            </a:extLst>
          </p:cNvPr>
          <p:cNvSpPr/>
          <p:nvPr/>
        </p:nvSpPr>
        <p:spPr>
          <a:xfrm>
            <a:off x="537716" y="5302633"/>
            <a:ext cx="198958" cy="266655"/>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628650" y="416754"/>
            <a:ext cx="7886700" cy="616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ts val="3959"/>
              <a:buFont typeface="Calibri"/>
              <a:buNone/>
            </a:pPr>
            <a:r>
              <a:rPr lang="en-GB" sz="3959" b="1" dirty="0">
                <a:solidFill>
                  <a:schemeClr val="tx1"/>
                </a:solidFill>
              </a:rPr>
              <a:t>Structure of a phonics lesson</a:t>
            </a:r>
            <a:endParaRPr dirty="0">
              <a:solidFill>
                <a:schemeClr val="tx1"/>
              </a:solidFill>
            </a:endParaRPr>
          </a:p>
        </p:txBody>
      </p:sp>
      <p:sp>
        <p:nvSpPr>
          <p:cNvPr id="231" name="Google Shape;231;p20"/>
          <p:cNvSpPr txBox="1"/>
          <p:nvPr/>
        </p:nvSpPr>
        <p:spPr>
          <a:xfrm>
            <a:off x="628650" y="1256946"/>
            <a:ext cx="2013900" cy="51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rgbClr val="7030A0"/>
                </a:solidFill>
                <a:latin typeface="Calibri"/>
                <a:ea typeface="Calibri"/>
                <a:cs typeface="Calibri"/>
                <a:sym typeface="Calibri"/>
              </a:rPr>
              <a:t>Part of lesson			</a:t>
            </a:r>
            <a:endParaRPr sz="1600" b="1" dirty="0">
              <a:solidFill>
                <a:srgbClr val="7030A0"/>
              </a:solidFill>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GB" sz="1600" dirty="0">
                <a:latin typeface="Calibri"/>
                <a:ea typeface="Calibri"/>
                <a:cs typeface="Calibri"/>
                <a:sym typeface="Calibri"/>
              </a:rPr>
              <a:t>Revisit	</a:t>
            </a: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GB" sz="1600" dirty="0">
                <a:latin typeface="Calibri"/>
                <a:ea typeface="Calibri"/>
                <a:cs typeface="Calibri"/>
                <a:sym typeface="Calibri"/>
              </a:rPr>
              <a:t>Teach </a:t>
            </a: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GB" sz="1600" dirty="0">
                <a:latin typeface="Calibri"/>
                <a:ea typeface="Calibri"/>
                <a:cs typeface="Calibri"/>
                <a:sym typeface="Calibri"/>
              </a:rPr>
              <a:t>Practise </a:t>
            </a: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342900" lvl="0" indent="-342900" algn="l" rtl="0">
              <a:spcBef>
                <a:spcPts val="0"/>
              </a:spcBef>
              <a:spcAft>
                <a:spcPts val="0"/>
              </a:spcAft>
              <a:buFont typeface="+mj-lt"/>
              <a:buAutoNum type="arabicPeriod"/>
            </a:pPr>
            <a:endParaRPr sz="1600"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GB" sz="1600" dirty="0">
                <a:latin typeface="Calibri"/>
                <a:ea typeface="Calibri"/>
                <a:cs typeface="Calibri"/>
                <a:sym typeface="Calibri"/>
              </a:rPr>
              <a:t>Apply </a:t>
            </a:r>
            <a:endParaRPr sz="1600" dirty="0">
              <a:latin typeface="Calibri"/>
              <a:ea typeface="Calibri"/>
              <a:cs typeface="Calibri"/>
              <a:sym typeface="Calibri"/>
            </a:endParaRPr>
          </a:p>
        </p:txBody>
      </p:sp>
      <p:sp>
        <p:nvSpPr>
          <p:cNvPr id="232" name="Google Shape;232;p20"/>
          <p:cNvSpPr txBox="1"/>
          <p:nvPr/>
        </p:nvSpPr>
        <p:spPr>
          <a:xfrm>
            <a:off x="2642550" y="1256946"/>
            <a:ext cx="5456400" cy="50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accent2"/>
                </a:solidFill>
                <a:latin typeface="Calibri"/>
                <a:ea typeface="Calibri"/>
                <a:cs typeface="Calibri"/>
                <a:sym typeface="Calibri"/>
              </a:rPr>
              <a:t>Type of activity </a:t>
            </a:r>
            <a:endParaRPr sz="1600" b="1" dirty="0">
              <a:solidFill>
                <a:schemeClr val="accent2"/>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r>
              <a:rPr lang="en-GB" sz="1600" dirty="0">
                <a:solidFill>
                  <a:schemeClr val="dk1"/>
                </a:solidFill>
                <a:latin typeface="Calibri"/>
                <a:ea typeface="Calibri"/>
                <a:cs typeface="Calibri"/>
                <a:sym typeface="Calibri"/>
              </a:rPr>
              <a:t>Previous day’s learning and recent grapheme-phoneme correspondences taught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r>
              <a:rPr lang="en-GB" sz="1600" dirty="0">
                <a:solidFill>
                  <a:schemeClr val="dk1"/>
                </a:solidFill>
                <a:latin typeface="Calibri"/>
                <a:ea typeface="Calibri"/>
                <a:cs typeface="Calibri"/>
                <a:sym typeface="Calibri"/>
              </a:rPr>
              <a:t>New grapheme-phoneme correspondence - visual search for position in words, blending skills for reading words, segmenting words for spelling letter formation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r>
              <a:rPr lang="en-GB" sz="1600" dirty="0">
                <a:solidFill>
                  <a:schemeClr val="dk1"/>
                </a:solidFill>
                <a:latin typeface="Calibri"/>
                <a:ea typeface="Calibri"/>
                <a:cs typeface="Calibri"/>
                <a:sym typeface="Calibri"/>
              </a:rPr>
              <a:t>Counting phonemes and spelling words, magnetic boards and letters, mini-whiteboards, etc.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r>
              <a:rPr lang="en-GB" sz="1600" dirty="0">
                <a:solidFill>
                  <a:schemeClr val="dk1"/>
                </a:solidFill>
                <a:latin typeface="Calibri"/>
                <a:ea typeface="Calibri"/>
                <a:cs typeface="Calibri"/>
                <a:sym typeface="Calibri"/>
              </a:rPr>
              <a:t>Ensure children have opportunities to hear/say/read/write the phoneme/grapheme </a:t>
            </a:r>
            <a:endParaRPr sz="16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511692" y="201825"/>
            <a:ext cx="78867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b="1" dirty="0"/>
              <a:t>Primary CLLD Phonics at Key Stage 2 (2009)</a:t>
            </a:r>
            <a:endParaRPr sz="3200" b="1" dirty="0"/>
          </a:p>
        </p:txBody>
      </p:sp>
      <p:sp>
        <p:nvSpPr>
          <p:cNvPr id="239" name="Google Shape;239;p21"/>
          <p:cNvSpPr txBox="1">
            <a:spLocks noGrp="1"/>
          </p:cNvSpPr>
          <p:nvPr>
            <p:ph type="body" idx="1"/>
          </p:nvPr>
        </p:nvSpPr>
        <p:spPr>
          <a:xfrm>
            <a:off x="511692" y="5647304"/>
            <a:ext cx="7753350" cy="1518921"/>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1000"/>
              </a:spcBef>
              <a:spcAft>
                <a:spcPts val="0"/>
              </a:spcAft>
              <a:buClr>
                <a:schemeClr val="dk1"/>
              </a:buClr>
              <a:buSzPts val="1540"/>
              <a:buNone/>
            </a:pPr>
            <a:r>
              <a:rPr lang="en-GB" sz="1000" i="1" dirty="0"/>
              <a:t>Source: http://</a:t>
            </a:r>
            <a:r>
              <a:rPr lang="en-GB" sz="1000" i="1" dirty="0" err="1"/>
              <a:t>www.lancsngfl.ac.uk</a:t>
            </a:r>
            <a:r>
              <a:rPr lang="en-GB" sz="1000" i="1" dirty="0"/>
              <a:t>/curriculum/</a:t>
            </a:r>
            <a:r>
              <a:rPr lang="en-GB" sz="1000" i="1" dirty="0" err="1"/>
              <a:t>english</a:t>
            </a:r>
            <a:r>
              <a:rPr lang="en-GB" sz="1000" i="1" dirty="0"/>
              <a:t>/download/file/clld_phonics_ks2_01058%5b1%5d.pdf</a:t>
            </a:r>
            <a:endParaRPr sz="1000" i="1" dirty="0"/>
          </a:p>
        </p:txBody>
      </p:sp>
      <p:sp>
        <p:nvSpPr>
          <p:cNvPr id="240" name="Google Shape;240;p21"/>
          <p:cNvSpPr txBox="1"/>
          <p:nvPr/>
        </p:nvSpPr>
        <p:spPr>
          <a:xfrm>
            <a:off x="586212" y="821392"/>
            <a:ext cx="8046096" cy="58347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dirty="0">
                <a:solidFill>
                  <a:schemeClr val="accent2"/>
                </a:solidFill>
                <a:latin typeface="Calibri"/>
                <a:ea typeface="Calibri"/>
                <a:cs typeface="Calibri"/>
                <a:sym typeface="Calibri"/>
              </a:rPr>
              <a:t>Practise </a:t>
            </a:r>
            <a:endParaRPr sz="1700" b="1" dirty="0">
              <a:solidFill>
                <a:schemeClr val="accent2"/>
              </a:solidFill>
              <a:latin typeface="Calibri"/>
              <a:ea typeface="Calibri"/>
              <a:cs typeface="Calibri"/>
              <a:sym typeface="Calibri"/>
            </a:endParaRPr>
          </a:p>
          <a:p>
            <a:pPr marL="0" lvl="0" indent="0" algn="l" rtl="0">
              <a:spcBef>
                <a:spcPts val="0"/>
              </a:spcBef>
              <a:spcAft>
                <a:spcPts val="0"/>
              </a:spcAft>
              <a:buNone/>
            </a:pPr>
            <a:r>
              <a:rPr lang="en-GB" sz="1700" dirty="0">
                <a:solidFill>
                  <a:schemeClr val="tx1">
                    <a:lumMod val="65000"/>
                    <a:lumOff val="35000"/>
                  </a:schemeClr>
                </a:solidFill>
                <a:latin typeface="Calibri"/>
                <a:ea typeface="Calibri"/>
                <a:cs typeface="Calibri"/>
                <a:sym typeface="Calibri"/>
              </a:rPr>
              <a:t>The specific knowledge and skills to be covered in the ‘Practise’ section each day will build on the focus of the ‘Teach’ section, so that children have the opportunity to practise new/recent skills and knowledge immediately. </a:t>
            </a:r>
            <a:endParaRPr sz="1700" dirty="0">
              <a:solidFill>
                <a:schemeClr val="tx1">
                  <a:lumMod val="65000"/>
                  <a:lumOff val="35000"/>
                </a:schemeClr>
              </a:solidFill>
              <a:latin typeface="Calibri"/>
              <a:ea typeface="Calibri"/>
              <a:cs typeface="Calibri"/>
              <a:sym typeface="Calibri"/>
            </a:endParaRPr>
          </a:p>
          <a:p>
            <a:pPr marL="0" lvl="0" indent="0" algn="l" rtl="0">
              <a:spcBef>
                <a:spcPts val="0"/>
              </a:spcBef>
              <a:spcAft>
                <a:spcPts val="0"/>
              </a:spcAft>
              <a:buNone/>
            </a:pPr>
            <a:endParaRPr sz="1700" dirty="0">
              <a:solidFill>
                <a:schemeClr val="tx1">
                  <a:lumMod val="65000"/>
                  <a:lumOff val="35000"/>
                </a:schemeClr>
              </a:solidFill>
              <a:latin typeface="Calibri"/>
              <a:ea typeface="Calibri"/>
              <a:cs typeface="Calibri"/>
              <a:sym typeface="Calibri"/>
            </a:endParaRPr>
          </a:p>
          <a:p>
            <a:pPr marL="0" lvl="0" indent="0" algn="l" rtl="0">
              <a:spcBef>
                <a:spcPts val="0"/>
              </a:spcBef>
              <a:spcAft>
                <a:spcPts val="0"/>
              </a:spcAft>
              <a:buNone/>
            </a:pPr>
            <a:r>
              <a:rPr lang="en-GB" sz="1700" b="1" dirty="0">
                <a:solidFill>
                  <a:srgbClr val="FF2F92"/>
                </a:solidFill>
                <a:latin typeface="Calibri"/>
                <a:ea typeface="Calibri"/>
                <a:cs typeface="Calibri"/>
                <a:sym typeface="Calibri"/>
              </a:rPr>
              <a:t>Select from/adapt</a:t>
            </a:r>
            <a:r>
              <a:rPr lang="en-GB" sz="1700" dirty="0">
                <a:solidFill>
                  <a:srgbClr val="FF2F92"/>
                </a:solidFill>
                <a:latin typeface="Calibri"/>
                <a:ea typeface="Calibri"/>
                <a:cs typeface="Calibri"/>
                <a:sym typeface="Calibri"/>
              </a:rPr>
              <a:t>  </a:t>
            </a:r>
            <a:endParaRPr sz="1700" dirty="0">
              <a:solidFill>
                <a:srgbClr val="FF2F92"/>
              </a:solidFill>
              <a:latin typeface="Calibri"/>
              <a:ea typeface="Calibri"/>
              <a:cs typeface="Calibri"/>
              <a:sym typeface="Calibri"/>
            </a:endParaRP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Use ‘Fans’ and ‘</a:t>
            </a:r>
            <a:r>
              <a:rPr lang="en-GB" sz="1700" dirty="0" err="1">
                <a:solidFill>
                  <a:schemeClr val="tx1">
                    <a:lumMod val="65000"/>
                    <a:lumOff val="35000"/>
                  </a:schemeClr>
                </a:solidFill>
                <a:latin typeface="Calibri"/>
                <a:ea typeface="Calibri"/>
                <a:cs typeface="Calibri"/>
                <a:sym typeface="Calibri"/>
              </a:rPr>
              <a:t>Quickwrite</a:t>
            </a:r>
            <a:r>
              <a:rPr lang="en-GB" sz="1700" dirty="0">
                <a:solidFill>
                  <a:schemeClr val="tx1">
                    <a:lumMod val="65000"/>
                    <a:lumOff val="35000"/>
                  </a:schemeClr>
                </a:solidFill>
                <a:latin typeface="Calibri"/>
                <a:ea typeface="Calibri"/>
                <a:cs typeface="Calibri"/>
                <a:sym typeface="Calibri"/>
              </a:rPr>
              <a:t>’ activities to practise recognising and recalling newly learned GPCs.  </a:t>
            </a:r>
            <a:endParaRPr sz="1700" dirty="0">
              <a:solidFill>
                <a:schemeClr val="tx1">
                  <a:lumMod val="65000"/>
                  <a:lumOff val="35000"/>
                </a:schemeClr>
              </a:solidFill>
              <a:latin typeface="Calibri"/>
              <a:ea typeface="Calibri"/>
              <a:cs typeface="Calibri"/>
              <a:sym typeface="Calibri"/>
            </a:endParaRP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Use ‘sound-talk’ to practise oral blending and segmenting.  </a:t>
            </a:r>
            <a:endParaRPr sz="1700" dirty="0">
              <a:solidFill>
                <a:schemeClr val="tx1">
                  <a:lumMod val="65000"/>
                  <a:lumOff val="35000"/>
                </a:schemeClr>
              </a:solidFill>
              <a:latin typeface="Calibri"/>
              <a:ea typeface="Calibri"/>
              <a:cs typeface="Calibri"/>
              <a:sym typeface="Calibri"/>
            </a:endParaRP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Use ‘What’s in the box?’, ‘Matching words and pictures’ and ‘Buried treasure’ to practise blending phonemes to read words.  </a:t>
            </a:r>
            <a:endParaRPr sz="1700" dirty="0">
              <a:solidFill>
                <a:schemeClr val="tx1">
                  <a:lumMod val="65000"/>
                  <a:lumOff val="35000"/>
                </a:schemeClr>
              </a:solidFill>
              <a:latin typeface="Calibri"/>
              <a:ea typeface="Calibri"/>
              <a:cs typeface="Calibri"/>
              <a:sym typeface="Calibri"/>
            </a:endParaRP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Use ‘Phoneme frame’ and ‘</a:t>
            </a:r>
            <a:r>
              <a:rPr lang="en-GB" sz="1700" dirty="0" err="1">
                <a:solidFill>
                  <a:schemeClr val="tx1">
                    <a:lumMod val="65000"/>
                    <a:lumOff val="35000"/>
                  </a:schemeClr>
                </a:solidFill>
                <a:latin typeface="Calibri"/>
                <a:ea typeface="Calibri"/>
                <a:cs typeface="Calibri"/>
                <a:sym typeface="Calibri"/>
              </a:rPr>
              <a:t>Quickwrite</a:t>
            </a:r>
            <a:r>
              <a:rPr lang="en-GB" sz="1700" dirty="0">
                <a:solidFill>
                  <a:schemeClr val="tx1">
                    <a:lumMod val="65000"/>
                    <a:lumOff val="35000"/>
                  </a:schemeClr>
                </a:solidFill>
                <a:latin typeface="Calibri"/>
                <a:ea typeface="Calibri"/>
                <a:cs typeface="Calibri"/>
                <a:sym typeface="Calibri"/>
              </a:rPr>
              <a:t> words’ to practise segmenting phonemes to spell words.</a:t>
            </a:r>
            <a:endParaRPr sz="1700" dirty="0">
              <a:solidFill>
                <a:schemeClr val="tx1">
                  <a:lumMod val="65000"/>
                  <a:lumOff val="35000"/>
                </a:schemeClr>
              </a:solidFill>
              <a:latin typeface="Calibri"/>
              <a:ea typeface="Calibri"/>
              <a:cs typeface="Calibri"/>
              <a:sym typeface="Calibri"/>
            </a:endParaRP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Practise rapid reading of decodable high-frequency words, using a timer.  </a:t>
            </a:r>
            <a:endParaRPr sz="1700" dirty="0">
              <a:solidFill>
                <a:schemeClr val="tx1">
                  <a:lumMod val="65000"/>
                  <a:lumOff val="35000"/>
                </a:schemeClr>
              </a:solidFill>
              <a:latin typeface="Calibri"/>
              <a:ea typeface="Calibri"/>
              <a:cs typeface="Calibri"/>
              <a:sym typeface="Calibri"/>
            </a:endParaRP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Sound hunt: using an egg timer and a page of text, the children could hunt words in a specific time – words beginning with the focus phoneme, ending with the focus phoneme, or words where the focus phoneme is in the middle.</a:t>
            </a:r>
            <a:endParaRPr sz="1700" dirty="0">
              <a:solidFill>
                <a:schemeClr val="tx1">
                  <a:lumMod val="65000"/>
                  <a:lumOff val="35000"/>
                </a:schemeClr>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511692" y="201825"/>
            <a:ext cx="7886700" cy="6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b="1" dirty="0"/>
              <a:t>Primary CLLD Phonics at Key Stage 2 (2009)</a:t>
            </a:r>
            <a:endParaRPr sz="3200" b="1" dirty="0"/>
          </a:p>
        </p:txBody>
      </p:sp>
      <p:sp>
        <p:nvSpPr>
          <p:cNvPr id="239" name="Google Shape;239;p21"/>
          <p:cNvSpPr txBox="1">
            <a:spLocks noGrp="1"/>
          </p:cNvSpPr>
          <p:nvPr>
            <p:ph type="body" idx="1"/>
          </p:nvPr>
        </p:nvSpPr>
        <p:spPr>
          <a:xfrm>
            <a:off x="511692" y="5647304"/>
            <a:ext cx="7753350" cy="1518921"/>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1000"/>
              </a:spcBef>
              <a:spcAft>
                <a:spcPts val="0"/>
              </a:spcAft>
              <a:buClr>
                <a:schemeClr val="dk1"/>
              </a:buClr>
              <a:buSzPts val="1540"/>
              <a:buNone/>
            </a:pPr>
            <a:r>
              <a:rPr lang="en-GB" sz="1000" i="1" dirty="0"/>
              <a:t>Source: http://</a:t>
            </a:r>
            <a:r>
              <a:rPr lang="en-GB" sz="1000" i="1" dirty="0" err="1"/>
              <a:t>www.lancsngfl.ac.uk</a:t>
            </a:r>
            <a:r>
              <a:rPr lang="en-GB" sz="1000" i="1" dirty="0"/>
              <a:t>/curriculum/</a:t>
            </a:r>
            <a:r>
              <a:rPr lang="en-GB" sz="1000" i="1" dirty="0" err="1"/>
              <a:t>english</a:t>
            </a:r>
            <a:r>
              <a:rPr lang="en-GB" sz="1000" i="1" dirty="0"/>
              <a:t>/download/file/clld_phonics_ks2_01058%5b1%5d.pdf</a:t>
            </a:r>
            <a:endParaRPr sz="1000" i="1" dirty="0"/>
          </a:p>
        </p:txBody>
      </p:sp>
      <p:sp>
        <p:nvSpPr>
          <p:cNvPr id="240" name="Google Shape;240;p21"/>
          <p:cNvSpPr txBox="1"/>
          <p:nvPr/>
        </p:nvSpPr>
        <p:spPr>
          <a:xfrm>
            <a:off x="586212" y="821391"/>
            <a:ext cx="8046096" cy="59081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dirty="0">
                <a:solidFill>
                  <a:srgbClr val="00B0F0"/>
                </a:solidFill>
                <a:latin typeface="Calibri"/>
                <a:ea typeface="Calibri"/>
                <a:cs typeface="Calibri"/>
                <a:sym typeface="Calibri"/>
              </a:rPr>
              <a:t>Apply </a:t>
            </a: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To demonstrate how phonic knowledge and skills are applied in reading, use a prepared, fully decodable caption, that includes high-frequency words where possible, to read with the children.  </a:t>
            </a:r>
          </a:p>
          <a:p>
            <a:pPr marL="431800" lvl="0" indent="-285750" algn="l" rtl="0">
              <a:spcBef>
                <a:spcPts val="0"/>
              </a:spcBef>
              <a:spcAft>
                <a:spcPts val="0"/>
              </a:spcAft>
              <a:buSzPts val="1300"/>
              <a:buFont typeface="Arial" panose="020B0604020202020204" pitchFamily="34" charset="0"/>
              <a:buChar char="•"/>
            </a:pPr>
            <a:r>
              <a:rPr lang="en-GB" sz="1700" dirty="0">
                <a:solidFill>
                  <a:schemeClr val="tx1">
                    <a:lumMod val="65000"/>
                    <a:lumOff val="35000"/>
                  </a:schemeClr>
                </a:solidFill>
                <a:latin typeface="Calibri"/>
                <a:ea typeface="Calibri"/>
                <a:cs typeface="Calibri"/>
                <a:sym typeface="Calibri"/>
              </a:rPr>
              <a:t>To demonstrate how phonic knowledge and skills are applied in spelling, compose a fully decodable caption, including a high-frequency word if possible, as shared writing. </a:t>
            </a:r>
          </a:p>
          <a:p>
            <a:pPr marL="0" lvl="0" indent="0" algn="l" rtl="0">
              <a:spcBef>
                <a:spcPts val="0"/>
              </a:spcBef>
              <a:spcAft>
                <a:spcPts val="0"/>
              </a:spcAft>
              <a:buNone/>
            </a:pPr>
            <a:endParaRPr lang="en-GB" sz="1700" dirty="0">
              <a:solidFill>
                <a:schemeClr val="tx1">
                  <a:lumMod val="65000"/>
                  <a:lumOff val="35000"/>
                </a:schemeClr>
              </a:solidFill>
              <a:latin typeface="Calibri"/>
              <a:ea typeface="Calibri"/>
              <a:cs typeface="Calibri"/>
              <a:sym typeface="Calibri"/>
            </a:endParaRPr>
          </a:p>
          <a:p>
            <a:pPr marL="0" lvl="0" indent="0" algn="l" rtl="0">
              <a:spcBef>
                <a:spcPts val="0"/>
              </a:spcBef>
              <a:spcAft>
                <a:spcPts val="0"/>
              </a:spcAft>
              <a:buNone/>
            </a:pPr>
            <a:r>
              <a:rPr lang="en-GB" sz="1700" dirty="0">
                <a:solidFill>
                  <a:schemeClr val="tx1">
                    <a:lumMod val="65000"/>
                    <a:lumOff val="35000"/>
                  </a:schemeClr>
                </a:solidFill>
                <a:latin typeface="Calibri"/>
                <a:ea typeface="Calibri"/>
                <a:cs typeface="Calibri"/>
                <a:sym typeface="Calibri"/>
              </a:rPr>
              <a:t>The ‘Apply’ part of the sequence is critical, as it enables children to apply their knowledge and skills at the point of learning. </a:t>
            </a:r>
          </a:p>
          <a:p>
            <a:pPr marL="0" lvl="0" indent="0" algn="l" rtl="0">
              <a:spcBef>
                <a:spcPts val="0"/>
              </a:spcBef>
              <a:spcAft>
                <a:spcPts val="0"/>
              </a:spcAft>
              <a:buNone/>
            </a:pPr>
            <a:endParaRPr lang="en-GB" sz="1700" dirty="0">
              <a:solidFill>
                <a:schemeClr val="tx1">
                  <a:lumMod val="65000"/>
                  <a:lumOff val="35000"/>
                </a:schemeClr>
              </a:solidFill>
              <a:latin typeface="Calibri"/>
              <a:ea typeface="Calibri"/>
              <a:cs typeface="Calibri"/>
              <a:sym typeface="Calibri"/>
            </a:endParaRPr>
          </a:p>
          <a:p>
            <a:pPr marL="0" lvl="0" indent="0" algn="l" rtl="0">
              <a:spcBef>
                <a:spcPts val="0"/>
              </a:spcBef>
              <a:spcAft>
                <a:spcPts val="0"/>
              </a:spcAft>
              <a:buNone/>
            </a:pPr>
            <a:r>
              <a:rPr lang="en-GB" sz="1700" b="1" dirty="0">
                <a:solidFill>
                  <a:srgbClr val="7030A0"/>
                </a:solidFill>
                <a:latin typeface="Calibri"/>
                <a:ea typeface="Calibri"/>
                <a:cs typeface="Calibri"/>
                <a:sym typeface="Calibri"/>
              </a:rPr>
              <a:t>Assess</a:t>
            </a:r>
            <a:r>
              <a:rPr lang="en-GB" sz="1700" b="1" dirty="0">
                <a:solidFill>
                  <a:schemeClr val="tx1">
                    <a:lumMod val="65000"/>
                    <a:lumOff val="35000"/>
                  </a:schemeClr>
                </a:solidFill>
                <a:latin typeface="Calibri"/>
                <a:ea typeface="Calibri"/>
                <a:cs typeface="Calibri"/>
                <a:sym typeface="Calibri"/>
              </a:rPr>
              <a:t> </a:t>
            </a:r>
          </a:p>
          <a:p>
            <a:pPr marL="0" lvl="0" indent="0" algn="l" rtl="0">
              <a:spcBef>
                <a:spcPts val="0"/>
              </a:spcBef>
              <a:spcAft>
                <a:spcPts val="0"/>
              </a:spcAft>
              <a:buNone/>
            </a:pPr>
            <a:r>
              <a:rPr lang="en-GB" sz="1700" dirty="0">
                <a:solidFill>
                  <a:schemeClr val="tx1">
                    <a:lumMod val="65000"/>
                    <a:lumOff val="35000"/>
                  </a:schemeClr>
                </a:solidFill>
                <a:latin typeface="Calibri"/>
                <a:ea typeface="Calibri"/>
                <a:cs typeface="Calibri"/>
                <a:sym typeface="Calibri"/>
              </a:rPr>
              <a:t>Encourage the children briefly to reflect on what they have learned and practised in the session, and remind them to use it when they are reading and writing back in class. Make a note of any significant difficulties or successes observed during the session</a:t>
            </a:r>
          </a:p>
        </p:txBody>
      </p:sp>
    </p:spTree>
    <p:extLst>
      <p:ext uri="{BB962C8B-B14F-4D97-AF65-F5344CB8AC3E}">
        <p14:creationId xmlns:p14="http://schemas.microsoft.com/office/powerpoint/2010/main" val="351386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p:nvPr/>
        </p:nvSpPr>
        <p:spPr>
          <a:xfrm>
            <a:off x="1544400" y="4316240"/>
            <a:ext cx="6055200" cy="296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atin typeface="Calibri"/>
                <a:ea typeface="Calibri"/>
                <a:cs typeface="Calibri"/>
                <a:sym typeface="Calibri"/>
              </a:rPr>
              <a:t>Pupils should complete phase 4 by the end of reception </a:t>
            </a:r>
            <a:endParaRPr sz="3600" b="1" dirty="0">
              <a:latin typeface="Calibri"/>
              <a:ea typeface="Calibri"/>
              <a:cs typeface="Calibri"/>
              <a:sym typeface="Calibri"/>
            </a:endParaRPr>
          </a:p>
        </p:txBody>
      </p:sp>
      <p:pic>
        <p:nvPicPr>
          <p:cNvPr id="3" name="Google Shape;421;p30">
            <a:extLst>
              <a:ext uri="{FF2B5EF4-FFF2-40B4-BE49-F238E27FC236}">
                <a16:creationId xmlns:a16="http://schemas.microsoft.com/office/drawing/2014/main" id="{A033124D-24CD-D141-A39D-5643CB811BD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17550" y="822916"/>
            <a:ext cx="2508900" cy="34825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txBox="1">
            <a:spLocks noGrp="1"/>
          </p:cNvSpPr>
          <p:nvPr>
            <p:ph type="title"/>
          </p:nvPr>
        </p:nvSpPr>
        <p:spPr>
          <a:xfrm>
            <a:off x="523982" y="420882"/>
            <a:ext cx="7886700" cy="49351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2060"/>
              </a:buClr>
              <a:buSzPts val="4000"/>
              <a:buFont typeface="Calibri"/>
              <a:buNone/>
            </a:pPr>
            <a:r>
              <a:rPr lang="en-GB" sz="4000" b="1" dirty="0">
                <a:solidFill>
                  <a:schemeClr val="tx1"/>
                </a:solidFill>
              </a:rPr>
              <a:t>Key questions for discussion</a:t>
            </a:r>
            <a:endParaRPr dirty="0">
              <a:solidFill>
                <a:schemeClr val="tx1"/>
              </a:solidFill>
            </a:endParaRPr>
          </a:p>
        </p:txBody>
      </p:sp>
      <p:sp>
        <p:nvSpPr>
          <p:cNvPr id="251" name="Google Shape;251;p23"/>
          <p:cNvSpPr txBox="1">
            <a:spLocks noGrp="1"/>
          </p:cNvSpPr>
          <p:nvPr>
            <p:ph type="body" idx="1"/>
          </p:nvPr>
        </p:nvSpPr>
        <p:spPr>
          <a:xfrm>
            <a:off x="523982" y="1006868"/>
            <a:ext cx="8332342" cy="5943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600"/>
              </a:spcAft>
              <a:buClr>
                <a:srgbClr val="002060"/>
              </a:buClr>
              <a:buSzPts val="3000"/>
              <a:buNone/>
            </a:pPr>
            <a:r>
              <a:rPr lang="en-GB" sz="2200" dirty="0">
                <a:solidFill>
                  <a:schemeClr val="tx1">
                    <a:lumMod val="50000"/>
                    <a:lumOff val="50000"/>
                  </a:schemeClr>
                </a:solidFill>
              </a:rPr>
              <a:t>Do you have an expert in the teaching of reading at your school? Are you aware of the teaching of early reading if you are not in EYFS or KS1?</a:t>
            </a:r>
            <a:endParaRPr sz="2200" dirty="0">
              <a:solidFill>
                <a:schemeClr val="tx1">
                  <a:lumMod val="50000"/>
                  <a:lumOff val="50000"/>
                </a:schemeClr>
              </a:solidFill>
            </a:endParaRPr>
          </a:p>
          <a:p>
            <a:pPr marL="0" lvl="0" indent="0" algn="l" rtl="0">
              <a:lnSpc>
                <a:spcPct val="110000"/>
              </a:lnSpc>
              <a:spcBef>
                <a:spcPts val="1000"/>
              </a:spcBef>
              <a:spcAft>
                <a:spcPts val="600"/>
              </a:spcAft>
              <a:buClr>
                <a:srgbClr val="002060"/>
              </a:buClr>
              <a:buSzPts val="3000"/>
              <a:buNone/>
            </a:pPr>
            <a:r>
              <a:rPr lang="en-GB" sz="2200" dirty="0">
                <a:solidFill>
                  <a:schemeClr val="tx1">
                    <a:lumMod val="50000"/>
                    <a:lumOff val="50000"/>
                  </a:schemeClr>
                </a:solidFill>
              </a:rPr>
              <a:t>Do staff have a consistent approach to describing different sounds? </a:t>
            </a:r>
            <a:endParaRPr sz="2200" dirty="0">
              <a:solidFill>
                <a:schemeClr val="tx1">
                  <a:lumMod val="50000"/>
                  <a:lumOff val="50000"/>
                </a:schemeClr>
              </a:solidFill>
            </a:endParaRPr>
          </a:p>
          <a:p>
            <a:pPr marL="0" lvl="0" indent="0" algn="l" rtl="0">
              <a:lnSpc>
                <a:spcPct val="110000"/>
              </a:lnSpc>
              <a:spcBef>
                <a:spcPts val="1000"/>
              </a:spcBef>
              <a:spcAft>
                <a:spcPts val="600"/>
              </a:spcAft>
              <a:buClr>
                <a:srgbClr val="002060"/>
              </a:buClr>
              <a:buSzPts val="3000"/>
              <a:buNone/>
            </a:pPr>
            <a:r>
              <a:rPr lang="en-GB" sz="2200" dirty="0">
                <a:solidFill>
                  <a:schemeClr val="tx1">
                    <a:lumMod val="50000"/>
                    <a:lumOff val="50000"/>
                  </a:schemeClr>
                </a:solidFill>
              </a:rPr>
              <a:t>Are teachers ensuring they have identified reading gaps in phonics knowledge and / or comprehension? </a:t>
            </a:r>
            <a:endParaRPr sz="2200" dirty="0">
              <a:solidFill>
                <a:schemeClr val="tx1">
                  <a:lumMod val="50000"/>
                  <a:lumOff val="50000"/>
                </a:schemeClr>
              </a:solidFill>
            </a:endParaRPr>
          </a:p>
          <a:p>
            <a:pPr marL="0" lvl="0" indent="0" algn="l" rtl="0">
              <a:lnSpc>
                <a:spcPct val="110000"/>
              </a:lnSpc>
              <a:spcBef>
                <a:spcPts val="1000"/>
              </a:spcBef>
              <a:spcAft>
                <a:spcPts val="600"/>
              </a:spcAft>
              <a:buClr>
                <a:srgbClr val="002060"/>
              </a:buClr>
              <a:buSzPts val="3000"/>
              <a:buNone/>
            </a:pPr>
            <a:r>
              <a:rPr lang="en-GB" sz="2200" dirty="0">
                <a:solidFill>
                  <a:schemeClr val="tx1">
                    <a:lumMod val="50000"/>
                    <a:lumOff val="50000"/>
                  </a:schemeClr>
                </a:solidFill>
              </a:rPr>
              <a:t>Do pupils have knowledge of different subjects? </a:t>
            </a:r>
            <a:endParaRPr sz="2200" dirty="0">
              <a:solidFill>
                <a:schemeClr val="tx1">
                  <a:lumMod val="50000"/>
                  <a:lumOff val="50000"/>
                </a:schemeClr>
              </a:solidFill>
            </a:endParaRPr>
          </a:p>
          <a:p>
            <a:pPr marL="0" lvl="0" indent="0" algn="l" rtl="0">
              <a:lnSpc>
                <a:spcPct val="110000"/>
              </a:lnSpc>
              <a:spcBef>
                <a:spcPts val="1000"/>
              </a:spcBef>
              <a:spcAft>
                <a:spcPts val="600"/>
              </a:spcAft>
              <a:buClr>
                <a:srgbClr val="002060"/>
              </a:buClr>
              <a:buSzPts val="3000"/>
              <a:buNone/>
            </a:pPr>
            <a:r>
              <a:rPr lang="en-GB" sz="2200" dirty="0">
                <a:solidFill>
                  <a:schemeClr val="tx1">
                    <a:lumMod val="50000"/>
                    <a:lumOff val="50000"/>
                  </a:schemeClr>
                </a:solidFill>
              </a:rPr>
              <a:t>Does the curriculum prepare pupils with the vocabulary and knowledge to access rich texts, rather than being prepared for SATs? </a:t>
            </a:r>
            <a:endParaRPr sz="2200" dirty="0">
              <a:solidFill>
                <a:schemeClr val="tx1">
                  <a:lumMod val="50000"/>
                  <a:lumOff val="50000"/>
                </a:schemeClr>
              </a:solidFill>
            </a:endParaRPr>
          </a:p>
          <a:p>
            <a:pPr marL="0" lvl="0" indent="0" algn="l" rtl="0">
              <a:lnSpc>
                <a:spcPct val="110000"/>
              </a:lnSpc>
              <a:spcBef>
                <a:spcPts val="1000"/>
              </a:spcBef>
              <a:spcAft>
                <a:spcPts val="600"/>
              </a:spcAft>
              <a:buClr>
                <a:srgbClr val="002060"/>
              </a:buClr>
              <a:buSzPts val="3000"/>
              <a:buNone/>
            </a:pPr>
            <a:r>
              <a:rPr lang="en-GB" sz="2200" dirty="0">
                <a:solidFill>
                  <a:schemeClr val="tx1">
                    <a:lumMod val="50000"/>
                    <a:lumOff val="50000"/>
                  </a:schemeClr>
                </a:solidFill>
              </a:rPr>
              <a:t>What CPD is in place to support teachers with the teaching of reading?</a:t>
            </a:r>
            <a:endParaRPr sz="2200" dirty="0">
              <a:solidFill>
                <a:schemeClr val="tx1">
                  <a:lumMod val="50000"/>
                  <a:lumOff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a:extLst>
              <a:ext uri="{FF2B5EF4-FFF2-40B4-BE49-F238E27FC236}">
                <a16:creationId xmlns:a16="http://schemas.microsoft.com/office/drawing/2014/main" id="{91F1647F-EE12-9242-8347-E968D464E1B0}"/>
              </a:ext>
            </a:extLst>
          </p:cNvPr>
          <p:cNvPicPr>
            <a:picLocks noChangeAspect="1"/>
          </p:cNvPicPr>
          <p:nvPr/>
        </p:nvPicPr>
        <p:blipFill>
          <a:blip r:embed="rId3"/>
          <a:stretch>
            <a:fillRect/>
          </a:stretch>
        </p:blipFill>
        <p:spPr>
          <a:xfrm>
            <a:off x="-1" y="253031"/>
            <a:ext cx="9145891" cy="6353252"/>
          </a:xfrm>
          <a:prstGeom prst="rect">
            <a:avLst/>
          </a:prstGeom>
        </p:spPr>
      </p:pic>
      <p:sp>
        <p:nvSpPr>
          <p:cNvPr id="89" name="Google Shape;89;p1"/>
          <p:cNvSpPr txBox="1">
            <a:spLocks noGrp="1"/>
          </p:cNvSpPr>
          <p:nvPr>
            <p:ph type="subTitle" idx="1"/>
          </p:nvPr>
        </p:nvSpPr>
        <p:spPr>
          <a:xfrm>
            <a:off x="3896474" y="5081517"/>
            <a:ext cx="6858000" cy="165576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860"/>
              <a:buNone/>
            </a:pPr>
            <a:r>
              <a:rPr lang="en-GB" sz="1860" dirty="0"/>
              <a:t>Course creator: </a:t>
            </a:r>
            <a:r>
              <a:rPr lang="en-GB" sz="1860" dirty="0" err="1"/>
              <a:t>Shareen</a:t>
            </a:r>
            <a:r>
              <a:rPr lang="en-GB" sz="1860" dirty="0"/>
              <a:t> Wilkinson </a:t>
            </a:r>
            <a:endParaRPr sz="1860" dirty="0"/>
          </a:p>
          <a:p>
            <a:pPr marL="0" lvl="0" indent="0" algn="l" rtl="0">
              <a:lnSpc>
                <a:spcPct val="70000"/>
              </a:lnSpc>
              <a:spcBef>
                <a:spcPts val="1000"/>
              </a:spcBef>
              <a:spcAft>
                <a:spcPts val="0"/>
              </a:spcAft>
              <a:buClr>
                <a:schemeClr val="dk1"/>
              </a:buClr>
              <a:buSzPts val="1860"/>
              <a:buNone/>
            </a:pPr>
            <a:r>
              <a:rPr lang="en-GB" sz="1860" dirty="0"/>
              <a:t>@</a:t>
            </a:r>
            <a:r>
              <a:rPr lang="en-GB" sz="1860" dirty="0" err="1"/>
              <a:t>ShareenAdvice</a:t>
            </a:r>
            <a:r>
              <a:rPr lang="en-GB" sz="1860" dirty="0"/>
              <a:t>  </a:t>
            </a:r>
            <a:endParaRPr dirty="0"/>
          </a:p>
        </p:txBody>
      </p:sp>
      <p:pic>
        <p:nvPicPr>
          <p:cNvPr id="8" name="Google Shape;28;p1">
            <a:extLst>
              <a:ext uri="{FF2B5EF4-FFF2-40B4-BE49-F238E27FC236}">
                <a16:creationId xmlns:a16="http://schemas.microsoft.com/office/drawing/2014/main" id="{F4AC8A9C-22FB-2445-A1A5-1859794F7F09}"/>
              </a:ext>
            </a:extLst>
          </p:cNvPr>
          <p:cNvPicPr preferRelativeResize="0"/>
          <p:nvPr/>
        </p:nvPicPr>
        <p:blipFill rotWithShape="1">
          <a:blip r:embed="rId4">
            <a:alphaModFix/>
          </a:blip>
          <a:srcRect/>
          <a:stretch/>
        </p:blipFill>
        <p:spPr>
          <a:xfrm>
            <a:off x="3801438" y="1380713"/>
            <a:ext cx="1797978" cy="821166"/>
          </a:xfrm>
          <a:prstGeom prst="rect">
            <a:avLst/>
          </a:prstGeom>
          <a:noFill/>
          <a:ln>
            <a:noFill/>
          </a:ln>
        </p:spPr>
      </p:pic>
      <p:sp>
        <p:nvSpPr>
          <p:cNvPr id="9" name="Google Shape;506;p38">
            <a:extLst>
              <a:ext uri="{FF2B5EF4-FFF2-40B4-BE49-F238E27FC236}">
                <a16:creationId xmlns:a16="http://schemas.microsoft.com/office/drawing/2014/main" id="{568749B0-D524-D546-AD62-7C822B2C98EE}"/>
              </a:ext>
            </a:extLst>
          </p:cNvPr>
          <p:cNvSpPr/>
          <p:nvPr/>
        </p:nvSpPr>
        <p:spPr>
          <a:xfrm>
            <a:off x="3960239" y="2140327"/>
            <a:ext cx="5989943"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507;p38">
            <a:extLst>
              <a:ext uri="{FF2B5EF4-FFF2-40B4-BE49-F238E27FC236}">
                <a16:creationId xmlns:a16="http://schemas.microsoft.com/office/drawing/2014/main" id="{72E83099-E243-FE4C-8AEA-CB36C3295962}"/>
              </a:ext>
            </a:extLst>
          </p:cNvPr>
          <p:cNvSpPr txBox="1"/>
          <p:nvPr/>
        </p:nvSpPr>
        <p:spPr>
          <a:xfrm>
            <a:off x="3985924" y="2140327"/>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dirty="0">
                <a:solidFill>
                  <a:schemeClr val="dk1"/>
                </a:solidFill>
                <a:latin typeface="Calibri"/>
                <a:ea typeface="Calibri"/>
                <a:cs typeface="Calibri"/>
                <a:sym typeface="Calibri"/>
              </a:rPr>
              <a:t>Thank you!</a:t>
            </a:r>
            <a:endParaRPr sz="6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901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415925" y="4297576"/>
            <a:ext cx="842486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dirty="0">
                <a:solidFill>
                  <a:schemeClr val="tx1">
                    <a:lumMod val="50000"/>
                    <a:lumOff val="50000"/>
                  </a:schemeClr>
                </a:solidFill>
                <a:latin typeface="Calibri"/>
                <a:ea typeface="Calibri"/>
                <a:cs typeface="Calibri"/>
                <a:sym typeface="Calibri"/>
              </a:rPr>
              <a:t>T</a:t>
            </a:r>
            <a:r>
              <a:rPr lang="en-GB" sz="4400" b="0" i="0" u="none" strike="noStrike" cap="none" dirty="0">
                <a:solidFill>
                  <a:schemeClr val="tx1">
                    <a:lumMod val="50000"/>
                    <a:lumOff val="50000"/>
                  </a:schemeClr>
                </a:solidFill>
                <a:latin typeface="Calibri"/>
                <a:ea typeface="Calibri"/>
                <a:cs typeface="Calibri"/>
                <a:sym typeface="Calibri"/>
              </a:rPr>
              <a:t>he phonemes </a:t>
            </a:r>
            <a:r>
              <a:rPr lang="en-GB" sz="4400" b="1" i="0" u="none" strike="noStrike" cap="none" dirty="0">
                <a:solidFill>
                  <a:srgbClr val="FF2F92"/>
                </a:solidFill>
                <a:latin typeface="Calibri"/>
                <a:ea typeface="Calibri"/>
                <a:cs typeface="Calibri"/>
                <a:sym typeface="Calibri"/>
              </a:rPr>
              <a:t>s-a-t</a:t>
            </a:r>
            <a:r>
              <a:rPr lang="en-GB" sz="4400" b="1" i="0" u="none" strike="noStrike" cap="none" dirty="0">
                <a:solidFill>
                  <a:srgbClr val="FF40FF"/>
                </a:solidFill>
                <a:latin typeface="Calibri"/>
                <a:ea typeface="Calibri"/>
                <a:cs typeface="Calibri"/>
                <a:sym typeface="Calibri"/>
              </a:rPr>
              <a:t> </a:t>
            </a:r>
            <a:endParaRPr b="1" dirty="0">
              <a:solidFill>
                <a:srgbClr val="FF40FF"/>
              </a:solidFill>
            </a:endParaRPr>
          </a:p>
          <a:p>
            <a:pPr marL="0" marR="0" lvl="0" indent="0" algn="ctr" rtl="0">
              <a:spcBef>
                <a:spcPts val="0"/>
              </a:spcBef>
              <a:spcAft>
                <a:spcPts val="0"/>
              </a:spcAft>
              <a:buNone/>
            </a:pPr>
            <a:r>
              <a:rPr lang="en-GB" sz="4400" b="0" i="0" u="none" strike="noStrike" cap="none" dirty="0">
                <a:solidFill>
                  <a:schemeClr val="tx1">
                    <a:lumMod val="50000"/>
                    <a:lumOff val="50000"/>
                  </a:schemeClr>
                </a:solidFill>
                <a:latin typeface="Calibri"/>
                <a:ea typeface="Calibri"/>
                <a:cs typeface="Calibri"/>
                <a:sym typeface="Calibri"/>
              </a:rPr>
              <a:t>into the word </a:t>
            </a:r>
            <a:r>
              <a:rPr lang="en-GB" sz="4400" b="1" i="0" u="none" strike="noStrike" cap="none" dirty="0">
                <a:solidFill>
                  <a:srgbClr val="FF2F92"/>
                </a:solidFill>
                <a:latin typeface="Calibri"/>
                <a:ea typeface="Calibri"/>
                <a:cs typeface="Calibri"/>
                <a:sym typeface="Calibri"/>
              </a:rPr>
              <a:t>sat</a:t>
            </a:r>
            <a:endParaRPr sz="4400" b="1" i="0" u="none" strike="noStrike" cap="none" dirty="0">
              <a:solidFill>
                <a:srgbClr val="FF2F92"/>
              </a:solidFill>
              <a:latin typeface="Calibri"/>
              <a:ea typeface="Calibri"/>
              <a:cs typeface="Calibri"/>
              <a:sym typeface="Calibri"/>
            </a:endParaRPr>
          </a:p>
        </p:txBody>
      </p:sp>
      <p:pic>
        <p:nvPicPr>
          <p:cNvPr id="105" name="Google Shape;105;p3"/>
          <p:cNvPicPr preferRelativeResize="0"/>
          <p:nvPr/>
        </p:nvPicPr>
        <p:blipFill rotWithShape="1">
          <a:blip r:embed="rId3">
            <a:alphaModFix/>
          </a:blip>
          <a:srcRect/>
          <a:stretch/>
        </p:blipFill>
        <p:spPr>
          <a:xfrm>
            <a:off x="2597150" y="1838217"/>
            <a:ext cx="4062413" cy="2286000"/>
          </a:xfrm>
          <a:prstGeom prst="rect">
            <a:avLst/>
          </a:prstGeom>
          <a:noFill/>
          <a:ln>
            <a:noFill/>
          </a:ln>
        </p:spPr>
      </p:pic>
      <p:sp>
        <p:nvSpPr>
          <p:cNvPr id="5" name="Google Shape;95;p2">
            <a:extLst>
              <a:ext uri="{FF2B5EF4-FFF2-40B4-BE49-F238E27FC236}">
                <a16:creationId xmlns:a16="http://schemas.microsoft.com/office/drawing/2014/main" id="{B6A312AC-9EA9-E945-9FA5-675C3BB3BC82}"/>
              </a:ext>
            </a:extLst>
          </p:cNvPr>
          <p:cNvSpPr txBox="1">
            <a:spLocks noGrp="1"/>
          </p:cNvSpPr>
          <p:nvPr>
            <p:ph type="title"/>
          </p:nvPr>
        </p:nvSpPr>
        <p:spPr>
          <a:xfrm>
            <a:off x="611188" y="557212"/>
            <a:ext cx="8229600" cy="936625"/>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5400"/>
              <a:buFont typeface="Calibri"/>
              <a:buNone/>
            </a:pPr>
            <a:r>
              <a:rPr lang="en-GB" sz="5400" b="1" dirty="0">
                <a:latin typeface="Calibri" panose="020F0502020204030204" pitchFamily="34" charset="0"/>
                <a:cs typeface="Calibri" panose="020F0502020204030204" pitchFamily="34" charset="0"/>
              </a:rPr>
              <a:t>Blending</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719931" y="3848136"/>
            <a:ext cx="7704137"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b="1" dirty="0">
              <a:solidFill>
                <a:srgbClr val="7030A0"/>
              </a:solidFill>
              <a:latin typeface="Calibri"/>
              <a:ea typeface="Calibri"/>
              <a:cs typeface="Calibri"/>
              <a:sym typeface="Calibri"/>
            </a:endParaRPr>
          </a:p>
          <a:p>
            <a:pPr marL="0" marR="0" lvl="0" indent="0" algn="ctr" rtl="0">
              <a:spcBef>
                <a:spcPts val="0"/>
              </a:spcBef>
              <a:spcAft>
                <a:spcPts val="0"/>
              </a:spcAft>
              <a:buNone/>
            </a:pPr>
            <a:r>
              <a:rPr lang="en-GB" sz="4000" b="1" dirty="0">
                <a:solidFill>
                  <a:srgbClr val="7030A0"/>
                </a:solidFill>
                <a:latin typeface="Calibri"/>
                <a:ea typeface="Calibri"/>
                <a:cs typeface="Calibri"/>
                <a:sym typeface="Calibri"/>
              </a:rPr>
              <a:t>mat</a:t>
            </a:r>
            <a:endParaRPr b="1" dirty="0">
              <a:solidFill>
                <a:srgbClr val="7030A0"/>
              </a:solidFill>
            </a:endParaRPr>
          </a:p>
          <a:p>
            <a:pPr marL="0" marR="0" lvl="0" indent="0" algn="ctr" rtl="0">
              <a:spcBef>
                <a:spcPts val="0"/>
              </a:spcBef>
              <a:spcAft>
                <a:spcPts val="0"/>
              </a:spcAft>
              <a:buNone/>
            </a:pPr>
            <a:r>
              <a:rPr lang="en-GB" sz="4000" b="1" dirty="0">
                <a:solidFill>
                  <a:srgbClr val="7030A0"/>
                </a:solidFill>
                <a:latin typeface="Calibri"/>
                <a:ea typeface="Calibri"/>
                <a:cs typeface="Calibri"/>
                <a:sym typeface="Calibri"/>
              </a:rPr>
              <a:t>m-a-t</a:t>
            </a:r>
            <a:endParaRPr b="1" dirty="0">
              <a:solidFill>
                <a:srgbClr val="7030A0"/>
              </a:solidFill>
            </a:endParaRPr>
          </a:p>
        </p:txBody>
      </p:sp>
      <p:pic>
        <p:nvPicPr>
          <p:cNvPr id="113" name="Google Shape;113;p4"/>
          <p:cNvPicPr preferRelativeResize="0"/>
          <p:nvPr/>
        </p:nvPicPr>
        <p:blipFill rotWithShape="1">
          <a:blip r:embed="rId3">
            <a:alphaModFix/>
          </a:blip>
          <a:srcRect/>
          <a:stretch/>
        </p:blipFill>
        <p:spPr>
          <a:xfrm>
            <a:off x="2201660" y="1676027"/>
            <a:ext cx="4740679" cy="2667674"/>
          </a:xfrm>
          <a:prstGeom prst="rect">
            <a:avLst/>
          </a:prstGeom>
          <a:noFill/>
          <a:ln>
            <a:noFill/>
          </a:ln>
        </p:spPr>
      </p:pic>
      <p:sp>
        <p:nvSpPr>
          <p:cNvPr id="5" name="Google Shape;95;p2">
            <a:extLst>
              <a:ext uri="{FF2B5EF4-FFF2-40B4-BE49-F238E27FC236}">
                <a16:creationId xmlns:a16="http://schemas.microsoft.com/office/drawing/2014/main" id="{D7AFAF9A-3C7F-FC42-A2AC-DD60F8942D7B}"/>
              </a:ext>
            </a:extLst>
          </p:cNvPr>
          <p:cNvSpPr txBox="1">
            <a:spLocks noGrp="1"/>
          </p:cNvSpPr>
          <p:nvPr>
            <p:ph type="title"/>
          </p:nvPr>
        </p:nvSpPr>
        <p:spPr>
          <a:xfrm>
            <a:off x="611188" y="557212"/>
            <a:ext cx="8229600" cy="936625"/>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5400"/>
              <a:buFont typeface="Calibri"/>
              <a:buNone/>
            </a:pPr>
            <a:r>
              <a:rPr lang="en-GB" sz="5400" b="1" dirty="0">
                <a:latin typeface="Calibri" panose="020F0502020204030204" pitchFamily="34" charset="0"/>
                <a:cs typeface="Calibri" panose="020F0502020204030204" pitchFamily="34" charset="0"/>
              </a:rPr>
              <a:t>Segmenting</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4" name="Oval 3">
            <a:extLst>
              <a:ext uri="{FF2B5EF4-FFF2-40B4-BE49-F238E27FC236}">
                <a16:creationId xmlns:a16="http://schemas.microsoft.com/office/drawing/2014/main" id="{8752E0E0-60FF-5644-A93B-1FA3B26C826B}"/>
              </a:ext>
            </a:extLst>
          </p:cNvPr>
          <p:cNvSpPr/>
          <p:nvPr/>
        </p:nvSpPr>
        <p:spPr>
          <a:xfrm>
            <a:off x="4726112" y="1548223"/>
            <a:ext cx="4164208" cy="4164208"/>
          </a:xfrm>
          <a:prstGeom prst="ellipse">
            <a:avLst/>
          </a:prstGeom>
          <a:solidFill>
            <a:srgbClr val="D05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Articulating phonemes</a:t>
            </a:r>
            <a:endParaRPr b="1" dirty="0"/>
          </a:p>
        </p:txBody>
      </p:sp>
      <p:sp>
        <p:nvSpPr>
          <p:cNvPr id="120" name="Google Shape;120;p5"/>
          <p:cNvSpPr txBox="1">
            <a:spLocks noGrp="1"/>
          </p:cNvSpPr>
          <p:nvPr>
            <p:ph type="body" idx="1"/>
          </p:nvPr>
        </p:nvSpPr>
        <p:spPr>
          <a:xfrm>
            <a:off x="628650" y="1548223"/>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rgbClr val="00B050"/>
              </a:buClr>
              <a:buSzPts val="2380"/>
              <a:buFont typeface="Noto Sans Symbols"/>
              <a:buNone/>
            </a:pPr>
            <a:r>
              <a:rPr lang="en-GB" sz="2380" b="1" dirty="0">
                <a:solidFill>
                  <a:srgbClr val="00B050"/>
                </a:solidFill>
              </a:rPr>
              <a:t>S</a:t>
            </a:r>
            <a:endParaRPr b="1" dirty="0"/>
          </a:p>
          <a:p>
            <a:pPr marL="228600" lvl="0" indent="-228600" algn="l" rtl="0">
              <a:lnSpc>
                <a:spcPct val="70000"/>
              </a:lnSpc>
              <a:spcBef>
                <a:spcPts val="1000"/>
              </a:spcBef>
              <a:spcAft>
                <a:spcPts val="0"/>
              </a:spcAft>
              <a:buClr>
                <a:schemeClr val="dk1"/>
              </a:buClr>
              <a:buSzPts val="2380"/>
              <a:buFont typeface="Noto Sans Symbols"/>
              <a:buNone/>
            </a:pPr>
            <a:endParaRPr sz="2380" b="1" dirty="0">
              <a:solidFill>
                <a:srgbClr val="00B050"/>
              </a:solidFill>
            </a:endParaRPr>
          </a:p>
          <a:p>
            <a:pPr marL="228600" lvl="0" indent="-228600" algn="l" rtl="0">
              <a:lnSpc>
                <a:spcPct val="70000"/>
              </a:lnSpc>
              <a:spcBef>
                <a:spcPts val="1000"/>
              </a:spcBef>
              <a:spcAft>
                <a:spcPts val="0"/>
              </a:spcAft>
              <a:buClr>
                <a:srgbClr val="00B050"/>
              </a:buClr>
              <a:buSzPts val="2380"/>
              <a:buFont typeface="Noto Sans Symbols"/>
              <a:buNone/>
            </a:pPr>
            <a:r>
              <a:rPr lang="en-GB" sz="2380" b="1" dirty="0">
                <a:solidFill>
                  <a:srgbClr val="00B050"/>
                </a:solidFill>
              </a:rPr>
              <a:t>R</a:t>
            </a:r>
            <a:endParaRPr b="1" dirty="0"/>
          </a:p>
          <a:p>
            <a:pPr marL="228600" lvl="0" indent="-228600" algn="l" rtl="0">
              <a:lnSpc>
                <a:spcPct val="70000"/>
              </a:lnSpc>
              <a:spcBef>
                <a:spcPts val="1000"/>
              </a:spcBef>
              <a:spcAft>
                <a:spcPts val="0"/>
              </a:spcAft>
              <a:buClr>
                <a:schemeClr val="dk1"/>
              </a:buClr>
              <a:buSzPts val="2380"/>
              <a:buFont typeface="Noto Sans Symbols"/>
              <a:buNone/>
            </a:pPr>
            <a:endParaRPr sz="2380" b="1" dirty="0">
              <a:solidFill>
                <a:srgbClr val="00B050"/>
              </a:solidFill>
            </a:endParaRPr>
          </a:p>
          <a:p>
            <a:pPr marL="228600" lvl="0" indent="-228600" algn="l" rtl="0">
              <a:lnSpc>
                <a:spcPct val="70000"/>
              </a:lnSpc>
              <a:spcBef>
                <a:spcPts val="1000"/>
              </a:spcBef>
              <a:spcAft>
                <a:spcPts val="0"/>
              </a:spcAft>
              <a:buClr>
                <a:srgbClr val="00B050"/>
              </a:buClr>
              <a:buSzPts val="2380"/>
              <a:buFont typeface="Noto Sans Symbols"/>
              <a:buNone/>
            </a:pPr>
            <a:r>
              <a:rPr lang="en-GB" sz="2380" b="1" dirty="0">
                <a:solidFill>
                  <a:srgbClr val="00B050"/>
                </a:solidFill>
              </a:rPr>
              <a:t>M</a:t>
            </a:r>
            <a:endParaRPr b="1" dirty="0"/>
          </a:p>
          <a:p>
            <a:pPr marL="228600" lvl="0" indent="-228600" algn="l" rtl="0">
              <a:lnSpc>
                <a:spcPct val="70000"/>
              </a:lnSpc>
              <a:spcBef>
                <a:spcPts val="1000"/>
              </a:spcBef>
              <a:spcAft>
                <a:spcPts val="0"/>
              </a:spcAft>
              <a:buClr>
                <a:schemeClr val="dk1"/>
              </a:buClr>
              <a:buSzPts val="2380"/>
              <a:buFont typeface="Noto Sans Symbols"/>
              <a:buNone/>
            </a:pPr>
            <a:endParaRPr sz="2380" b="1" dirty="0">
              <a:solidFill>
                <a:srgbClr val="00B050"/>
              </a:solidFill>
            </a:endParaRPr>
          </a:p>
          <a:p>
            <a:pPr marL="228600" lvl="0" indent="-228600" algn="l" rtl="0">
              <a:lnSpc>
                <a:spcPct val="70000"/>
              </a:lnSpc>
              <a:spcBef>
                <a:spcPts val="1000"/>
              </a:spcBef>
              <a:spcAft>
                <a:spcPts val="0"/>
              </a:spcAft>
              <a:buClr>
                <a:srgbClr val="00B050"/>
              </a:buClr>
              <a:buSzPts val="2380"/>
              <a:buFont typeface="Noto Sans Symbols"/>
              <a:buNone/>
            </a:pPr>
            <a:r>
              <a:rPr lang="en-GB" sz="2380" b="1" dirty="0">
                <a:solidFill>
                  <a:srgbClr val="00B050"/>
                </a:solidFill>
              </a:rPr>
              <a:t>D</a:t>
            </a:r>
            <a:endParaRPr b="1" dirty="0"/>
          </a:p>
          <a:p>
            <a:pPr marL="228600" lvl="0" indent="-228600" algn="l" rtl="0">
              <a:lnSpc>
                <a:spcPct val="70000"/>
              </a:lnSpc>
              <a:spcBef>
                <a:spcPts val="1000"/>
              </a:spcBef>
              <a:spcAft>
                <a:spcPts val="0"/>
              </a:spcAft>
              <a:buClr>
                <a:schemeClr val="dk1"/>
              </a:buClr>
              <a:buSzPts val="2380"/>
              <a:buFont typeface="Noto Sans Symbols"/>
              <a:buNone/>
            </a:pPr>
            <a:endParaRPr sz="2380" b="1" dirty="0">
              <a:solidFill>
                <a:srgbClr val="00B050"/>
              </a:solidFill>
            </a:endParaRPr>
          </a:p>
          <a:p>
            <a:pPr marL="228600" lvl="0" indent="-228600" algn="l" rtl="0">
              <a:lnSpc>
                <a:spcPct val="70000"/>
              </a:lnSpc>
              <a:spcBef>
                <a:spcPts val="1000"/>
              </a:spcBef>
              <a:spcAft>
                <a:spcPts val="0"/>
              </a:spcAft>
              <a:buClr>
                <a:srgbClr val="00B050"/>
              </a:buClr>
              <a:buSzPts val="2380"/>
              <a:buFont typeface="Noto Sans Symbols"/>
              <a:buNone/>
            </a:pPr>
            <a:r>
              <a:rPr lang="en-GB" sz="2380" b="1" dirty="0">
                <a:solidFill>
                  <a:srgbClr val="00B050"/>
                </a:solidFill>
              </a:rPr>
              <a:t>T</a:t>
            </a:r>
            <a:endParaRPr b="1" dirty="0"/>
          </a:p>
          <a:p>
            <a:pPr marL="228600" lvl="0" indent="-228600" algn="l" rtl="0">
              <a:lnSpc>
                <a:spcPct val="70000"/>
              </a:lnSpc>
              <a:spcBef>
                <a:spcPts val="1000"/>
              </a:spcBef>
              <a:spcAft>
                <a:spcPts val="0"/>
              </a:spcAft>
              <a:buClr>
                <a:schemeClr val="dk1"/>
              </a:buClr>
              <a:buSzPts val="2380"/>
              <a:buFont typeface="Noto Sans Symbols"/>
              <a:buNone/>
            </a:pPr>
            <a:endParaRPr sz="2380" b="1" dirty="0">
              <a:solidFill>
                <a:srgbClr val="00B050"/>
              </a:solidFill>
            </a:endParaRPr>
          </a:p>
          <a:p>
            <a:pPr marL="228600" lvl="0" indent="-228600" algn="l" rtl="0">
              <a:lnSpc>
                <a:spcPct val="70000"/>
              </a:lnSpc>
              <a:spcBef>
                <a:spcPts val="1000"/>
              </a:spcBef>
              <a:spcAft>
                <a:spcPts val="0"/>
              </a:spcAft>
              <a:buClr>
                <a:srgbClr val="00B050"/>
              </a:buClr>
              <a:buSzPts val="2380"/>
              <a:buFont typeface="Noto Sans Symbols"/>
              <a:buNone/>
            </a:pPr>
            <a:r>
              <a:rPr lang="en-GB" sz="2380" b="1" dirty="0">
                <a:solidFill>
                  <a:srgbClr val="00B050"/>
                </a:solidFill>
              </a:rPr>
              <a:t>H</a:t>
            </a:r>
            <a:endParaRPr b="1" dirty="0"/>
          </a:p>
          <a:p>
            <a:pPr marL="228600" lvl="0" indent="-228600" algn="l" rtl="0">
              <a:lnSpc>
                <a:spcPct val="70000"/>
              </a:lnSpc>
              <a:spcBef>
                <a:spcPts val="1000"/>
              </a:spcBef>
              <a:spcAft>
                <a:spcPts val="0"/>
              </a:spcAft>
              <a:buClr>
                <a:schemeClr val="dk1"/>
              </a:buClr>
              <a:buSzPts val="2380"/>
              <a:buFont typeface="Noto Sans Symbols"/>
              <a:buNone/>
            </a:pPr>
            <a:endParaRPr sz="2380" b="1" dirty="0"/>
          </a:p>
        </p:txBody>
      </p:sp>
      <p:pic>
        <p:nvPicPr>
          <p:cNvPr id="3" name="Picture 2">
            <a:extLst>
              <a:ext uri="{FF2B5EF4-FFF2-40B4-BE49-F238E27FC236}">
                <a16:creationId xmlns:a16="http://schemas.microsoft.com/office/drawing/2014/main" id="{0495A142-4AD1-814F-A9EB-FAA99B7D1C56}"/>
              </a:ext>
            </a:extLst>
          </p:cNvPr>
          <p:cNvPicPr>
            <a:picLocks noChangeAspect="1"/>
          </p:cNvPicPr>
          <p:nvPr/>
        </p:nvPicPr>
        <p:blipFill>
          <a:blip r:embed="rId3"/>
          <a:stretch>
            <a:fillRect/>
          </a:stretch>
        </p:blipFill>
        <p:spPr>
          <a:xfrm>
            <a:off x="5383070" y="2205181"/>
            <a:ext cx="2850293" cy="28502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628650" y="21795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dirty="0"/>
              <a:t>Terminology is important…</a:t>
            </a:r>
            <a:endParaRPr b="1" dirty="0"/>
          </a:p>
        </p:txBody>
      </p:sp>
      <p:graphicFrame>
        <p:nvGraphicFramePr>
          <p:cNvPr id="128" name="Google Shape;128;p6"/>
          <p:cNvGraphicFramePr/>
          <p:nvPr>
            <p:extLst>
              <p:ext uri="{D42A27DB-BD31-4B8C-83A1-F6EECF244321}">
                <p14:modId xmlns:p14="http://schemas.microsoft.com/office/powerpoint/2010/main" val="3470839486"/>
              </p:ext>
            </p:extLst>
          </p:nvPr>
        </p:nvGraphicFramePr>
        <p:xfrm>
          <a:off x="473300" y="1387208"/>
          <a:ext cx="8197400" cy="4442965"/>
        </p:xfrm>
        <a:graphic>
          <a:graphicData uri="http://schemas.openxmlformats.org/drawingml/2006/table">
            <a:tbl>
              <a:tblPr firstRow="1" bandRow="1">
                <a:tableStyleId>{2D5ABB26-0587-4C30-8999-92F81FD0307C}</a:tableStyleId>
              </a:tblPr>
              <a:tblGrid>
                <a:gridCol w="4098700">
                  <a:extLst>
                    <a:ext uri="{9D8B030D-6E8A-4147-A177-3AD203B41FA5}">
                      <a16:colId xmlns:a16="http://schemas.microsoft.com/office/drawing/2014/main" val="20000"/>
                    </a:ext>
                  </a:extLst>
                </a:gridCol>
                <a:gridCol w="4098700">
                  <a:extLst>
                    <a:ext uri="{9D8B030D-6E8A-4147-A177-3AD203B41FA5}">
                      <a16:colId xmlns:a16="http://schemas.microsoft.com/office/drawing/2014/main" val="20001"/>
                    </a:ext>
                  </a:extLst>
                </a:gridCol>
              </a:tblGrid>
              <a:tr h="975848">
                <a:tc>
                  <a:txBody>
                    <a:bodyPr/>
                    <a:lstStyle/>
                    <a:p>
                      <a:pPr marL="0" marR="0" lvl="0" indent="0" algn="ctr" rtl="0">
                        <a:spcBef>
                          <a:spcPts val="0"/>
                        </a:spcBef>
                        <a:spcAft>
                          <a:spcPts val="0"/>
                        </a:spcAft>
                        <a:buNone/>
                      </a:pPr>
                      <a:r>
                        <a:rPr lang="en-GB" sz="2800" b="1" u="none" strike="noStrike" cap="none" dirty="0">
                          <a:solidFill>
                            <a:schemeClr val="bg1"/>
                          </a:solidFill>
                          <a:latin typeface="Calibri" panose="020F0502020204030204" pitchFamily="34" charset="0"/>
                          <a:cs typeface="Calibri" panose="020F0502020204030204" pitchFamily="34" charset="0"/>
                        </a:rPr>
                        <a:t>Terminology no </a:t>
                      </a:r>
                      <a:br>
                        <a:rPr lang="en-GB" sz="2800" b="1" u="none" strike="noStrike" cap="none" dirty="0">
                          <a:solidFill>
                            <a:schemeClr val="bg1"/>
                          </a:solidFill>
                          <a:latin typeface="Calibri" panose="020F0502020204030204" pitchFamily="34" charset="0"/>
                          <a:cs typeface="Calibri" panose="020F0502020204030204" pitchFamily="34" charset="0"/>
                        </a:rPr>
                      </a:br>
                      <a:r>
                        <a:rPr lang="en-GB" sz="2800" b="1" u="none" strike="noStrike" cap="none" dirty="0">
                          <a:solidFill>
                            <a:schemeClr val="bg1"/>
                          </a:solidFill>
                          <a:latin typeface="Calibri" panose="020F0502020204030204" pitchFamily="34" charset="0"/>
                          <a:cs typeface="Calibri" panose="020F0502020204030204" pitchFamily="34" charset="0"/>
                        </a:rPr>
                        <a:t>longer used </a:t>
                      </a:r>
                      <a:endParaRPr sz="2800" b="1" dirty="0">
                        <a:solidFill>
                          <a:schemeClr val="bg1"/>
                        </a:solidFill>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2800" b="1" dirty="0">
                          <a:solidFill>
                            <a:schemeClr val="bg1"/>
                          </a:solidFill>
                          <a:latin typeface="Calibri" panose="020F0502020204030204" pitchFamily="34" charset="0"/>
                          <a:cs typeface="Calibri" panose="020F0502020204030204" pitchFamily="34" charset="0"/>
                        </a:rPr>
                        <a:t>Current terminology </a:t>
                      </a:r>
                      <a:endParaRPr sz="2800" b="1" dirty="0">
                        <a:solidFill>
                          <a:schemeClr val="bg1"/>
                        </a:solidFill>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1497165">
                <a:tc>
                  <a:txBody>
                    <a:bodyPr/>
                    <a:lstStyle/>
                    <a:p>
                      <a:pPr marL="0" marR="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Magic ‘e’ </a:t>
                      </a:r>
                      <a:endParaRPr sz="2800" b="1" dirty="0">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Split digraph</a:t>
                      </a:r>
                      <a:endParaRPr sz="2800" b="1"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sym typeface="Arial"/>
                        </a:rPr>
                        <a:t>a-e) 	snake</a:t>
                      </a:r>
                      <a:endParaRPr sz="28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 </a:t>
                      </a:r>
                      <a:endParaRPr sz="2800" dirty="0">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969952">
                <a:tc>
                  <a:txBody>
                    <a:bodyPr/>
                    <a:lstStyle/>
                    <a:p>
                      <a:pPr marL="0" marR="0" lvl="0" indent="0" algn="ctr" rtl="0">
                        <a:lnSpc>
                          <a:spcPct val="100000"/>
                        </a:lnSpc>
                        <a:spcBef>
                          <a:spcPts val="0"/>
                        </a:spcBef>
                        <a:spcAft>
                          <a:spcPts val="0"/>
                        </a:spcAft>
                        <a:buClr>
                          <a:schemeClr val="dk1"/>
                        </a:buClr>
                        <a:buSzPts val="3600"/>
                        <a:buFont typeface="Calibri"/>
                        <a:buNone/>
                      </a:pPr>
                      <a:r>
                        <a:rPr lang="en-GB" sz="2800" b="1" dirty="0">
                          <a:latin typeface="Calibri" panose="020F0502020204030204" pitchFamily="34" charset="0"/>
                          <a:cs typeface="Calibri" panose="020F0502020204030204" pitchFamily="34" charset="0"/>
                        </a:rPr>
                        <a:t>Blends </a:t>
                      </a:r>
                      <a:endParaRPr sz="2800" b="1"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800" dirty="0">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Adjacent consonants </a:t>
                      </a:r>
                      <a:endParaRPr sz="2800" b="1"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800" dirty="0" err="1">
                          <a:latin typeface="Calibri" panose="020F0502020204030204" pitchFamily="34" charset="0"/>
                          <a:cs typeface="Calibri" panose="020F0502020204030204" pitchFamily="34" charset="0"/>
                        </a:rPr>
                        <a:t>st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br</a:t>
                      </a:r>
                      <a:r>
                        <a:rPr lang="en-GB" sz="2800" dirty="0">
                          <a:latin typeface="Calibri" panose="020F0502020204030204" pitchFamily="34" charset="0"/>
                          <a:cs typeface="Calibri" panose="020F0502020204030204" pitchFamily="34" charset="0"/>
                        </a:rPr>
                        <a:t>     tr</a:t>
                      </a:r>
                      <a:endParaRPr sz="2800" dirty="0">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8288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The purpose of Phase 1</a:t>
            </a:r>
            <a:endParaRPr b="1" dirty="0"/>
          </a:p>
        </p:txBody>
      </p:sp>
      <p:sp>
        <p:nvSpPr>
          <p:cNvPr id="135" name="Google Shape;135;p7"/>
          <p:cNvSpPr txBox="1">
            <a:spLocks noGrp="1"/>
          </p:cNvSpPr>
          <p:nvPr>
            <p:ph type="body" idx="1"/>
          </p:nvPr>
        </p:nvSpPr>
        <p:spPr>
          <a:xfrm>
            <a:off x="955496" y="1690689"/>
            <a:ext cx="5291191" cy="5157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200"/>
              </a:spcAft>
              <a:buClr>
                <a:schemeClr val="dk1"/>
              </a:buClr>
              <a:buSzPts val="3600"/>
              <a:buNone/>
            </a:pPr>
            <a:r>
              <a:rPr lang="en-GB" dirty="0">
                <a:solidFill>
                  <a:schemeClr val="tx1">
                    <a:lumMod val="50000"/>
                    <a:lumOff val="50000"/>
                  </a:schemeClr>
                </a:solidFill>
              </a:rPr>
              <a:t>Explore and experiment with sounds and words</a:t>
            </a:r>
            <a:endParaRPr dirty="0">
              <a:solidFill>
                <a:schemeClr val="tx1">
                  <a:lumMod val="50000"/>
                  <a:lumOff val="50000"/>
                </a:schemeClr>
              </a:solidFill>
            </a:endParaRPr>
          </a:p>
          <a:p>
            <a:pPr marL="0" lvl="0" indent="0" algn="l" rtl="0">
              <a:lnSpc>
                <a:spcPct val="90000"/>
              </a:lnSpc>
              <a:spcBef>
                <a:spcPts val="1000"/>
              </a:spcBef>
              <a:spcAft>
                <a:spcPts val="1200"/>
              </a:spcAft>
              <a:buClr>
                <a:schemeClr val="dk1"/>
              </a:buClr>
              <a:buSzPts val="3600"/>
              <a:buNone/>
            </a:pPr>
            <a:r>
              <a:rPr lang="en-GB" dirty="0">
                <a:solidFill>
                  <a:schemeClr val="tx1">
                    <a:lumMod val="50000"/>
                    <a:lumOff val="50000"/>
                  </a:schemeClr>
                </a:solidFill>
              </a:rPr>
              <a:t>Distinguish between different sounds in the environment and phonemes</a:t>
            </a:r>
            <a:endParaRPr dirty="0">
              <a:solidFill>
                <a:schemeClr val="tx1">
                  <a:lumMod val="50000"/>
                  <a:lumOff val="50000"/>
                </a:schemeClr>
              </a:solidFill>
            </a:endParaRPr>
          </a:p>
          <a:p>
            <a:pPr marL="0" lvl="0" indent="0" algn="l" rtl="0">
              <a:lnSpc>
                <a:spcPct val="90000"/>
              </a:lnSpc>
              <a:spcBef>
                <a:spcPts val="1000"/>
              </a:spcBef>
              <a:spcAft>
                <a:spcPts val="1200"/>
              </a:spcAft>
              <a:buClr>
                <a:schemeClr val="dk1"/>
              </a:buClr>
              <a:buSzPts val="3600"/>
              <a:buNone/>
            </a:pPr>
            <a:r>
              <a:rPr lang="en-GB" dirty="0">
                <a:solidFill>
                  <a:schemeClr val="tx1">
                    <a:lumMod val="50000"/>
                    <a:lumOff val="50000"/>
                  </a:schemeClr>
                </a:solidFill>
              </a:rPr>
              <a:t>Learn to orally blend and segment sounds in words</a:t>
            </a:r>
            <a:endParaRPr dirty="0">
              <a:solidFill>
                <a:schemeClr val="tx1">
                  <a:lumMod val="50000"/>
                  <a:lumOff val="50000"/>
                </a:schemeClr>
              </a:solidFill>
            </a:endParaRPr>
          </a:p>
        </p:txBody>
      </p:sp>
      <p:pic>
        <p:nvPicPr>
          <p:cNvPr id="136" name="Google Shape;136;p7"/>
          <p:cNvPicPr preferRelativeResize="0"/>
          <p:nvPr/>
        </p:nvPicPr>
        <p:blipFill rotWithShape="1">
          <a:blip r:embed="rId3">
            <a:alphaModFix/>
          </a:blip>
          <a:srcRect/>
          <a:stretch/>
        </p:blipFill>
        <p:spPr>
          <a:xfrm>
            <a:off x="6420783" y="1844040"/>
            <a:ext cx="2240331" cy="3169920"/>
          </a:xfrm>
          <a:prstGeom prst="rect">
            <a:avLst/>
          </a:prstGeom>
          <a:noFill/>
          <a:ln>
            <a:noFill/>
          </a:ln>
        </p:spPr>
      </p:pic>
      <p:sp>
        <p:nvSpPr>
          <p:cNvPr id="5" name="Google Shape;216;p13">
            <a:extLst>
              <a:ext uri="{FF2B5EF4-FFF2-40B4-BE49-F238E27FC236}">
                <a16:creationId xmlns:a16="http://schemas.microsoft.com/office/drawing/2014/main" id="{DDFD7BF7-2395-294B-8E35-8630B451D593}"/>
              </a:ext>
            </a:extLst>
          </p:cNvPr>
          <p:cNvSpPr/>
          <p:nvPr/>
        </p:nvSpPr>
        <p:spPr>
          <a:xfrm>
            <a:off x="602949" y="1844040"/>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217;p13">
            <a:extLst>
              <a:ext uri="{FF2B5EF4-FFF2-40B4-BE49-F238E27FC236}">
                <a16:creationId xmlns:a16="http://schemas.microsoft.com/office/drawing/2014/main" id="{F84AA838-A43E-2749-A06D-C415142E11C1}"/>
              </a:ext>
            </a:extLst>
          </p:cNvPr>
          <p:cNvSpPr/>
          <p:nvPr/>
        </p:nvSpPr>
        <p:spPr>
          <a:xfrm>
            <a:off x="602949" y="2812879"/>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 name="Google Shape;219;p13">
            <a:extLst>
              <a:ext uri="{FF2B5EF4-FFF2-40B4-BE49-F238E27FC236}">
                <a16:creationId xmlns:a16="http://schemas.microsoft.com/office/drawing/2014/main" id="{C898FDBE-F0B3-714A-974F-1AE67BC2501B}"/>
              </a:ext>
            </a:extLst>
          </p:cNvPr>
          <p:cNvSpPr/>
          <p:nvPr/>
        </p:nvSpPr>
        <p:spPr>
          <a:xfrm>
            <a:off x="602949" y="4262493"/>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8"/>
          <p:cNvSpPr txBox="1">
            <a:spLocks noGrp="1"/>
          </p:cNvSpPr>
          <p:nvPr>
            <p:ph type="body" idx="1"/>
          </p:nvPr>
        </p:nvSpPr>
        <p:spPr>
          <a:xfrm>
            <a:off x="930725" y="1976104"/>
            <a:ext cx="7067400" cy="4548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200"/>
              </a:spcAft>
              <a:buClr>
                <a:schemeClr val="dk1"/>
              </a:buClr>
              <a:buSzPts val="2800"/>
              <a:buNone/>
            </a:pPr>
            <a:r>
              <a:rPr lang="en-GB" dirty="0">
                <a:solidFill>
                  <a:schemeClr val="tx1">
                    <a:lumMod val="50000"/>
                    <a:lumOff val="50000"/>
                  </a:schemeClr>
                </a:solidFill>
              </a:rPr>
              <a:t>Learn 19 phonemes and know the graphemes that represent them</a:t>
            </a:r>
            <a:endParaRPr dirty="0">
              <a:solidFill>
                <a:schemeClr val="tx1">
                  <a:lumMod val="50000"/>
                  <a:lumOff val="50000"/>
                </a:schemeClr>
              </a:solidFill>
            </a:endParaRPr>
          </a:p>
          <a:p>
            <a:pPr marL="0" lvl="0" indent="0" algn="l" rtl="0">
              <a:lnSpc>
                <a:spcPct val="90000"/>
              </a:lnSpc>
              <a:spcBef>
                <a:spcPts val="1000"/>
              </a:spcBef>
              <a:spcAft>
                <a:spcPts val="1200"/>
              </a:spcAft>
              <a:buClr>
                <a:schemeClr val="dk1"/>
              </a:buClr>
              <a:buSzPts val="2800"/>
              <a:buNone/>
            </a:pPr>
            <a:r>
              <a:rPr lang="en-GB" dirty="0">
                <a:solidFill>
                  <a:schemeClr val="tx1">
                    <a:lumMod val="50000"/>
                    <a:lumOff val="50000"/>
                  </a:schemeClr>
                </a:solidFill>
              </a:rPr>
              <a:t>Move on from orally blending and segmenting to blending and segmenting letters to read and spell (maybe with magnetic letters) VC and CVC words </a:t>
            </a:r>
            <a:endParaRPr dirty="0">
              <a:solidFill>
                <a:schemeClr val="tx1">
                  <a:lumMod val="50000"/>
                  <a:lumOff val="50000"/>
                </a:schemeClr>
              </a:solidFill>
            </a:endParaRPr>
          </a:p>
          <a:p>
            <a:pPr marL="0" lvl="0" indent="0" algn="l" rtl="0">
              <a:lnSpc>
                <a:spcPct val="90000"/>
              </a:lnSpc>
              <a:spcBef>
                <a:spcPts val="1000"/>
              </a:spcBef>
              <a:spcAft>
                <a:spcPts val="1200"/>
              </a:spcAft>
              <a:buClr>
                <a:schemeClr val="dk1"/>
              </a:buClr>
              <a:buSzPts val="2800"/>
              <a:buNone/>
            </a:pPr>
            <a:r>
              <a:rPr lang="en-GB" dirty="0">
                <a:solidFill>
                  <a:schemeClr val="tx1">
                    <a:lumMod val="50000"/>
                    <a:lumOff val="50000"/>
                  </a:schemeClr>
                </a:solidFill>
              </a:rPr>
              <a:t>Introduce two syllable words, simple captions and some tricky HFW</a:t>
            </a:r>
            <a:endParaRPr dirty="0">
              <a:solidFill>
                <a:schemeClr val="tx1">
                  <a:lumMod val="50000"/>
                  <a:lumOff val="50000"/>
                </a:schemeClr>
              </a:solidFill>
            </a:endParaRPr>
          </a:p>
        </p:txBody>
      </p:sp>
      <p:sp>
        <p:nvSpPr>
          <p:cNvPr id="4" name="Google Shape;134;p7">
            <a:extLst>
              <a:ext uri="{FF2B5EF4-FFF2-40B4-BE49-F238E27FC236}">
                <a16:creationId xmlns:a16="http://schemas.microsoft.com/office/drawing/2014/main" id="{95961AB3-7717-3646-87FE-FC08DB0A8E80}"/>
              </a:ext>
            </a:extLst>
          </p:cNvPr>
          <p:cNvSpPr txBox="1">
            <a:spLocks/>
          </p:cNvSpPr>
          <p:nvPr/>
        </p:nvSpPr>
        <p:spPr>
          <a:xfrm>
            <a:off x="441789" y="560335"/>
            <a:ext cx="7886700" cy="1325563"/>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b="1" dirty="0"/>
              <a:t>The purpose of Phase 2</a:t>
            </a:r>
          </a:p>
          <a:p>
            <a:pPr>
              <a:buSzPts val="4400"/>
            </a:pPr>
            <a:r>
              <a:rPr lang="en-GB" sz="2800" i="1" dirty="0">
                <a:solidFill>
                  <a:schemeClr val="tx1"/>
                </a:solidFill>
              </a:rPr>
              <a:t>(Up to six weeks – see p.50 of Letters and Sounds for suggested timetable)</a:t>
            </a:r>
            <a:endParaRPr lang="en-GB" sz="2800" b="1" i="1" dirty="0">
              <a:solidFill>
                <a:schemeClr val="tx1"/>
              </a:solidFill>
            </a:endParaRPr>
          </a:p>
        </p:txBody>
      </p:sp>
      <p:sp>
        <p:nvSpPr>
          <p:cNvPr id="10" name="Google Shape;215;p13">
            <a:extLst>
              <a:ext uri="{FF2B5EF4-FFF2-40B4-BE49-F238E27FC236}">
                <a16:creationId xmlns:a16="http://schemas.microsoft.com/office/drawing/2014/main" id="{28254217-BF44-4C45-92A1-2E15A99538D9}"/>
              </a:ext>
            </a:extLst>
          </p:cNvPr>
          <p:cNvSpPr/>
          <p:nvPr/>
        </p:nvSpPr>
        <p:spPr>
          <a:xfrm>
            <a:off x="592675" y="3072530"/>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216;p13">
            <a:extLst>
              <a:ext uri="{FF2B5EF4-FFF2-40B4-BE49-F238E27FC236}">
                <a16:creationId xmlns:a16="http://schemas.microsoft.com/office/drawing/2014/main" id="{2F71E846-87C9-5B4E-84CA-E432CDA2797E}"/>
              </a:ext>
            </a:extLst>
          </p:cNvPr>
          <p:cNvSpPr/>
          <p:nvPr/>
        </p:nvSpPr>
        <p:spPr>
          <a:xfrm>
            <a:off x="592675" y="4907890"/>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213;p13">
            <a:extLst>
              <a:ext uri="{FF2B5EF4-FFF2-40B4-BE49-F238E27FC236}">
                <a16:creationId xmlns:a16="http://schemas.microsoft.com/office/drawing/2014/main" id="{7E1F6523-6742-A04F-8B3B-856CC005299D}"/>
              </a:ext>
            </a:extLst>
          </p:cNvPr>
          <p:cNvSpPr/>
          <p:nvPr/>
        </p:nvSpPr>
        <p:spPr>
          <a:xfrm>
            <a:off x="592675" y="2053750"/>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441789" y="1223116"/>
            <a:ext cx="7886700" cy="443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GB" b="1" dirty="0"/>
              <a:t>Phase 2 letter progression</a:t>
            </a:r>
            <a:br>
              <a:rPr lang="en-GB" sz="3959" dirty="0"/>
            </a:br>
            <a:r>
              <a:rPr lang="en-GB" sz="2660" i="1" dirty="0"/>
              <a:t>Learn 19 phonemes and know the graphemes that represent them.</a:t>
            </a:r>
            <a:br>
              <a:rPr lang="en-GB" sz="3959" i="1" dirty="0"/>
            </a:br>
            <a:endParaRPr sz="3959" i="1" dirty="0"/>
          </a:p>
        </p:txBody>
      </p:sp>
      <p:sp>
        <p:nvSpPr>
          <p:cNvPr id="148" name="Google Shape;148;p9"/>
          <p:cNvSpPr txBox="1">
            <a:spLocks noGrp="1"/>
          </p:cNvSpPr>
          <p:nvPr>
            <p:ph type="body" idx="1"/>
          </p:nvPr>
        </p:nvSpPr>
        <p:spPr>
          <a:xfrm>
            <a:off x="628650" y="1977503"/>
            <a:ext cx="7886700" cy="3850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1200"/>
              </a:spcAft>
              <a:buClr>
                <a:schemeClr val="dk1"/>
              </a:buClr>
              <a:buSzPts val="3600"/>
              <a:buFont typeface="Noto Sans Symbols"/>
              <a:buNone/>
            </a:pPr>
            <a:r>
              <a:rPr lang="en-GB" sz="3200" b="1" dirty="0">
                <a:solidFill>
                  <a:srgbClr val="FF2F92"/>
                </a:solidFill>
              </a:rPr>
              <a:t>Set 1: </a:t>
            </a:r>
            <a:r>
              <a:rPr lang="en-GB" sz="3200" b="1" dirty="0">
                <a:solidFill>
                  <a:schemeClr val="tx1"/>
                </a:solidFill>
              </a:rPr>
              <a:t>	</a:t>
            </a:r>
            <a:r>
              <a:rPr lang="en-GB" sz="3200" dirty="0">
                <a:solidFill>
                  <a:schemeClr val="tx1"/>
                </a:solidFill>
              </a:rPr>
              <a:t>s	a	t	p</a:t>
            </a:r>
            <a:endParaRPr sz="3200" dirty="0">
              <a:solidFill>
                <a:schemeClr val="tx1"/>
              </a:solidFill>
            </a:endParaRPr>
          </a:p>
          <a:p>
            <a:pPr marL="228600" lvl="0" indent="-228600" algn="l" rtl="0">
              <a:lnSpc>
                <a:spcPct val="100000"/>
              </a:lnSpc>
              <a:spcBef>
                <a:spcPts val="1000"/>
              </a:spcBef>
              <a:spcAft>
                <a:spcPts val="1200"/>
              </a:spcAft>
              <a:buClr>
                <a:schemeClr val="dk1"/>
              </a:buClr>
              <a:buSzPts val="3600"/>
              <a:buFont typeface="Noto Sans Symbols"/>
              <a:buNone/>
            </a:pPr>
            <a:r>
              <a:rPr lang="en-GB" sz="3200" b="1" dirty="0">
                <a:solidFill>
                  <a:srgbClr val="FF40FF"/>
                </a:solidFill>
              </a:rPr>
              <a:t>Set 2:</a:t>
            </a:r>
            <a:r>
              <a:rPr lang="en-GB" sz="3200" b="1" dirty="0">
                <a:solidFill>
                  <a:schemeClr val="tx1"/>
                </a:solidFill>
              </a:rPr>
              <a:t>	</a:t>
            </a:r>
            <a:r>
              <a:rPr lang="en-GB" sz="3200" dirty="0">
                <a:solidFill>
                  <a:schemeClr val="tx1"/>
                </a:solidFill>
              </a:rPr>
              <a:t>I	n	m	d</a:t>
            </a:r>
            <a:endParaRPr sz="3200" dirty="0">
              <a:solidFill>
                <a:schemeClr val="tx1"/>
              </a:solidFill>
            </a:endParaRPr>
          </a:p>
          <a:p>
            <a:pPr marL="228600" lvl="0" indent="-228600" algn="l" rtl="0">
              <a:lnSpc>
                <a:spcPct val="100000"/>
              </a:lnSpc>
              <a:spcBef>
                <a:spcPts val="1000"/>
              </a:spcBef>
              <a:spcAft>
                <a:spcPts val="1200"/>
              </a:spcAft>
              <a:buClr>
                <a:schemeClr val="dk1"/>
              </a:buClr>
              <a:buSzPts val="3600"/>
              <a:buFont typeface="Noto Sans Symbols"/>
              <a:buNone/>
            </a:pPr>
            <a:r>
              <a:rPr lang="en-GB" sz="3200" b="1" dirty="0">
                <a:solidFill>
                  <a:srgbClr val="7030A0"/>
                </a:solidFill>
              </a:rPr>
              <a:t>Set 3:</a:t>
            </a:r>
            <a:r>
              <a:rPr lang="en-GB" sz="3200" b="1" dirty="0">
                <a:solidFill>
                  <a:schemeClr val="tx1"/>
                </a:solidFill>
              </a:rPr>
              <a:t>	</a:t>
            </a:r>
            <a:r>
              <a:rPr lang="en-GB" sz="3200" dirty="0">
                <a:solidFill>
                  <a:schemeClr val="tx1"/>
                </a:solidFill>
              </a:rPr>
              <a:t>g	o	c	k</a:t>
            </a:r>
            <a:endParaRPr sz="3200" dirty="0">
              <a:solidFill>
                <a:schemeClr val="tx1"/>
              </a:solidFill>
            </a:endParaRPr>
          </a:p>
          <a:p>
            <a:pPr marL="228600" lvl="0" indent="-228600" algn="l" rtl="0">
              <a:lnSpc>
                <a:spcPct val="100000"/>
              </a:lnSpc>
              <a:spcBef>
                <a:spcPts val="1000"/>
              </a:spcBef>
              <a:spcAft>
                <a:spcPts val="1200"/>
              </a:spcAft>
              <a:buClr>
                <a:schemeClr val="dk1"/>
              </a:buClr>
              <a:buSzPts val="3600"/>
              <a:buFont typeface="Noto Sans Symbols"/>
              <a:buNone/>
            </a:pPr>
            <a:r>
              <a:rPr lang="en-GB" sz="3200" b="1" dirty="0">
                <a:solidFill>
                  <a:srgbClr val="00B0F0"/>
                </a:solidFill>
              </a:rPr>
              <a:t>Set 4:</a:t>
            </a:r>
            <a:r>
              <a:rPr lang="en-GB" sz="3200" b="1" dirty="0">
                <a:solidFill>
                  <a:schemeClr val="tx1"/>
                </a:solidFill>
              </a:rPr>
              <a:t>	</a:t>
            </a:r>
            <a:r>
              <a:rPr lang="en-GB" sz="3200" dirty="0">
                <a:solidFill>
                  <a:schemeClr val="tx1"/>
                </a:solidFill>
              </a:rPr>
              <a:t>ck	 e	u	r</a:t>
            </a:r>
            <a:endParaRPr sz="3200" dirty="0">
              <a:solidFill>
                <a:schemeClr val="tx1"/>
              </a:solidFill>
            </a:endParaRPr>
          </a:p>
          <a:p>
            <a:pPr marL="228600" lvl="0" indent="-228600">
              <a:lnSpc>
                <a:spcPct val="100000"/>
              </a:lnSpc>
              <a:spcAft>
                <a:spcPts val="1200"/>
              </a:spcAft>
              <a:buSzPts val="3600"/>
              <a:buNone/>
            </a:pPr>
            <a:r>
              <a:rPr lang="en-GB" sz="3200" b="1" dirty="0">
                <a:solidFill>
                  <a:schemeClr val="accent6"/>
                </a:solidFill>
              </a:rPr>
              <a:t>Set 5:</a:t>
            </a:r>
            <a:r>
              <a:rPr lang="en-GB" sz="3200" b="1" dirty="0">
                <a:solidFill>
                  <a:schemeClr val="tx1"/>
                </a:solidFill>
              </a:rPr>
              <a:t>	</a:t>
            </a:r>
            <a:r>
              <a:rPr lang="en-GB" sz="3200" dirty="0">
                <a:solidFill>
                  <a:schemeClr val="tx1"/>
                </a:solidFill>
              </a:rPr>
              <a:t>h       b       </a:t>
            </a:r>
            <a:r>
              <a:rPr lang="en-GB" sz="3200" dirty="0" err="1">
                <a:solidFill>
                  <a:schemeClr val="tx1"/>
                </a:solidFill>
              </a:rPr>
              <a:t>f,ff</a:t>
            </a:r>
            <a:r>
              <a:rPr lang="en-GB" sz="3200" dirty="0">
                <a:solidFill>
                  <a:schemeClr val="tx1"/>
                </a:solidFill>
              </a:rPr>
              <a:t>       </a:t>
            </a:r>
            <a:r>
              <a:rPr lang="en-GB" sz="3200" dirty="0" err="1">
                <a:solidFill>
                  <a:schemeClr val="tx1"/>
                </a:solidFill>
              </a:rPr>
              <a:t>l,ll</a:t>
            </a:r>
            <a:r>
              <a:rPr lang="en-GB" sz="3200" dirty="0">
                <a:solidFill>
                  <a:schemeClr val="tx1"/>
                </a:solidFill>
              </a:rPr>
              <a:t>       ss</a:t>
            </a:r>
            <a:endParaRPr sz="32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2549</Words>
  <Application>Microsoft Macintosh PowerPoint</Application>
  <PresentationFormat>On-screen Show (4:3)</PresentationFormat>
  <Paragraphs>356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vt:lpstr>
      <vt:lpstr>Calibri</vt:lpstr>
      <vt:lpstr>Noto Sans Symbols</vt:lpstr>
      <vt:lpstr>Office Theme</vt:lpstr>
      <vt:lpstr>PowerPoint Presentation</vt:lpstr>
      <vt:lpstr>What is phonics?</vt:lpstr>
      <vt:lpstr>Blending</vt:lpstr>
      <vt:lpstr>Segmenting</vt:lpstr>
      <vt:lpstr>Articulating phonemes</vt:lpstr>
      <vt:lpstr>Terminology is important…</vt:lpstr>
      <vt:lpstr>The purpose of Phase 1</vt:lpstr>
      <vt:lpstr>PowerPoint Presentation</vt:lpstr>
      <vt:lpstr>Phase 2 letter progression Learn 19 phonemes and know the graphemes that represent them. </vt:lpstr>
      <vt:lpstr>The 25 phonemes taught in Phase 3</vt:lpstr>
      <vt:lpstr>PowerPoint Presentation</vt:lpstr>
      <vt:lpstr>New graphemes for reading</vt:lpstr>
      <vt:lpstr>Alternative pronunciations</vt:lpstr>
      <vt:lpstr>Phonics assessment </vt:lpstr>
      <vt:lpstr>Phonics Screening Check materials </vt:lpstr>
      <vt:lpstr>Possible questions inspectors could ask pupils…</vt:lpstr>
      <vt:lpstr>Possible questions inspectors could ask pupils…</vt:lpstr>
      <vt:lpstr>PowerPoint Presentation</vt:lpstr>
      <vt:lpstr>Systematic, synthetic programmes </vt:lpstr>
      <vt:lpstr>Approved DfE phonics programmes</vt:lpstr>
      <vt:lpstr>Structure of a phonics lesson</vt:lpstr>
      <vt:lpstr>Primary CLLD Phonics at Key Stage 2 (2009)</vt:lpstr>
      <vt:lpstr>Primary CLLD Phonics at Key Stage 2 (2009)</vt:lpstr>
      <vt:lpstr>PowerPoint Presentation</vt:lpstr>
      <vt:lpstr>Key questions for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phonics in KS2 </dc:title>
  <dc:creator>Shareen Wilkinson</dc:creator>
  <cp:lastModifiedBy>Alysanne Parker</cp:lastModifiedBy>
  <cp:revision>17</cp:revision>
  <dcterms:created xsi:type="dcterms:W3CDTF">2020-07-19T16:44:42Z</dcterms:created>
  <dcterms:modified xsi:type="dcterms:W3CDTF">2020-07-29T08:33:14Z</dcterms:modified>
</cp:coreProperties>
</file>