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8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2vBc1cDJxNPNjubVxMlqagcn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3549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8999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818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864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129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531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945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474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/>
            </a:lvl5pPr>
            <a:lvl6pPr marL="2743200" lvl="5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3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34" y="6216282"/>
            <a:ext cx="2007701" cy="457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39"/>
          <p:cNvCxnSpPr/>
          <p:nvPr/>
        </p:nvCxnSpPr>
        <p:spPr>
          <a:xfrm>
            <a:off x="457200" y="6126163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39"/>
          <p:cNvSpPr/>
          <p:nvPr/>
        </p:nvSpPr>
        <p:spPr>
          <a:xfrm>
            <a:off x="8411688" y="6321752"/>
            <a:ext cx="35137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EE49EA-FFCD-DC4A-AD13-788053E5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213"/>
            <a:ext cx="9144000" cy="6363573"/>
          </a:xfrm>
          <a:prstGeom prst="rect">
            <a:avLst/>
          </a:prstGeom>
        </p:spPr>
      </p:pic>
      <p:pic>
        <p:nvPicPr>
          <p:cNvPr id="43" name="Google Shape;43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1438" y="1380713"/>
            <a:ext cx="1797978" cy="82116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/>
          <p:nvPr/>
        </p:nvSpPr>
        <p:spPr>
          <a:xfrm>
            <a:off x="3883631" y="4954067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Course creator: James Clements</a:t>
            </a:r>
            <a:b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GB" sz="1400" b="0" i="0" u="none" strike="noStrike" cap="none" dirty="0" err="1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MrJClements</a:t>
            </a:r>
            <a:endParaRPr sz="1400" b="0" i="0" u="none" strike="noStrike" cap="none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time do we plan for?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986319" y="1832129"/>
            <a:ext cx="5885400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17475" lvl="1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full curriculum?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core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 curriculum?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spine of texts?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Satellite books?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What else might we want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to use to drive our curriculum?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93505" y="1966561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14">
            <a:extLst>
              <a:ext uri="{FF2B5EF4-FFF2-40B4-BE49-F238E27FC236}">
                <a16:creationId xmlns:a16="http://schemas.microsoft.com/office/drawing/2014/main" id="{F742B0A1-5040-F243-A9FE-E83825F49DE8}"/>
              </a:ext>
            </a:extLst>
          </p:cNvPr>
          <p:cNvSpPr/>
          <p:nvPr/>
        </p:nvSpPr>
        <p:spPr>
          <a:xfrm>
            <a:off x="693505" y="2616355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8;p14">
            <a:extLst>
              <a:ext uri="{FF2B5EF4-FFF2-40B4-BE49-F238E27FC236}">
                <a16:creationId xmlns:a16="http://schemas.microsoft.com/office/drawing/2014/main" id="{F8F918BB-EC8E-A84D-ACE2-16C6E1F725C2}"/>
              </a:ext>
            </a:extLst>
          </p:cNvPr>
          <p:cNvSpPr/>
          <p:nvPr/>
        </p:nvSpPr>
        <p:spPr>
          <a:xfrm>
            <a:off x="693505" y="3241349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9;p14">
            <a:extLst>
              <a:ext uri="{FF2B5EF4-FFF2-40B4-BE49-F238E27FC236}">
                <a16:creationId xmlns:a16="http://schemas.microsoft.com/office/drawing/2014/main" id="{9CE7EF9B-8D34-2B40-840E-FD7C9A7472E5}"/>
              </a:ext>
            </a:extLst>
          </p:cNvPr>
          <p:cNvSpPr/>
          <p:nvPr/>
        </p:nvSpPr>
        <p:spPr>
          <a:xfrm>
            <a:off x="693505" y="3871814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2D7FC-783C-694A-A512-3317CA707B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715" y="1926044"/>
            <a:ext cx="2758506" cy="2794750"/>
          </a:xfrm>
          <a:prstGeom prst="rect">
            <a:avLst/>
          </a:prstGeom>
        </p:spPr>
      </p:pic>
      <p:sp>
        <p:nvSpPr>
          <p:cNvPr id="15" name="Google Shape;199;p14">
            <a:extLst>
              <a:ext uri="{FF2B5EF4-FFF2-40B4-BE49-F238E27FC236}">
                <a16:creationId xmlns:a16="http://schemas.microsoft.com/office/drawing/2014/main" id="{5944D94C-5277-2D44-9380-3ABF408128BE}"/>
              </a:ext>
            </a:extLst>
          </p:cNvPr>
          <p:cNvSpPr/>
          <p:nvPr/>
        </p:nvSpPr>
        <p:spPr>
          <a:xfrm>
            <a:off x="703779" y="4475560"/>
            <a:ext cx="210620" cy="324363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70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986319" y="1337048"/>
            <a:ext cx="7582328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17475" lvl="1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How do we ensure a balance between flexibility and choice and children’s entitlement?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What might the implications be on teachers’ time and workload?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What might the opportunity cost of a text-based curriculum be?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How do keep our text-based curriculum up-to-date?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How do we make judgements about the quality, quantity and range of literature children encounter?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6;p14">
            <a:extLst>
              <a:ext uri="{FF2B5EF4-FFF2-40B4-BE49-F238E27FC236}">
                <a16:creationId xmlns:a16="http://schemas.microsoft.com/office/drawing/2014/main" id="{69BD7D60-E25B-CB4B-A40F-75BDB04A2782}"/>
              </a:ext>
            </a:extLst>
          </p:cNvPr>
          <p:cNvSpPr/>
          <p:nvPr/>
        </p:nvSpPr>
        <p:spPr>
          <a:xfrm>
            <a:off x="693505" y="1417639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97;p14">
            <a:extLst>
              <a:ext uri="{FF2B5EF4-FFF2-40B4-BE49-F238E27FC236}">
                <a16:creationId xmlns:a16="http://schemas.microsoft.com/office/drawing/2014/main" id="{0531752B-FB3A-0C42-891D-7F69C911E2B0}"/>
              </a:ext>
            </a:extLst>
          </p:cNvPr>
          <p:cNvSpPr/>
          <p:nvPr/>
        </p:nvSpPr>
        <p:spPr>
          <a:xfrm>
            <a:off x="693505" y="2416754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8;p14">
            <a:extLst>
              <a:ext uri="{FF2B5EF4-FFF2-40B4-BE49-F238E27FC236}">
                <a16:creationId xmlns:a16="http://schemas.microsoft.com/office/drawing/2014/main" id="{4AEB222F-207F-664E-933F-FD911A1B4DB8}"/>
              </a:ext>
            </a:extLst>
          </p:cNvPr>
          <p:cNvSpPr/>
          <p:nvPr/>
        </p:nvSpPr>
        <p:spPr>
          <a:xfrm>
            <a:off x="693505" y="3415869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99;p14">
            <a:extLst>
              <a:ext uri="{FF2B5EF4-FFF2-40B4-BE49-F238E27FC236}">
                <a16:creationId xmlns:a16="http://schemas.microsoft.com/office/drawing/2014/main" id="{B1E9B2DE-CF43-5146-8C0C-2F0D39DCC8B9}"/>
              </a:ext>
            </a:extLst>
          </p:cNvPr>
          <p:cNvSpPr/>
          <p:nvPr/>
        </p:nvSpPr>
        <p:spPr>
          <a:xfrm>
            <a:off x="693505" y="4380893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9;p14">
            <a:extLst>
              <a:ext uri="{FF2B5EF4-FFF2-40B4-BE49-F238E27FC236}">
                <a16:creationId xmlns:a16="http://schemas.microsoft.com/office/drawing/2014/main" id="{9F9ABFDA-8E1D-D445-BE27-52D764EC05AD}"/>
              </a:ext>
            </a:extLst>
          </p:cNvPr>
          <p:cNvSpPr/>
          <p:nvPr/>
        </p:nvSpPr>
        <p:spPr>
          <a:xfrm>
            <a:off x="703779" y="4984639"/>
            <a:ext cx="210620" cy="324363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6CD65A-1CC8-184E-B49C-88C425D50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213"/>
            <a:ext cx="9144000" cy="6363573"/>
          </a:xfrm>
          <a:prstGeom prst="rect">
            <a:avLst/>
          </a:prstGeom>
        </p:spPr>
      </p:pic>
      <p:sp>
        <p:nvSpPr>
          <p:cNvPr id="8" name="Google Shape;44;p1">
            <a:extLst>
              <a:ext uri="{FF2B5EF4-FFF2-40B4-BE49-F238E27FC236}">
                <a16:creationId xmlns:a16="http://schemas.microsoft.com/office/drawing/2014/main" id="{22BFB63F-11EF-6F4C-A505-BEB49BD23A5B}"/>
              </a:ext>
            </a:extLst>
          </p:cNvPr>
          <p:cNvSpPr/>
          <p:nvPr/>
        </p:nvSpPr>
        <p:spPr>
          <a:xfrm>
            <a:off x="3883631" y="4954067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Course creator: James Clements</a:t>
            </a:r>
            <a:b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400" b="0" i="0" u="none" strike="noStrike" cap="none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GB" sz="1400" b="0" i="0" u="none" strike="noStrike" cap="none" dirty="0" err="1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MrJClements</a:t>
            </a:r>
            <a:endParaRPr sz="1400" b="0" i="0" u="none" strike="noStrike" cap="none" dirty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8"/>
          <p:cNvSpPr/>
          <p:nvPr/>
        </p:nvSpPr>
        <p:spPr>
          <a:xfrm>
            <a:off x="3883632" y="2239766"/>
            <a:ext cx="5024062" cy="11892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3909317" y="2180713"/>
            <a:ext cx="414269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 Rounded"/>
              <a:buNone/>
            </a:pPr>
            <a:r>
              <a:rPr lang="en-GB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632" y="1325803"/>
            <a:ext cx="1797978" cy="821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7"/>
          <p:cNvSpPr txBox="1">
            <a:spLocks noGrp="1"/>
          </p:cNvSpPr>
          <p:nvPr>
            <p:ph type="sldNum" idx="1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4" name="Google Shape;100;p2">
            <a:extLst>
              <a:ext uri="{FF2B5EF4-FFF2-40B4-BE49-F238E27FC236}">
                <a16:creationId xmlns:a16="http://schemas.microsoft.com/office/drawing/2014/main" id="{A3007F45-73EA-5349-87B1-35E2F59E249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893" y="596757"/>
            <a:ext cx="3392214" cy="48056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might we structure</a:t>
            </a:r>
            <a:b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English curriculum?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986319" y="1832129"/>
            <a:ext cx="5885400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17475" lvl="1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Genres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Working backwards from assessment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Experiences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Books and texts</a:t>
            </a: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93505" y="2028207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14">
            <a:extLst>
              <a:ext uri="{FF2B5EF4-FFF2-40B4-BE49-F238E27FC236}">
                <a16:creationId xmlns:a16="http://schemas.microsoft.com/office/drawing/2014/main" id="{F742B0A1-5040-F243-A9FE-E83825F49DE8}"/>
              </a:ext>
            </a:extLst>
          </p:cNvPr>
          <p:cNvSpPr/>
          <p:nvPr/>
        </p:nvSpPr>
        <p:spPr>
          <a:xfrm>
            <a:off x="693505" y="2616357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8;p14">
            <a:extLst>
              <a:ext uri="{FF2B5EF4-FFF2-40B4-BE49-F238E27FC236}">
                <a16:creationId xmlns:a16="http://schemas.microsoft.com/office/drawing/2014/main" id="{F8F918BB-EC8E-A84D-ACE2-16C6E1F725C2}"/>
              </a:ext>
            </a:extLst>
          </p:cNvPr>
          <p:cNvSpPr/>
          <p:nvPr/>
        </p:nvSpPr>
        <p:spPr>
          <a:xfrm>
            <a:off x="693505" y="3251625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9;p14">
            <a:extLst>
              <a:ext uri="{FF2B5EF4-FFF2-40B4-BE49-F238E27FC236}">
                <a16:creationId xmlns:a16="http://schemas.microsoft.com/office/drawing/2014/main" id="{9CE7EF9B-8D34-2B40-840E-FD7C9A7472E5}"/>
              </a:ext>
            </a:extLst>
          </p:cNvPr>
          <p:cNvSpPr/>
          <p:nvPr/>
        </p:nvSpPr>
        <p:spPr>
          <a:xfrm>
            <a:off x="693505" y="3851268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63417-38A7-9540-8503-D858EEC3D9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076" y="4013449"/>
            <a:ext cx="3465673" cy="20044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 text-based curriculum?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986319" y="1832129"/>
            <a:ext cx="5885400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indent="-339725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model for language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</a:endParaRPr>
          </a:p>
          <a:p>
            <a:pPr marL="0" indent="-339725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Vocabulary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</a:endParaRPr>
          </a:p>
          <a:p>
            <a:pPr marL="0" indent="-339725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Language structures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</a:endParaRPr>
          </a:p>
          <a:p>
            <a:pPr marL="0" indent="-339725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New ideas and experiences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</a:endParaRPr>
          </a:p>
          <a:p>
            <a:pPr marL="0" indent="-339725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Writing development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93505" y="2079577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14">
            <a:extLst>
              <a:ext uri="{FF2B5EF4-FFF2-40B4-BE49-F238E27FC236}">
                <a16:creationId xmlns:a16="http://schemas.microsoft.com/office/drawing/2014/main" id="{F742B0A1-5040-F243-A9FE-E83825F49DE8}"/>
              </a:ext>
            </a:extLst>
          </p:cNvPr>
          <p:cNvSpPr/>
          <p:nvPr/>
        </p:nvSpPr>
        <p:spPr>
          <a:xfrm>
            <a:off x="693505" y="2729371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8;p14">
            <a:extLst>
              <a:ext uri="{FF2B5EF4-FFF2-40B4-BE49-F238E27FC236}">
                <a16:creationId xmlns:a16="http://schemas.microsoft.com/office/drawing/2014/main" id="{F8F918BB-EC8E-A84D-ACE2-16C6E1F725C2}"/>
              </a:ext>
            </a:extLst>
          </p:cNvPr>
          <p:cNvSpPr/>
          <p:nvPr/>
        </p:nvSpPr>
        <p:spPr>
          <a:xfrm>
            <a:off x="693505" y="3354365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9;p14">
            <a:extLst>
              <a:ext uri="{FF2B5EF4-FFF2-40B4-BE49-F238E27FC236}">
                <a16:creationId xmlns:a16="http://schemas.microsoft.com/office/drawing/2014/main" id="{9CE7EF9B-8D34-2B40-840E-FD7C9A7472E5}"/>
              </a:ext>
            </a:extLst>
          </p:cNvPr>
          <p:cNvSpPr/>
          <p:nvPr/>
        </p:nvSpPr>
        <p:spPr>
          <a:xfrm>
            <a:off x="693505" y="3984830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9;p14">
            <a:extLst>
              <a:ext uri="{FF2B5EF4-FFF2-40B4-BE49-F238E27FC236}">
                <a16:creationId xmlns:a16="http://schemas.microsoft.com/office/drawing/2014/main" id="{E9348EC4-AE15-8441-8FA1-A01C323040B7}"/>
              </a:ext>
            </a:extLst>
          </p:cNvPr>
          <p:cNvSpPr/>
          <p:nvPr/>
        </p:nvSpPr>
        <p:spPr>
          <a:xfrm>
            <a:off x="693505" y="4615295"/>
            <a:ext cx="210620" cy="324363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5DB543-0D96-9845-8AA6-F248A56617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831" y="2305609"/>
            <a:ext cx="3060349" cy="25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 text-based curriculum?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986319" y="1832129"/>
            <a:ext cx="5885400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indent="-339725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model for language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</a:endParaRPr>
          </a:p>
          <a:p>
            <a:pPr marL="0" indent="-339725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Vocabulary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</a:endParaRPr>
          </a:p>
          <a:p>
            <a:pPr marL="0" indent="-339725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Language structures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</a:endParaRPr>
          </a:p>
          <a:p>
            <a:pPr marL="0" indent="-339725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New ideas and experiences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Georgia"/>
              <a:cs typeface="Calibri" panose="020F0502020204030204" pitchFamily="34" charset="0"/>
            </a:endParaRPr>
          </a:p>
          <a:p>
            <a:pPr marL="0" indent="-339725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Writing development</a:t>
            </a:r>
          </a:p>
          <a:p>
            <a:pPr marL="0" indent="-339725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Georgia"/>
              </a:rPr>
              <a:t>Joy, entertainment and interest?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93505" y="2079577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14">
            <a:extLst>
              <a:ext uri="{FF2B5EF4-FFF2-40B4-BE49-F238E27FC236}">
                <a16:creationId xmlns:a16="http://schemas.microsoft.com/office/drawing/2014/main" id="{F742B0A1-5040-F243-A9FE-E83825F49DE8}"/>
              </a:ext>
            </a:extLst>
          </p:cNvPr>
          <p:cNvSpPr/>
          <p:nvPr/>
        </p:nvSpPr>
        <p:spPr>
          <a:xfrm>
            <a:off x="693505" y="2729371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8;p14">
            <a:extLst>
              <a:ext uri="{FF2B5EF4-FFF2-40B4-BE49-F238E27FC236}">
                <a16:creationId xmlns:a16="http://schemas.microsoft.com/office/drawing/2014/main" id="{F8F918BB-EC8E-A84D-ACE2-16C6E1F725C2}"/>
              </a:ext>
            </a:extLst>
          </p:cNvPr>
          <p:cNvSpPr/>
          <p:nvPr/>
        </p:nvSpPr>
        <p:spPr>
          <a:xfrm>
            <a:off x="693505" y="3354365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9;p14">
            <a:extLst>
              <a:ext uri="{FF2B5EF4-FFF2-40B4-BE49-F238E27FC236}">
                <a16:creationId xmlns:a16="http://schemas.microsoft.com/office/drawing/2014/main" id="{9CE7EF9B-8D34-2B40-840E-FD7C9A7472E5}"/>
              </a:ext>
            </a:extLst>
          </p:cNvPr>
          <p:cNvSpPr/>
          <p:nvPr/>
        </p:nvSpPr>
        <p:spPr>
          <a:xfrm>
            <a:off x="693505" y="3984830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9;p14">
            <a:extLst>
              <a:ext uri="{FF2B5EF4-FFF2-40B4-BE49-F238E27FC236}">
                <a16:creationId xmlns:a16="http://schemas.microsoft.com/office/drawing/2014/main" id="{E9348EC4-AE15-8441-8FA1-A01C323040B7}"/>
              </a:ext>
            </a:extLst>
          </p:cNvPr>
          <p:cNvSpPr/>
          <p:nvPr/>
        </p:nvSpPr>
        <p:spPr>
          <a:xfrm>
            <a:off x="693505" y="4615295"/>
            <a:ext cx="210620" cy="324363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5DB543-0D96-9845-8AA6-F248A56617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831" y="2305609"/>
            <a:ext cx="3060349" cy="2535718"/>
          </a:xfrm>
          <a:prstGeom prst="rect">
            <a:avLst/>
          </a:prstGeom>
        </p:spPr>
      </p:pic>
      <p:sp>
        <p:nvSpPr>
          <p:cNvPr id="10" name="Google Shape;199;p14">
            <a:extLst>
              <a:ext uri="{FF2B5EF4-FFF2-40B4-BE49-F238E27FC236}">
                <a16:creationId xmlns:a16="http://schemas.microsoft.com/office/drawing/2014/main" id="{363DC8EE-A120-034C-902D-E547E2B322E4}"/>
              </a:ext>
            </a:extLst>
          </p:cNvPr>
          <p:cNvSpPr/>
          <p:nvPr/>
        </p:nvSpPr>
        <p:spPr>
          <a:xfrm>
            <a:off x="693505" y="5276582"/>
            <a:ext cx="210620" cy="324363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B9747-62FA-CC41-9666-0039E685499B}"/>
              </a:ext>
            </a:extLst>
          </p:cNvPr>
          <p:cNvSpPr txBox="1"/>
          <p:nvPr/>
        </p:nvSpPr>
        <p:spPr>
          <a:xfrm>
            <a:off x="708917" y="542475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7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key questions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986319" y="1832129"/>
            <a:ext cx="7582328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17475" lvl="1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Who decides which texts make it onto the curriculum?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How much time do we plan for?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Which books might we choose?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93505" y="2028207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8;p14">
            <a:extLst>
              <a:ext uri="{FF2B5EF4-FFF2-40B4-BE49-F238E27FC236}">
                <a16:creationId xmlns:a16="http://schemas.microsoft.com/office/drawing/2014/main" id="{F8F918BB-EC8E-A84D-ACE2-16C6E1F725C2}"/>
              </a:ext>
            </a:extLst>
          </p:cNvPr>
          <p:cNvSpPr/>
          <p:nvPr/>
        </p:nvSpPr>
        <p:spPr>
          <a:xfrm>
            <a:off x="693505" y="3118061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9;p14">
            <a:extLst>
              <a:ext uri="{FF2B5EF4-FFF2-40B4-BE49-F238E27FC236}">
                <a16:creationId xmlns:a16="http://schemas.microsoft.com/office/drawing/2014/main" id="{9CE7EF9B-8D34-2B40-840E-FD7C9A7472E5}"/>
              </a:ext>
            </a:extLst>
          </p:cNvPr>
          <p:cNvSpPr/>
          <p:nvPr/>
        </p:nvSpPr>
        <p:spPr>
          <a:xfrm>
            <a:off x="693505" y="3717704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9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decides what texts make it onto</a:t>
            </a:r>
            <a:b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curriculum?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986319" y="1832129"/>
            <a:ext cx="5885400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17475" lvl="1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Teachers?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School leaders?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Children?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combination?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93505" y="1966561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14">
            <a:extLst>
              <a:ext uri="{FF2B5EF4-FFF2-40B4-BE49-F238E27FC236}">
                <a16:creationId xmlns:a16="http://schemas.microsoft.com/office/drawing/2014/main" id="{F742B0A1-5040-F243-A9FE-E83825F49DE8}"/>
              </a:ext>
            </a:extLst>
          </p:cNvPr>
          <p:cNvSpPr/>
          <p:nvPr/>
        </p:nvSpPr>
        <p:spPr>
          <a:xfrm>
            <a:off x="693505" y="2616355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8;p14">
            <a:extLst>
              <a:ext uri="{FF2B5EF4-FFF2-40B4-BE49-F238E27FC236}">
                <a16:creationId xmlns:a16="http://schemas.microsoft.com/office/drawing/2014/main" id="{F8F918BB-EC8E-A84D-ACE2-16C6E1F725C2}"/>
              </a:ext>
            </a:extLst>
          </p:cNvPr>
          <p:cNvSpPr/>
          <p:nvPr/>
        </p:nvSpPr>
        <p:spPr>
          <a:xfrm>
            <a:off x="693505" y="3241349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9;p14">
            <a:extLst>
              <a:ext uri="{FF2B5EF4-FFF2-40B4-BE49-F238E27FC236}">
                <a16:creationId xmlns:a16="http://schemas.microsoft.com/office/drawing/2014/main" id="{9CE7EF9B-8D34-2B40-840E-FD7C9A7472E5}"/>
              </a:ext>
            </a:extLst>
          </p:cNvPr>
          <p:cNvSpPr/>
          <p:nvPr/>
        </p:nvSpPr>
        <p:spPr>
          <a:xfrm>
            <a:off x="693505" y="3871814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712AF-03DF-BC4F-BB39-9738483C6F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331" y="3241349"/>
            <a:ext cx="3452776" cy="28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9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Books in the classroom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986319" y="1832129"/>
            <a:ext cx="7582328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17475" lvl="1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English lessons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Whole-class shared reading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Small group guided reading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Reading aloud to children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Listening to children read aloud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Independent reading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93505" y="2028207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8;p14">
            <a:extLst>
              <a:ext uri="{FF2B5EF4-FFF2-40B4-BE49-F238E27FC236}">
                <a16:creationId xmlns:a16="http://schemas.microsoft.com/office/drawing/2014/main" id="{F8F918BB-EC8E-A84D-ACE2-16C6E1F725C2}"/>
              </a:ext>
            </a:extLst>
          </p:cNvPr>
          <p:cNvSpPr/>
          <p:nvPr/>
        </p:nvSpPr>
        <p:spPr>
          <a:xfrm>
            <a:off x="701210" y="2594079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9;p14">
            <a:extLst>
              <a:ext uri="{FF2B5EF4-FFF2-40B4-BE49-F238E27FC236}">
                <a16:creationId xmlns:a16="http://schemas.microsoft.com/office/drawing/2014/main" id="{9CE7EF9B-8D34-2B40-840E-FD7C9A7472E5}"/>
              </a:ext>
            </a:extLst>
          </p:cNvPr>
          <p:cNvSpPr/>
          <p:nvPr/>
        </p:nvSpPr>
        <p:spPr>
          <a:xfrm>
            <a:off x="701210" y="3193722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96;p14">
            <a:extLst>
              <a:ext uri="{FF2B5EF4-FFF2-40B4-BE49-F238E27FC236}">
                <a16:creationId xmlns:a16="http://schemas.microsoft.com/office/drawing/2014/main" id="{767F17F7-83DB-EC4B-AE03-9DC6E5E704C3}"/>
              </a:ext>
            </a:extLst>
          </p:cNvPr>
          <p:cNvSpPr/>
          <p:nvPr/>
        </p:nvSpPr>
        <p:spPr>
          <a:xfrm>
            <a:off x="723045" y="3939559"/>
            <a:ext cx="210620" cy="324363"/>
          </a:xfrm>
          <a:prstGeom prst="chevron">
            <a:avLst>
              <a:gd name="adj" fmla="val 50000"/>
            </a:avLst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98;p14">
            <a:extLst>
              <a:ext uri="{FF2B5EF4-FFF2-40B4-BE49-F238E27FC236}">
                <a16:creationId xmlns:a16="http://schemas.microsoft.com/office/drawing/2014/main" id="{7B11864B-DF54-3749-ACB6-40444DDD2044}"/>
              </a:ext>
            </a:extLst>
          </p:cNvPr>
          <p:cNvSpPr/>
          <p:nvPr/>
        </p:nvSpPr>
        <p:spPr>
          <a:xfrm>
            <a:off x="730750" y="4505431"/>
            <a:ext cx="210620" cy="324363"/>
          </a:xfrm>
          <a:prstGeom prst="chevron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9;p14">
            <a:extLst>
              <a:ext uri="{FF2B5EF4-FFF2-40B4-BE49-F238E27FC236}">
                <a16:creationId xmlns:a16="http://schemas.microsoft.com/office/drawing/2014/main" id="{4CE1F2D3-A4D3-9C42-9B2C-C1E251223FDE}"/>
              </a:ext>
            </a:extLst>
          </p:cNvPr>
          <p:cNvSpPr/>
          <p:nvPr/>
        </p:nvSpPr>
        <p:spPr>
          <a:xfrm>
            <a:off x="730750" y="5105074"/>
            <a:ext cx="210620" cy="324363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69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Rounded"/>
              <a:buNone/>
            </a:pP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decides what texts make it onto</a:t>
            </a:r>
            <a:b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curriculum?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986319" y="1832129"/>
            <a:ext cx="5885400" cy="476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17475" lvl="1" indent="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Teachers?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School leaders?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Children?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7475" lvl="1" indent="0">
              <a:lnSpc>
                <a:spcPct val="114000"/>
              </a:lnSpc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A combination?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196;p14">
            <a:extLst>
              <a:ext uri="{FF2B5EF4-FFF2-40B4-BE49-F238E27FC236}">
                <a16:creationId xmlns:a16="http://schemas.microsoft.com/office/drawing/2014/main" id="{9F2D6761-01E3-4449-ABBE-F778D303C235}"/>
              </a:ext>
            </a:extLst>
          </p:cNvPr>
          <p:cNvSpPr/>
          <p:nvPr/>
        </p:nvSpPr>
        <p:spPr>
          <a:xfrm>
            <a:off x="693505" y="1966561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7;p14">
            <a:extLst>
              <a:ext uri="{FF2B5EF4-FFF2-40B4-BE49-F238E27FC236}">
                <a16:creationId xmlns:a16="http://schemas.microsoft.com/office/drawing/2014/main" id="{F742B0A1-5040-F243-A9FE-E83825F49DE8}"/>
              </a:ext>
            </a:extLst>
          </p:cNvPr>
          <p:cNvSpPr/>
          <p:nvPr/>
        </p:nvSpPr>
        <p:spPr>
          <a:xfrm>
            <a:off x="693505" y="2616355"/>
            <a:ext cx="210620" cy="324363"/>
          </a:xfrm>
          <a:prstGeom prst="chevron">
            <a:avLst>
              <a:gd name="adj" fmla="val 50000"/>
            </a:avLst>
          </a:prstGeom>
          <a:solidFill>
            <a:srgbClr val="E615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8;p14">
            <a:extLst>
              <a:ext uri="{FF2B5EF4-FFF2-40B4-BE49-F238E27FC236}">
                <a16:creationId xmlns:a16="http://schemas.microsoft.com/office/drawing/2014/main" id="{F8F918BB-EC8E-A84D-ACE2-16C6E1F725C2}"/>
              </a:ext>
            </a:extLst>
          </p:cNvPr>
          <p:cNvSpPr/>
          <p:nvPr/>
        </p:nvSpPr>
        <p:spPr>
          <a:xfrm>
            <a:off x="693505" y="3241349"/>
            <a:ext cx="210620" cy="32436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9;p14">
            <a:extLst>
              <a:ext uri="{FF2B5EF4-FFF2-40B4-BE49-F238E27FC236}">
                <a16:creationId xmlns:a16="http://schemas.microsoft.com/office/drawing/2014/main" id="{9CE7EF9B-8D34-2B40-840E-FD7C9A7472E5}"/>
              </a:ext>
            </a:extLst>
          </p:cNvPr>
          <p:cNvSpPr/>
          <p:nvPr/>
        </p:nvSpPr>
        <p:spPr>
          <a:xfrm>
            <a:off x="693505" y="3871814"/>
            <a:ext cx="210620" cy="324363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712AF-03DF-BC4F-BB39-9738483C6F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331" y="3241349"/>
            <a:ext cx="3452776" cy="28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5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274</Words>
  <Application>Microsoft Macintosh PowerPoint</Application>
  <PresentationFormat>On-screen Show (4:3)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Arial Rounded</vt:lpstr>
      <vt:lpstr>Office Theme</vt:lpstr>
      <vt:lpstr>PowerPoint Presentation</vt:lpstr>
      <vt:lpstr>PowerPoint Presentation</vt:lpstr>
      <vt:lpstr>How might we structure the English curriculum?</vt:lpstr>
      <vt:lpstr>Why a text-based curriculum?</vt:lpstr>
      <vt:lpstr>Why a text-based curriculum?</vt:lpstr>
      <vt:lpstr>Some key questions</vt:lpstr>
      <vt:lpstr>Who decides what texts make it onto the curriculum?</vt:lpstr>
      <vt:lpstr>Books in the classroom</vt:lpstr>
      <vt:lpstr>Who decides what texts make it onto the curriculum?</vt:lpstr>
      <vt:lpstr>How much time do we plan for?</vt:lpstr>
      <vt:lpstr>Key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Pickton</dc:creator>
  <cp:lastModifiedBy>Charlotte Anderson-Barrow</cp:lastModifiedBy>
  <cp:revision>9</cp:revision>
  <dcterms:created xsi:type="dcterms:W3CDTF">2020-02-02T15:15:17Z</dcterms:created>
  <dcterms:modified xsi:type="dcterms:W3CDTF">2020-08-05T15:07:04Z</dcterms:modified>
</cp:coreProperties>
</file>