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93" r:id="rId29"/>
    <p:sldId id="292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Radley" pitchFamily="2" charset="77"/>
      <p:regular r:id="rId36"/>
      <p: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03" name="Google Shape;30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10" name="Google Shape;31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16" name="Google Shape;31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71" name="Google Shape;37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50" name="Google Shape;45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142984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88" name="Google Shape;1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80934" y="6216282"/>
            <a:ext cx="2007701" cy="457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1"/>
          <p:cNvCxnSpPr/>
          <p:nvPr/>
        </p:nvCxnSpPr>
        <p:spPr>
          <a:xfrm>
            <a:off x="457200" y="6126163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1"/>
          <p:cNvSpPr/>
          <p:nvPr/>
        </p:nvSpPr>
        <p:spPr>
          <a:xfrm>
            <a:off x="8411688" y="6321752"/>
            <a:ext cx="35137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1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"/>
          <p:cNvSpPr txBox="1">
            <a:spLocks noGrp="1"/>
          </p:cNvSpPr>
          <p:nvPr>
            <p:ph type="ftr" idx="11"/>
          </p:nvPr>
        </p:nvSpPr>
        <p:spPr>
          <a:xfrm>
            <a:off x="1115616" y="6400799"/>
            <a:ext cx="785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rimaryeducationadvisors.co.uk/" TargetMode="Externa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rimaryeducationadvisors.co.uk/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932176-568D-1444-8CF8-EF12143B8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595"/>
            <a:ext cx="9144000" cy="6351938"/>
          </a:xfrm>
          <a:prstGeom prst="rect">
            <a:avLst/>
          </a:prstGeom>
        </p:spPr>
      </p:pic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936" y="1412776"/>
            <a:ext cx="1797978" cy="82116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/>
          <p:nvPr/>
        </p:nvSpPr>
        <p:spPr>
          <a:xfrm>
            <a:off x="3886199" y="5085184"/>
            <a:ext cx="500094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Course creators: Christine Chen </a:t>
            </a:r>
            <a:endParaRPr sz="1800" dirty="0">
              <a:solidFill>
                <a:srgbClr val="9389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and Lindsay </a:t>
            </a:r>
            <a:r>
              <a:rPr lang="en-GB" sz="1800" dirty="0" err="1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Pickton</a:t>
            </a:r>
            <a:r>
              <a:rPr lang="en-GB" sz="1800" dirty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: 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www.primaryeducationadvisors.co.uk</a:t>
            </a:r>
            <a:r>
              <a:rPr lang="en-GB" sz="1800" dirty="0">
                <a:solidFill>
                  <a:srgbClr val="9389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6"/>
          <p:cNvSpPr txBox="1"/>
          <p:nvPr/>
        </p:nvSpPr>
        <p:spPr>
          <a:xfrm>
            <a:off x="6348818" y="822127"/>
            <a:ext cx="2801137" cy="677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"/>
              <a:buNone/>
            </a:pPr>
            <a:r>
              <a:rPr lang="en-GB" sz="24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Capture &amp; organise: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"/>
              <a:buNone/>
            </a:pPr>
            <a:r>
              <a:rPr lang="en-GB" sz="24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Minotaurs</a:t>
            </a:r>
            <a:endParaRPr sz="2400" b="1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6"/>
          <p:cNvSpPr txBox="1"/>
          <p:nvPr/>
        </p:nvSpPr>
        <p:spPr>
          <a:xfrm>
            <a:off x="325403" y="798433"/>
            <a:ext cx="2686174" cy="104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lang="en-GB" sz="24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Enjoy &amp; immerse: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lang="en-GB" sz="24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Butterflies report</a:t>
            </a:r>
            <a:endParaRPr/>
          </a:p>
        </p:txBody>
      </p:sp>
      <p:sp>
        <p:nvSpPr>
          <p:cNvPr id="268" name="Google Shape;268;p26"/>
          <p:cNvSpPr/>
          <p:nvPr/>
        </p:nvSpPr>
        <p:spPr>
          <a:xfrm>
            <a:off x="3001004" y="333337"/>
            <a:ext cx="3284869" cy="57725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22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9" name="Google Shape;269;p26"/>
          <p:cNvCxnSpPr/>
          <p:nvPr/>
        </p:nvCxnSpPr>
        <p:spPr>
          <a:xfrm>
            <a:off x="4643438" y="2361345"/>
            <a:ext cx="0" cy="2956598"/>
          </a:xfrm>
          <a:prstGeom prst="straightConnector1">
            <a:avLst/>
          </a:prstGeom>
          <a:noFill/>
          <a:ln w="63500" cap="flat" cmpd="sng">
            <a:solidFill>
              <a:srgbClr val="A5A5A5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70" name="Google Shape;270;p26"/>
          <p:cNvSpPr txBox="1"/>
          <p:nvPr/>
        </p:nvSpPr>
        <p:spPr>
          <a:xfrm>
            <a:off x="5289017" y="3424166"/>
            <a:ext cx="249316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2D4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Collaborative composition</a:t>
            </a:r>
            <a:endParaRPr sz="2400" b="1" i="0" u="none" strike="noStrike" cap="none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6"/>
          <p:cNvSpPr txBox="1"/>
          <p:nvPr/>
        </p:nvSpPr>
        <p:spPr>
          <a:xfrm>
            <a:off x="2526253" y="5378317"/>
            <a:ext cx="423437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APPLY</a:t>
            </a:r>
            <a:endParaRPr/>
          </a:p>
        </p:txBody>
      </p:sp>
      <p:sp>
        <p:nvSpPr>
          <p:cNvPr id="272" name="Google Shape;272;p26"/>
          <p:cNvSpPr txBox="1"/>
          <p:nvPr/>
        </p:nvSpPr>
        <p:spPr>
          <a:xfrm>
            <a:off x="1179513" y="390983"/>
            <a:ext cx="692785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Formative Assessment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6"/>
          <p:cNvSpPr txBox="1"/>
          <p:nvPr/>
        </p:nvSpPr>
        <p:spPr>
          <a:xfrm>
            <a:off x="4684392" y="2241368"/>
            <a:ext cx="431800" cy="270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7000"/>
              <a:buFont typeface="Arial"/>
              <a:buNone/>
            </a:pPr>
            <a:r>
              <a:rPr lang="en-GB" sz="17000" b="0" i="0" u="none" strike="noStrike" cap="non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1400" b="0" i="0" u="none" strike="noStrike" cap="non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4" name="Google Shape;274;p26"/>
          <p:cNvCxnSpPr/>
          <p:nvPr/>
        </p:nvCxnSpPr>
        <p:spPr>
          <a:xfrm>
            <a:off x="2046536" y="1662221"/>
            <a:ext cx="2306727" cy="699124"/>
          </a:xfrm>
          <a:prstGeom prst="straightConnector1">
            <a:avLst/>
          </a:prstGeom>
          <a:noFill/>
          <a:ln w="63500" cap="flat" cmpd="sng">
            <a:solidFill>
              <a:srgbClr val="A5A5A5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75" name="Google Shape;275;p26"/>
          <p:cNvCxnSpPr/>
          <p:nvPr/>
        </p:nvCxnSpPr>
        <p:spPr>
          <a:xfrm flipH="1">
            <a:off x="4933614" y="1684318"/>
            <a:ext cx="2306727" cy="699124"/>
          </a:xfrm>
          <a:prstGeom prst="straightConnector1">
            <a:avLst/>
          </a:prstGeom>
          <a:noFill/>
          <a:ln w="63500" cap="flat" cmpd="sng">
            <a:solidFill>
              <a:srgbClr val="A5A5A5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76" name="Google Shape;276;p2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</a:pPr>
            <a:r>
              <a:rPr lang="en-GB"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primaryeducationadvisors.co.uk       @EnglishHubUK</a:t>
            </a:r>
            <a:endParaRPr sz="14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27"/>
          <p:cNvGrpSpPr/>
          <p:nvPr/>
        </p:nvGrpSpPr>
        <p:grpSpPr>
          <a:xfrm>
            <a:off x="467544" y="800100"/>
            <a:ext cx="8432800" cy="5257800"/>
            <a:chOff x="940" y="4060"/>
            <a:chExt cx="9960" cy="11000"/>
          </a:xfrm>
        </p:grpSpPr>
        <p:sp>
          <p:nvSpPr>
            <p:cNvPr id="282" name="Google Shape;282;p27"/>
            <p:cNvSpPr/>
            <p:nvPr/>
          </p:nvSpPr>
          <p:spPr>
            <a:xfrm>
              <a:off x="2564" y="6376"/>
              <a:ext cx="6860" cy="428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3" name="Google Shape;283;p27"/>
            <p:cNvCxnSpPr/>
            <p:nvPr/>
          </p:nvCxnSpPr>
          <p:spPr>
            <a:xfrm>
              <a:off x="2720" y="5700"/>
              <a:ext cx="1020" cy="118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27"/>
            <p:cNvCxnSpPr/>
            <p:nvPr/>
          </p:nvCxnSpPr>
          <p:spPr>
            <a:xfrm rot="10800000" flipH="1">
              <a:off x="8020" y="5140"/>
              <a:ext cx="1500" cy="16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27"/>
            <p:cNvCxnSpPr/>
            <p:nvPr/>
          </p:nvCxnSpPr>
          <p:spPr>
            <a:xfrm flipH="1">
              <a:off x="1280" y="10040"/>
              <a:ext cx="2240" cy="18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27"/>
            <p:cNvCxnSpPr/>
            <p:nvPr/>
          </p:nvCxnSpPr>
          <p:spPr>
            <a:xfrm>
              <a:off x="8420" y="10040"/>
              <a:ext cx="2000" cy="2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27"/>
            <p:cNvCxnSpPr/>
            <p:nvPr/>
          </p:nvCxnSpPr>
          <p:spPr>
            <a:xfrm flipH="1">
              <a:off x="5720" y="10660"/>
              <a:ext cx="100" cy="44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88" name="Google Shape;288;p27"/>
            <p:cNvSpPr/>
            <p:nvPr/>
          </p:nvSpPr>
          <p:spPr>
            <a:xfrm>
              <a:off x="1080" y="4100"/>
              <a:ext cx="2060" cy="184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7"/>
            <p:cNvSpPr/>
            <p:nvPr/>
          </p:nvSpPr>
          <p:spPr>
            <a:xfrm>
              <a:off x="8440" y="4060"/>
              <a:ext cx="2060" cy="184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7"/>
            <p:cNvSpPr/>
            <p:nvPr/>
          </p:nvSpPr>
          <p:spPr>
            <a:xfrm>
              <a:off x="940" y="11180"/>
              <a:ext cx="2060" cy="184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7"/>
            <p:cNvSpPr/>
            <p:nvPr/>
          </p:nvSpPr>
          <p:spPr>
            <a:xfrm>
              <a:off x="4720" y="13200"/>
              <a:ext cx="2060" cy="184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7"/>
            <p:cNvSpPr/>
            <p:nvPr/>
          </p:nvSpPr>
          <p:spPr>
            <a:xfrm>
              <a:off x="8840" y="11420"/>
              <a:ext cx="2060" cy="184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3" name="Google Shape;293;p27"/>
          <p:cNvSpPr txBox="1"/>
          <p:nvPr/>
        </p:nvSpPr>
        <p:spPr>
          <a:xfrm>
            <a:off x="3239099" y="2193324"/>
            <a:ext cx="3000375" cy="93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MINOTAURS</a:t>
            </a:r>
            <a:endParaRPr/>
          </a:p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GB" sz="18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Overview :</a:t>
            </a:r>
            <a:endParaRPr/>
          </a:p>
        </p:txBody>
      </p:sp>
      <p:sp>
        <p:nvSpPr>
          <p:cNvPr id="294" name="Google Shape;294;p27"/>
          <p:cNvSpPr txBox="1"/>
          <p:nvPr/>
        </p:nvSpPr>
        <p:spPr>
          <a:xfrm>
            <a:off x="640052" y="935906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2A0C7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B2A0C7"/>
                </a:solidFill>
                <a:latin typeface="Calibri"/>
                <a:ea typeface="Calibri"/>
                <a:cs typeface="Calibri"/>
                <a:sym typeface="Calibri"/>
              </a:rPr>
              <a:t>Anatomy/ appearance </a:t>
            </a:r>
            <a:endParaRPr/>
          </a:p>
        </p:txBody>
      </p:sp>
      <p:sp>
        <p:nvSpPr>
          <p:cNvPr id="295" name="Google Shape;295;p27"/>
          <p:cNvSpPr txBox="1"/>
          <p:nvPr/>
        </p:nvSpPr>
        <p:spPr>
          <a:xfrm>
            <a:off x="7010953" y="1031821"/>
            <a:ext cx="1357313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Nutrition</a:t>
            </a:r>
            <a:endParaRPr/>
          </a:p>
        </p:txBody>
      </p:sp>
      <p:sp>
        <p:nvSpPr>
          <p:cNvPr id="296" name="Google Shape;296;p27"/>
          <p:cNvSpPr txBox="1"/>
          <p:nvPr/>
        </p:nvSpPr>
        <p:spPr>
          <a:xfrm>
            <a:off x="7278183" y="4607773"/>
            <a:ext cx="1500188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endParaRPr/>
          </a:p>
        </p:txBody>
      </p:sp>
      <p:sp>
        <p:nvSpPr>
          <p:cNvPr id="297" name="Google Shape;297;p27"/>
          <p:cNvSpPr txBox="1"/>
          <p:nvPr/>
        </p:nvSpPr>
        <p:spPr>
          <a:xfrm>
            <a:off x="3789916" y="5423931"/>
            <a:ext cx="15001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Behaviour</a:t>
            </a:r>
            <a:endParaRPr/>
          </a:p>
        </p:txBody>
      </p:sp>
      <p:sp>
        <p:nvSpPr>
          <p:cNvPr id="298" name="Google Shape;298;p27"/>
          <p:cNvSpPr txBox="1"/>
          <p:nvPr/>
        </p:nvSpPr>
        <p:spPr>
          <a:xfrm>
            <a:off x="506305" y="4318046"/>
            <a:ext cx="1500187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Cause of extinction</a:t>
            </a:r>
            <a:endParaRPr/>
          </a:p>
        </p:txBody>
      </p:sp>
      <p:sp>
        <p:nvSpPr>
          <p:cNvPr id="299" name="Google Shape;299;p27"/>
          <p:cNvSpPr txBox="1"/>
          <p:nvPr/>
        </p:nvSpPr>
        <p:spPr>
          <a:xfrm>
            <a:off x="2600324" y="537140"/>
            <a:ext cx="427792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Shared Plan</a:t>
            </a:r>
            <a:endParaRPr/>
          </a:p>
        </p:txBody>
      </p:sp>
      <p:sp>
        <p:nvSpPr>
          <p:cNvPr id="300" name="Google Shape;300;p2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</a:pPr>
            <a:r>
              <a:rPr lang="en-GB"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primaryeducationadvisors.co.uk       @EnglishHubUK</a:t>
            </a:r>
            <a:endParaRPr sz="14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3767" y="235097"/>
            <a:ext cx="2716466" cy="37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8"/>
          <p:cNvSpPr txBox="1">
            <a:spLocks noGrp="1"/>
          </p:cNvSpPr>
          <p:nvPr>
            <p:ph type="ctrTitle"/>
          </p:nvPr>
        </p:nvSpPr>
        <p:spPr>
          <a:xfrm>
            <a:off x="1017818" y="3717032"/>
            <a:ext cx="7108364" cy="1835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6A0"/>
              </a:buClr>
              <a:buSzPts val="4050"/>
              <a:buFont typeface="Arial Rounded"/>
              <a:buNone/>
            </a:pPr>
            <a:r>
              <a:rPr lang="en-GB" sz="3645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Shared Planning:</a:t>
            </a:r>
            <a:br>
              <a:rPr lang="en-GB" sz="3645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324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we scaffold the content, children can concentrate on the skills of writing</a:t>
            </a:r>
            <a:endParaRPr sz="324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</a:pPr>
            <a:r>
              <a:rPr lang="en-GB"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primaryeducationadvisors.co.uk       @EnglishHubUK</a:t>
            </a:r>
            <a:endParaRPr sz="14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9"/>
          <p:cNvSpPr txBox="1">
            <a:spLocks noGrp="1"/>
          </p:cNvSpPr>
          <p:nvPr>
            <p:ph type="body" idx="1"/>
          </p:nvPr>
        </p:nvSpPr>
        <p:spPr>
          <a:xfrm>
            <a:off x="451413" y="185195"/>
            <a:ext cx="8472668" cy="5228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20"/>
              <a:buNone/>
            </a:pPr>
            <a:r>
              <a:rPr lang="en-GB" sz="2400" b="1">
                <a:solidFill>
                  <a:srgbClr val="00B0F0"/>
                </a:solidFill>
              </a:rPr>
              <a:t>Year 1 </a:t>
            </a:r>
            <a:endParaRPr sz="24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20"/>
              <a:buNone/>
            </a:pPr>
            <a:r>
              <a:rPr lang="en-GB" sz="1800" b="1">
                <a:latin typeface="Calibri"/>
                <a:ea typeface="Calibri"/>
                <a:cs typeface="Calibri"/>
                <a:sym typeface="Calibri"/>
              </a:rPr>
              <a:t>Pupils should be taught to: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220"/>
              <a:buNone/>
            </a:pPr>
            <a:r>
              <a:rPr lang="en-GB" sz="1800" b="1" i="1">
                <a:latin typeface="Calibri"/>
                <a:ea typeface="Calibri"/>
                <a:cs typeface="Calibri"/>
                <a:sym typeface="Calibri"/>
              </a:rPr>
              <a:t>write sentences by:</a:t>
            </a:r>
            <a:br>
              <a:rPr lang="en-GB" sz="18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- saying out loud what they are going to write about</a:t>
            </a:r>
            <a:br>
              <a:rPr lang="en-GB" sz="1800" b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- composing a sentence orally before writing it</a:t>
            </a:r>
            <a:br>
              <a:rPr lang="en-GB" sz="1800" b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- sequencing sentences to form short narratives</a:t>
            </a:r>
            <a:br>
              <a:rPr lang="en-GB" sz="1800" b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- re-reading what they have written to check that it makes sense </a:t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7030A0"/>
              </a:buClr>
              <a:buSzPts val="2960"/>
              <a:buNone/>
            </a:pPr>
            <a:r>
              <a:rPr lang="en-GB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Year 2</a:t>
            </a:r>
            <a:endParaRPr sz="24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220"/>
              <a:buNone/>
            </a:pPr>
            <a:r>
              <a:rPr lang="en-GB" sz="1800" b="1">
                <a:latin typeface="Calibri"/>
                <a:ea typeface="Calibri"/>
                <a:cs typeface="Calibri"/>
                <a:sym typeface="Calibri"/>
              </a:rPr>
              <a:t>Pupils should be taught to: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220"/>
              <a:buNone/>
            </a:pPr>
            <a:r>
              <a:rPr lang="en-GB" sz="1800" b="1" i="1">
                <a:latin typeface="Calibri"/>
                <a:ea typeface="Calibri"/>
                <a:cs typeface="Calibri"/>
                <a:sym typeface="Calibri"/>
              </a:rPr>
              <a:t>consider what they are going to write before beginning by:</a:t>
            </a:r>
            <a:endParaRPr sz="18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7030A0"/>
              </a:buClr>
              <a:buSzPts val="2220"/>
              <a:buNone/>
            </a:pPr>
            <a:r>
              <a:rPr lang="en-GB" sz="1800" b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- planning or saying out loud what they are going to write about </a:t>
            </a:r>
            <a:endParaRPr sz="1800" b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7030A0"/>
              </a:buClr>
              <a:buSzPts val="2220"/>
              <a:buNone/>
            </a:pPr>
            <a:r>
              <a:rPr lang="en-GB" sz="1800" b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- writing down ideas and/or key words, including new vocabulary </a:t>
            </a:r>
            <a:endParaRPr sz="1800" b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7030A0"/>
              </a:buClr>
              <a:buSzPts val="2220"/>
              <a:buNone/>
            </a:pPr>
            <a:r>
              <a:rPr lang="en-GB" sz="1800" b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- encapsulating what they want to say, sentence by sentence </a:t>
            </a:r>
            <a:endParaRPr sz="1800" b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9"/>
          <p:cNvSpPr txBox="1"/>
          <p:nvPr/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</a:pPr>
            <a:r>
              <a:rPr lang="en-GB"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primaryeducationadvisors.co.uk       @EnglishHubUK</a:t>
            </a:r>
            <a:endParaRPr sz="14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0"/>
          <p:cNvSpPr txBox="1"/>
          <p:nvPr/>
        </p:nvSpPr>
        <p:spPr>
          <a:xfrm>
            <a:off x="457200" y="496936"/>
            <a:ext cx="8229600" cy="5413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alibri"/>
              <a:buNone/>
            </a:pPr>
            <a:r>
              <a:rPr lang="en-GB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Year 3/4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Pupils should be taught to: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- discuss writing similar to that which they are planning to write in order to understand and learn from its structure, vocabulary and grammar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- discuss and record ideas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900"/>
              </a:spcBef>
              <a:spcAft>
                <a:spcPts val="0"/>
              </a:spcAft>
              <a:buClr>
                <a:srgbClr val="E6157F"/>
              </a:buClr>
              <a:buSzPts val="2400"/>
              <a:buFont typeface="Calibri"/>
              <a:buNone/>
            </a:pPr>
            <a:r>
              <a:rPr lang="en-GB" sz="2400" b="1" i="0" u="none" strike="noStrike" cap="none">
                <a:solidFill>
                  <a:srgbClr val="E6157F"/>
                </a:solidFill>
                <a:latin typeface="Calibri"/>
                <a:ea typeface="Calibri"/>
                <a:cs typeface="Calibri"/>
                <a:sym typeface="Calibri"/>
              </a:rPr>
              <a:t>Year 5/6</a:t>
            </a:r>
            <a:endParaRPr sz="2400" b="0" i="0" u="none" strike="noStrike" cap="none">
              <a:solidFill>
                <a:srgbClr val="E615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Pupils should be taught to: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GB" sz="180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18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dentify the audience for and purpose of the writing, selecting the appropriate form and using other similar writing as models for their own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- not</a:t>
            </a:r>
            <a:r>
              <a:rPr lang="en-GB" sz="180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GB" sz="18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and developing initial ideas, drawing on reading and research where necessary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535353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- In writing narratives, consider how authors have developed characters and setting in what pupils have read, listened to or seen performed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</a:pPr>
            <a:r>
              <a:rPr lang="en-GB"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primaryeducationadvisors.co.uk       @EnglishHubUK</a:t>
            </a:r>
            <a:endParaRPr sz="14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1"/>
          <p:cNvSpPr txBox="1"/>
          <p:nvPr/>
        </p:nvSpPr>
        <p:spPr>
          <a:xfrm>
            <a:off x="4773779" y="3308210"/>
            <a:ext cx="3024188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1400"/>
              <a:buFont typeface="Arial"/>
              <a:buNone/>
            </a:pPr>
            <a:r>
              <a:rPr lang="en-GB" sz="1400" b="1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Collaborative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1400"/>
              <a:buFont typeface="Arial"/>
              <a:buNone/>
            </a:pPr>
            <a:r>
              <a:rPr lang="en-GB" sz="1400" b="1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composition</a:t>
            </a:r>
            <a:endParaRPr sz="2400" b="1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2400"/>
              <a:buFont typeface="Arial"/>
              <a:buNone/>
            </a:pPr>
            <a:r>
              <a:rPr lang="en-GB" sz="2400" b="1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Minotaurs</a:t>
            </a:r>
            <a:endParaRPr sz="2400" b="1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2400"/>
              <a:buFont typeface="Arial"/>
              <a:buNone/>
            </a:pPr>
            <a:r>
              <a:rPr lang="en-GB" sz="2400" b="1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report</a:t>
            </a:r>
            <a:endParaRPr/>
          </a:p>
        </p:txBody>
      </p:sp>
      <p:sp>
        <p:nvSpPr>
          <p:cNvPr id="325" name="Google Shape;325;p31"/>
          <p:cNvSpPr txBox="1"/>
          <p:nvPr/>
        </p:nvSpPr>
        <p:spPr>
          <a:xfrm>
            <a:off x="6670302" y="898886"/>
            <a:ext cx="2663825" cy="67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rial"/>
              <a:buNone/>
            </a:pPr>
            <a:r>
              <a:rPr lang="en-GB" sz="14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Capture &amp; organise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"/>
              <a:buNone/>
            </a:pPr>
            <a:r>
              <a:rPr lang="en-GB" sz="24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Minotaurs</a:t>
            </a:r>
            <a:endParaRPr sz="2400" b="1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31"/>
          <p:cNvSpPr txBox="1"/>
          <p:nvPr/>
        </p:nvSpPr>
        <p:spPr>
          <a:xfrm>
            <a:off x="816962" y="926170"/>
            <a:ext cx="1871663" cy="104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r>
              <a:rPr lang="en-GB" sz="14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Enjoy &amp; immerse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lang="en-GB" sz="24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Butterflies report</a:t>
            </a:r>
            <a:endParaRPr/>
          </a:p>
        </p:txBody>
      </p:sp>
      <p:sp>
        <p:nvSpPr>
          <p:cNvPr id="327" name="Google Shape;327;p31"/>
          <p:cNvSpPr/>
          <p:nvPr/>
        </p:nvSpPr>
        <p:spPr>
          <a:xfrm>
            <a:off x="3001004" y="333337"/>
            <a:ext cx="3284869" cy="57725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22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8" name="Google Shape;328;p31"/>
          <p:cNvCxnSpPr/>
          <p:nvPr/>
        </p:nvCxnSpPr>
        <p:spPr>
          <a:xfrm>
            <a:off x="4643438" y="2361345"/>
            <a:ext cx="0" cy="2956598"/>
          </a:xfrm>
          <a:prstGeom prst="straightConnector1">
            <a:avLst/>
          </a:prstGeom>
          <a:noFill/>
          <a:ln w="63500" cap="flat" cmpd="sng">
            <a:solidFill>
              <a:srgbClr val="A5A5A5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29" name="Google Shape;329;p31"/>
          <p:cNvSpPr txBox="1"/>
          <p:nvPr/>
        </p:nvSpPr>
        <p:spPr>
          <a:xfrm>
            <a:off x="2526253" y="5378317"/>
            <a:ext cx="423437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APPLY</a:t>
            </a:r>
            <a:endParaRPr/>
          </a:p>
        </p:txBody>
      </p:sp>
      <p:sp>
        <p:nvSpPr>
          <p:cNvPr id="330" name="Google Shape;330;p31"/>
          <p:cNvSpPr txBox="1"/>
          <p:nvPr/>
        </p:nvSpPr>
        <p:spPr>
          <a:xfrm>
            <a:off x="1179513" y="390983"/>
            <a:ext cx="692785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Formative Assessment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31"/>
          <p:cNvSpPr txBox="1"/>
          <p:nvPr/>
        </p:nvSpPr>
        <p:spPr>
          <a:xfrm>
            <a:off x="4684392" y="2241368"/>
            <a:ext cx="431800" cy="270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7000"/>
              <a:buFont typeface="Arial"/>
              <a:buNone/>
            </a:pPr>
            <a:r>
              <a:rPr lang="en-GB" sz="17000" b="0" i="0" u="none" strike="noStrike" cap="non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1400" b="0" i="0" u="none" strike="noStrike" cap="non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2" name="Google Shape;332;p31"/>
          <p:cNvCxnSpPr/>
          <p:nvPr/>
        </p:nvCxnSpPr>
        <p:spPr>
          <a:xfrm>
            <a:off x="2046536" y="1662221"/>
            <a:ext cx="2306727" cy="699124"/>
          </a:xfrm>
          <a:prstGeom prst="straightConnector1">
            <a:avLst/>
          </a:prstGeom>
          <a:noFill/>
          <a:ln w="63500" cap="flat" cmpd="sng">
            <a:solidFill>
              <a:srgbClr val="A5A5A5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33" name="Google Shape;333;p31"/>
          <p:cNvCxnSpPr/>
          <p:nvPr/>
        </p:nvCxnSpPr>
        <p:spPr>
          <a:xfrm flipH="1">
            <a:off x="4933614" y="1684318"/>
            <a:ext cx="2306727" cy="699124"/>
          </a:xfrm>
          <a:prstGeom prst="straightConnector1">
            <a:avLst/>
          </a:prstGeom>
          <a:noFill/>
          <a:ln w="63500" cap="flat" cmpd="sng">
            <a:solidFill>
              <a:srgbClr val="A5A5A5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34" name="Google Shape;334;p3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</a:pPr>
            <a:r>
              <a:rPr lang="en-GB"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primaryeducationadvisors.co.uk       @EnglishHubUK</a:t>
            </a:r>
            <a:endParaRPr sz="14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2"/>
          <p:cNvSpPr txBox="1"/>
          <p:nvPr/>
        </p:nvSpPr>
        <p:spPr>
          <a:xfrm>
            <a:off x="4298079" y="2568082"/>
            <a:ext cx="287338" cy="22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 dirty="0"/>
          </a:p>
        </p:txBody>
      </p:sp>
      <p:sp>
        <p:nvSpPr>
          <p:cNvPr id="340" name="Google Shape;340;p32"/>
          <p:cNvSpPr/>
          <p:nvPr/>
        </p:nvSpPr>
        <p:spPr>
          <a:xfrm>
            <a:off x="426370" y="3014991"/>
            <a:ext cx="3536890" cy="2031323"/>
          </a:xfrm>
          <a:custGeom>
            <a:avLst/>
            <a:gdLst/>
            <a:ahLst/>
            <a:cxnLst/>
            <a:rect l="l" t="t" r="r" b="b"/>
            <a:pathLst>
              <a:path w="3536890" h="2031323" extrusionOk="0">
                <a:moveTo>
                  <a:pt x="0" y="0"/>
                </a:moveTo>
                <a:cubicBezTo>
                  <a:pt x="1596054" y="118645"/>
                  <a:pt x="2216567" y="116012"/>
                  <a:pt x="3536890" y="0"/>
                </a:cubicBezTo>
                <a:cubicBezTo>
                  <a:pt x="3404008" y="352523"/>
                  <a:pt x="3621841" y="1322747"/>
                  <a:pt x="3536890" y="2031323"/>
                </a:cubicBezTo>
                <a:cubicBezTo>
                  <a:pt x="3026924" y="2165923"/>
                  <a:pt x="810067" y="1874127"/>
                  <a:pt x="0" y="2031323"/>
                </a:cubicBezTo>
                <a:cubicBezTo>
                  <a:pt x="-20187" y="1073523"/>
                  <a:pt x="-152480" y="688211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rPr lang="en-GB" sz="1800" b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Notice: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Calibri"/>
              <a:buNone/>
            </a:pPr>
            <a:r>
              <a:rPr lang="en-GB" sz="18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Children are all writing a Minotaurs report in this phase;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None/>
            </a:pPr>
            <a:r>
              <a:rPr lang="en-GB" sz="18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It isn’t independent writing;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800"/>
              <a:buFont typeface="Calibri"/>
              <a:buNone/>
            </a:pPr>
            <a:r>
              <a:rPr lang="en-GB" sz="1800" b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We are scaffolding the content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800"/>
              <a:buFont typeface="Calibri"/>
              <a:buNone/>
            </a:pPr>
            <a:r>
              <a:rPr lang="en-GB" sz="1800" b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so they can focus on learning new language skills</a:t>
            </a:r>
            <a:endParaRPr sz="18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32"/>
          <p:cNvSpPr txBox="1"/>
          <p:nvPr/>
        </p:nvSpPr>
        <p:spPr>
          <a:xfrm>
            <a:off x="4773779" y="3308210"/>
            <a:ext cx="3024188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1400"/>
              <a:buFont typeface="Arial"/>
              <a:buNone/>
            </a:pPr>
            <a:r>
              <a:rPr lang="en-GB" sz="1400" b="1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Collaborative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1400"/>
              <a:buFont typeface="Arial"/>
              <a:buNone/>
            </a:pPr>
            <a:r>
              <a:rPr lang="en-GB" sz="1400" b="1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Composition</a:t>
            </a:r>
            <a:endParaRPr sz="2400" b="1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2400"/>
              <a:buFont typeface="Arial"/>
              <a:buNone/>
            </a:pPr>
            <a:r>
              <a:rPr lang="en-GB" sz="2400" b="1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Minotaurs</a:t>
            </a:r>
            <a:endParaRPr sz="2400" b="1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2400"/>
              <a:buFont typeface="Arial"/>
              <a:buNone/>
            </a:pPr>
            <a:r>
              <a:rPr lang="en-GB" sz="2400" b="1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report</a:t>
            </a:r>
            <a:endParaRPr/>
          </a:p>
        </p:txBody>
      </p:sp>
      <p:sp>
        <p:nvSpPr>
          <p:cNvPr id="342" name="Google Shape;342;p32"/>
          <p:cNvSpPr txBox="1"/>
          <p:nvPr/>
        </p:nvSpPr>
        <p:spPr>
          <a:xfrm>
            <a:off x="6670302" y="898886"/>
            <a:ext cx="2663825" cy="67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rial"/>
              <a:buNone/>
            </a:pPr>
            <a:r>
              <a:rPr lang="en-GB" sz="14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Capture &amp; Organise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"/>
              <a:buNone/>
            </a:pPr>
            <a:r>
              <a:rPr lang="en-GB" sz="24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Minotaurs</a:t>
            </a:r>
            <a:endParaRPr sz="2400" b="1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2"/>
          <p:cNvSpPr txBox="1"/>
          <p:nvPr/>
        </p:nvSpPr>
        <p:spPr>
          <a:xfrm>
            <a:off x="816962" y="926170"/>
            <a:ext cx="1871663" cy="104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r>
              <a:rPr lang="en-GB" sz="14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Enjoy  &amp; Immerse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lang="en-GB" sz="24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Butterflies report</a:t>
            </a:r>
            <a:endParaRPr/>
          </a:p>
        </p:txBody>
      </p:sp>
      <p:sp>
        <p:nvSpPr>
          <p:cNvPr id="344" name="Google Shape;344;p32"/>
          <p:cNvSpPr/>
          <p:nvPr/>
        </p:nvSpPr>
        <p:spPr>
          <a:xfrm>
            <a:off x="3001004" y="333337"/>
            <a:ext cx="3284869" cy="57725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22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5" name="Google Shape;345;p32"/>
          <p:cNvCxnSpPr/>
          <p:nvPr/>
        </p:nvCxnSpPr>
        <p:spPr>
          <a:xfrm>
            <a:off x="4643438" y="2361345"/>
            <a:ext cx="0" cy="2956598"/>
          </a:xfrm>
          <a:prstGeom prst="straightConnector1">
            <a:avLst/>
          </a:prstGeom>
          <a:noFill/>
          <a:ln w="63500" cap="flat" cmpd="sng">
            <a:solidFill>
              <a:srgbClr val="A5A5A5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47" name="Google Shape;347;p32"/>
          <p:cNvSpPr txBox="1"/>
          <p:nvPr/>
        </p:nvSpPr>
        <p:spPr>
          <a:xfrm>
            <a:off x="1179513" y="390983"/>
            <a:ext cx="692785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Formative Assessment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32"/>
          <p:cNvSpPr txBox="1"/>
          <p:nvPr/>
        </p:nvSpPr>
        <p:spPr>
          <a:xfrm>
            <a:off x="4684392" y="2241368"/>
            <a:ext cx="431800" cy="270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7000"/>
              <a:buFont typeface="Arial"/>
              <a:buNone/>
            </a:pPr>
            <a:r>
              <a:rPr lang="en-GB" sz="17000" b="0" i="0" u="none" strike="noStrike" cap="non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1400" b="0" i="0" u="none" strike="noStrike" cap="non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9" name="Google Shape;349;p32"/>
          <p:cNvCxnSpPr/>
          <p:nvPr/>
        </p:nvCxnSpPr>
        <p:spPr>
          <a:xfrm>
            <a:off x="2046536" y="1662221"/>
            <a:ext cx="2306727" cy="699124"/>
          </a:xfrm>
          <a:prstGeom prst="straightConnector1">
            <a:avLst/>
          </a:prstGeom>
          <a:noFill/>
          <a:ln w="63500" cap="flat" cmpd="sng">
            <a:solidFill>
              <a:srgbClr val="A5A5A5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50" name="Google Shape;350;p32"/>
          <p:cNvCxnSpPr/>
          <p:nvPr/>
        </p:nvCxnSpPr>
        <p:spPr>
          <a:xfrm flipH="1">
            <a:off x="4933614" y="1684318"/>
            <a:ext cx="2306727" cy="699124"/>
          </a:xfrm>
          <a:prstGeom prst="straightConnector1">
            <a:avLst/>
          </a:prstGeom>
          <a:noFill/>
          <a:ln w="63500" cap="flat" cmpd="sng">
            <a:solidFill>
              <a:srgbClr val="A5A5A5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51" name="Google Shape;351;p3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</a:pPr>
            <a:r>
              <a:rPr lang="en-GB"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primaryeducationadvisors.co.uk       @EnglishHubUK</a:t>
            </a:r>
            <a:endParaRPr sz="14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356;p33">
            <a:extLst>
              <a:ext uri="{FF2B5EF4-FFF2-40B4-BE49-F238E27FC236}">
                <a16:creationId xmlns:a16="http://schemas.microsoft.com/office/drawing/2014/main" id="{D59183D4-B84E-9549-AD17-22F36D9E38E1}"/>
              </a:ext>
            </a:extLst>
          </p:cNvPr>
          <p:cNvSpPr txBox="1"/>
          <p:nvPr/>
        </p:nvSpPr>
        <p:spPr>
          <a:xfrm>
            <a:off x="1277169" y="5246019"/>
            <a:ext cx="673253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</a:pPr>
            <a:r>
              <a:rPr lang="en-GB" sz="28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APPLY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</a:pPr>
            <a:r>
              <a:rPr lang="en-GB" sz="28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to another mythical creature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3767" y="260648"/>
            <a:ext cx="2716466" cy="37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4"/>
          <p:cNvSpPr txBox="1">
            <a:spLocks noGrp="1"/>
          </p:cNvSpPr>
          <p:nvPr>
            <p:ph type="ctrTitle"/>
          </p:nvPr>
        </p:nvSpPr>
        <p:spPr>
          <a:xfrm>
            <a:off x="1017818" y="3575335"/>
            <a:ext cx="7108364" cy="1835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6A0"/>
              </a:buClr>
              <a:buSzPts val="4050"/>
              <a:buFont typeface="Arial Rounded"/>
              <a:buNone/>
            </a:pPr>
            <a:r>
              <a:rPr lang="en-GB" sz="3645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Shared Planning:</a:t>
            </a:r>
            <a:br>
              <a:rPr lang="en-GB" sz="3645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324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we scaffold the content, children can concentrate on the skills of writing</a:t>
            </a:r>
            <a:endParaRPr sz="324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3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</a:pPr>
            <a:r>
              <a:rPr lang="en-GB"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primaryeducationadvisors.co.uk       @EnglishHubUK</a:t>
            </a:r>
            <a:endParaRPr sz="14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p35"/>
          <p:cNvGrpSpPr/>
          <p:nvPr/>
        </p:nvGrpSpPr>
        <p:grpSpPr>
          <a:xfrm>
            <a:off x="467544" y="691480"/>
            <a:ext cx="8432800" cy="5257800"/>
            <a:chOff x="940" y="4060"/>
            <a:chExt cx="9960" cy="11000"/>
          </a:xfrm>
        </p:grpSpPr>
        <p:sp>
          <p:nvSpPr>
            <p:cNvPr id="381" name="Google Shape;381;p35"/>
            <p:cNvSpPr/>
            <p:nvPr/>
          </p:nvSpPr>
          <p:spPr>
            <a:xfrm>
              <a:off x="2564" y="6376"/>
              <a:ext cx="6860" cy="42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82" name="Google Shape;382;p35"/>
            <p:cNvCxnSpPr/>
            <p:nvPr/>
          </p:nvCxnSpPr>
          <p:spPr>
            <a:xfrm>
              <a:off x="2720" y="5700"/>
              <a:ext cx="1020" cy="1180"/>
            </a:xfrm>
            <a:prstGeom prst="straightConnector1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35"/>
            <p:cNvCxnSpPr/>
            <p:nvPr/>
          </p:nvCxnSpPr>
          <p:spPr>
            <a:xfrm rot="10800000" flipH="1">
              <a:off x="8020" y="5140"/>
              <a:ext cx="1500" cy="1600"/>
            </a:xfrm>
            <a:prstGeom prst="straightConnector1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35"/>
            <p:cNvCxnSpPr/>
            <p:nvPr/>
          </p:nvCxnSpPr>
          <p:spPr>
            <a:xfrm flipH="1">
              <a:off x="1280" y="10040"/>
              <a:ext cx="2240" cy="1800"/>
            </a:xfrm>
            <a:prstGeom prst="straightConnector1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35"/>
            <p:cNvCxnSpPr/>
            <p:nvPr/>
          </p:nvCxnSpPr>
          <p:spPr>
            <a:xfrm>
              <a:off x="8420" y="10040"/>
              <a:ext cx="2000" cy="2300"/>
            </a:xfrm>
            <a:prstGeom prst="straightConnector1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35"/>
            <p:cNvCxnSpPr/>
            <p:nvPr/>
          </p:nvCxnSpPr>
          <p:spPr>
            <a:xfrm flipH="1">
              <a:off x="5720" y="10660"/>
              <a:ext cx="100" cy="4400"/>
            </a:xfrm>
            <a:prstGeom prst="straightConnector1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87" name="Google Shape;387;p35"/>
            <p:cNvSpPr/>
            <p:nvPr/>
          </p:nvSpPr>
          <p:spPr>
            <a:xfrm>
              <a:off x="1080" y="4100"/>
              <a:ext cx="2060" cy="184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5"/>
            <p:cNvSpPr/>
            <p:nvPr/>
          </p:nvSpPr>
          <p:spPr>
            <a:xfrm>
              <a:off x="8440" y="4060"/>
              <a:ext cx="2060" cy="184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5"/>
            <p:cNvSpPr/>
            <p:nvPr/>
          </p:nvSpPr>
          <p:spPr>
            <a:xfrm>
              <a:off x="940" y="11180"/>
              <a:ext cx="2060" cy="184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5"/>
            <p:cNvSpPr/>
            <p:nvPr/>
          </p:nvSpPr>
          <p:spPr>
            <a:xfrm>
              <a:off x="4720" y="13200"/>
              <a:ext cx="2060" cy="184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5"/>
            <p:cNvSpPr/>
            <p:nvPr/>
          </p:nvSpPr>
          <p:spPr>
            <a:xfrm>
              <a:off x="8840" y="11420"/>
              <a:ext cx="2060" cy="184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2" name="Google Shape;392;p35"/>
          <p:cNvSpPr txBox="1"/>
          <p:nvPr/>
        </p:nvSpPr>
        <p:spPr>
          <a:xfrm>
            <a:off x="3239099" y="2084704"/>
            <a:ext cx="3000375" cy="93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CYCLOPS</a:t>
            </a:r>
            <a:endParaRPr/>
          </a:p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GB" sz="18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Overview :</a:t>
            </a:r>
            <a:endParaRPr/>
          </a:p>
        </p:txBody>
      </p:sp>
      <p:sp>
        <p:nvSpPr>
          <p:cNvPr id="393" name="Google Shape;393;p35"/>
          <p:cNvSpPr txBox="1"/>
          <p:nvPr/>
        </p:nvSpPr>
        <p:spPr>
          <a:xfrm>
            <a:off x="582324" y="827286"/>
            <a:ext cx="1744134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Anatomy/ appearance </a:t>
            </a:r>
            <a:endParaRPr/>
          </a:p>
        </p:txBody>
      </p:sp>
      <p:sp>
        <p:nvSpPr>
          <p:cNvPr id="394" name="Google Shape;394;p35"/>
          <p:cNvSpPr txBox="1"/>
          <p:nvPr/>
        </p:nvSpPr>
        <p:spPr>
          <a:xfrm>
            <a:off x="6813793" y="923201"/>
            <a:ext cx="174413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Nutrition</a:t>
            </a:r>
            <a:endParaRPr/>
          </a:p>
        </p:txBody>
      </p:sp>
      <p:sp>
        <p:nvSpPr>
          <p:cNvPr id="395" name="Google Shape;395;p35"/>
          <p:cNvSpPr txBox="1"/>
          <p:nvPr/>
        </p:nvSpPr>
        <p:spPr>
          <a:xfrm>
            <a:off x="7156211" y="4499153"/>
            <a:ext cx="174413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endParaRPr/>
          </a:p>
        </p:txBody>
      </p:sp>
      <p:sp>
        <p:nvSpPr>
          <p:cNvPr id="396" name="Google Shape;396;p35"/>
          <p:cNvSpPr txBox="1"/>
          <p:nvPr/>
        </p:nvSpPr>
        <p:spPr>
          <a:xfrm>
            <a:off x="3789916" y="5315311"/>
            <a:ext cx="15001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Behaviour</a:t>
            </a:r>
            <a:endParaRPr/>
          </a:p>
        </p:txBody>
      </p:sp>
      <p:sp>
        <p:nvSpPr>
          <p:cNvPr id="397" name="Google Shape;397;p35"/>
          <p:cNvSpPr txBox="1"/>
          <p:nvPr/>
        </p:nvSpPr>
        <p:spPr>
          <a:xfrm>
            <a:off x="467544" y="4209426"/>
            <a:ext cx="174413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Cause of extinction</a:t>
            </a:r>
            <a:endParaRPr/>
          </a:p>
        </p:txBody>
      </p:sp>
      <p:pic>
        <p:nvPicPr>
          <p:cNvPr id="398" name="Google Shape;39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4479" y="330213"/>
            <a:ext cx="1056411" cy="1466361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</a:pPr>
            <a:r>
              <a:rPr lang="en-GB"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primaryeducationadvisors.co.uk       @EnglishHubUK</a:t>
            </a:r>
            <a:endParaRPr sz="14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36"/>
          <p:cNvGrpSpPr/>
          <p:nvPr/>
        </p:nvGrpSpPr>
        <p:grpSpPr>
          <a:xfrm>
            <a:off x="467544" y="691480"/>
            <a:ext cx="8432800" cy="5257800"/>
            <a:chOff x="940" y="4060"/>
            <a:chExt cx="9960" cy="11000"/>
          </a:xfrm>
        </p:grpSpPr>
        <p:sp>
          <p:nvSpPr>
            <p:cNvPr id="405" name="Google Shape;405;p36"/>
            <p:cNvSpPr/>
            <p:nvPr/>
          </p:nvSpPr>
          <p:spPr>
            <a:xfrm>
              <a:off x="2564" y="6376"/>
              <a:ext cx="6860" cy="42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06" name="Google Shape;406;p36"/>
            <p:cNvCxnSpPr/>
            <p:nvPr/>
          </p:nvCxnSpPr>
          <p:spPr>
            <a:xfrm>
              <a:off x="2720" y="5700"/>
              <a:ext cx="1020" cy="1180"/>
            </a:xfrm>
            <a:prstGeom prst="straightConnector1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36"/>
            <p:cNvCxnSpPr/>
            <p:nvPr/>
          </p:nvCxnSpPr>
          <p:spPr>
            <a:xfrm rot="10800000" flipH="1">
              <a:off x="8020" y="5140"/>
              <a:ext cx="1500" cy="1600"/>
            </a:xfrm>
            <a:prstGeom prst="straightConnector1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36"/>
            <p:cNvCxnSpPr/>
            <p:nvPr/>
          </p:nvCxnSpPr>
          <p:spPr>
            <a:xfrm flipH="1">
              <a:off x="1280" y="10040"/>
              <a:ext cx="2240" cy="1800"/>
            </a:xfrm>
            <a:prstGeom prst="straightConnector1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36"/>
            <p:cNvCxnSpPr/>
            <p:nvPr/>
          </p:nvCxnSpPr>
          <p:spPr>
            <a:xfrm>
              <a:off x="8420" y="10040"/>
              <a:ext cx="2000" cy="2300"/>
            </a:xfrm>
            <a:prstGeom prst="straightConnector1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36"/>
            <p:cNvCxnSpPr/>
            <p:nvPr/>
          </p:nvCxnSpPr>
          <p:spPr>
            <a:xfrm flipH="1">
              <a:off x="5720" y="10660"/>
              <a:ext cx="100" cy="4400"/>
            </a:xfrm>
            <a:prstGeom prst="straightConnector1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11" name="Google Shape;411;p36"/>
            <p:cNvSpPr/>
            <p:nvPr/>
          </p:nvSpPr>
          <p:spPr>
            <a:xfrm>
              <a:off x="1080" y="4100"/>
              <a:ext cx="2060" cy="184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6"/>
            <p:cNvSpPr/>
            <p:nvPr/>
          </p:nvSpPr>
          <p:spPr>
            <a:xfrm>
              <a:off x="8440" y="4060"/>
              <a:ext cx="2060" cy="184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6"/>
            <p:cNvSpPr/>
            <p:nvPr/>
          </p:nvSpPr>
          <p:spPr>
            <a:xfrm>
              <a:off x="940" y="11180"/>
              <a:ext cx="2060" cy="184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6"/>
            <p:cNvSpPr/>
            <p:nvPr/>
          </p:nvSpPr>
          <p:spPr>
            <a:xfrm>
              <a:off x="4720" y="13200"/>
              <a:ext cx="2060" cy="184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6"/>
            <p:cNvSpPr/>
            <p:nvPr/>
          </p:nvSpPr>
          <p:spPr>
            <a:xfrm>
              <a:off x="8840" y="11420"/>
              <a:ext cx="2060" cy="184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6" name="Google Shape;416;p36"/>
          <p:cNvSpPr txBox="1"/>
          <p:nvPr/>
        </p:nvSpPr>
        <p:spPr>
          <a:xfrm>
            <a:off x="3239099" y="2084704"/>
            <a:ext cx="3000375" cy="93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MEDUSA</a:t>
            </a:r>
            <a:endParaRPr/>
          </a:p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GB" sz="18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Overview :</a:t>
            </a:r>
            <a:endParaRPr/>
          </a:p>
        </p:txBody>
      </p:sp>
      <p:sp>
        <p:nvSpPr>
          <p:cNvPr id="417" name="Google Shape;417;p36"/>
          <p:cNvSpPr txBox="1"/>
          <p:nvPr/>
        </p:nvSpPr>
        <p:spPr>
          <a:xfrm>
            <a:off x="582324" y="827286"/>
            <a:ext cx="1744134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Anatomy/ appearance </a:t>
            </a:r>
            <a:endParaRPr/>
          </a:p>
        </p:txBody>
      </p:sp>
      <p:sp>
        <p:nvSpPr>
          <p:cNvPr id="418" name="Google Shape;418;p36"/>
          <p:cNvSpPr txBox="1"/>
          <p:nvPr/>
        </p:nvSpPr>
        <p:spPr>
          <a:xfrm>
            <a:off x="6813793" y="923201"/>
            <a:ext cx="174413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Nutrition</a:t>
            </a:r>
            <a:endParaRPr/>
          </a:p>
        </p:txBody>
      </p:sp>
      <p:sp>
        <p:nvSpPr>
          <p:cNvPr id="419" name="Google Shape;419;p36"/>
          <p:cNvSpPr txBox="1"/>
          <p:nvPr/>
        </p:nvSpPr>
        <p:spPr>
          <a:xfrm>
            <a:off x="7156211" y="4499153"/>
            <a:ext cx="174413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endParaRPr/>
          </a:p>
        </p:txBody>
      </p:sp>
      <p:sp>
        <p:nvSpPr>
          <p:cNvPr id="420" name="Google Shape;420;p36"/>
          <p:cNvSpPr txBox="1"/>
          <p:nvPr/>
        </p:nvSpPr>
        <p:spPr>
          <a:xfrm>
            <a:off x="3789916" y="5315311"/>
            <a:ext cx="15001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Behaviour</a:t>
            </a:r>
            <a:endParaRPr/>
          </a:p>
        </p:txBody>
      </p:sp>
      <p:sp>
        <p:nvSpPr>
          <p:cNvPr id="421" name="Google Shape;421;p36"/>
          <p:cNvSpPr txBox="1"/>
          <p:nvPr/>
        </p:nvSpPr>
        <p:spPr>
          <a:xfrm>
            <a:off x="467544" y="4209426"/>
            <a:ext cx="174413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Cause of extinction</a:t>
            </a:r>
            <a:endParaRPr/>
          </a:p>
        </p:txBody>
      </p:sp>
      <p:pic>
        <p:nvPicPr>
          <p:cNvPr id="422" name="Google Shape;42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4479" y="330213"/>
            <a:ext cx="1056411" cy="1466361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3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</a:pPr>
            <a:r>
              <a:rPr lang="en-GB"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primaryeducationadvisors.co.uk       @EnglishHubUK</a:t>
            </a:r>
            <a:endParaRPr sz="14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/>
          <p:nvPr/>
        </p:nvSpPr>
        <p:spPr>
          <a:xfrm>
            <a:off x="3001004" y="333337"/>
            <a:ext cx="3284869" cy="57725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22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9" name="Google Shape;119;p16"/>
          <p:cNvCxnSpPr/>
          <p:nvPr/>
        </p:nvCxnSpPr>
        <p:spPr>
          <a:xfrm>
            <a:off x="4643438" y="2361345"/>
            <a:ext cx="0" cy="2956598"/>
          </a:xfrm>
          <a:prstGeom prst="straightConnector1">
            <a:avLst/>
          </a:prstGeom>
          <a:noFill/>
          <a:ln w="63500" cap="flat" cmpd="sng">
            <a:solidFill>
              <a:srgbClr val="A5A5A5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20" name="Google Shape;120;p16"/>
          <p:cNvSpPr txBox="1"/>
          <p:nvPr/>
        </p:nvSpPr>
        <p:spPr>
          <a:xfrm>
            <a:off x="986094" y="701324"/>
            <a:ext cx="1871663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7438"/>
              </a:buClr>
              <a:buSzPts val="2400"/>
              <a:buFont typeface="Arial"/>
              <a:buNone/>
            </a:pPr>
            <a:r>
              <a:rPr lang="en-GB" sz="2000" b="1" i="0" u="none" strike="noStrike" cap="none">
                <a:solidFill>
                  <a:srgbClr val="E6157F"/>
                </a:solidFill>
                <a:latin typeface="Calibri"/>
                <a:ea typeface="Calibri"/>
                <a:cs typeface="Calibri"/>
                <a:sym typeface="Calibri"/>
              </a:rPr>
              <a:t>Enjoy and immerse: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7438"/>
              </a:buClr>
              <a:buSzPts val="2400"/>
              <a:buFont typeface="Arial"/>
              <a:buNone/>
            </a:pPr>
            <a:r>
              <a:rPr lang="en-GB" sz="2000" b="1" i="0" u="none" strike="noStrike" cap="none">
                <a:solidFill>
                  <a:srgbClr val="E6157F"/>
                </a:solidFill>
                <a:latin typeface="Calibri"/>
                <a:ea typeface="Calibri"/>
                <a:cs typeface="Calibri"/>
                <a:sym typeface="Calibri"/>
              </a:rPr>
              <a:t>Model text</a:t>
            </a:r>
            <a:endParaRPr sz="2000" b="0" i="0" u="none" strike="noStrike" cap="none">
              <a:solidFill>
                <a:srgbClr val="E615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6884861" y="669410"/>
            <a:ext cx="167392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Capture and organise: New content</a:t>
            </a:r>
            <a:endParaRPr sz="2000" b="0" i="0" u="none" strike="noStrike" cap="none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5332090" y="3031992"/>
            <a:ext cx="2493167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2D4"/>
              </a:buClr>
              <a:buSzPts val="2400"/>
              <a:buFont typeface="Arial"/>
              <a:buNone/>
            </a:pPr>
            <a:r>
              <a:rPr lang="en-GB" sz="2400" b="1" i="0" u="none" strike="noStrike" cap="none" dirty="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Collaborative composition</a:t>
            </a:r>
            <a:r>
              <a:rPr lang="en-GB" sz="2400" b="1" dirty="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 i="1" u="none" strike="noStrike" cap="none" dirty="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(including both shared writing and children’s writing)</a:t>
            </a:r>
            <a:endParaRPr sz="1400" b="0" i="1" u="none" strike="noStrike" cap="none" dirty="0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2526253" y="5378317"/>
            <a:ext cx="423437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Independent application</a:t>
            </a:r>
            <a:endParaRPr sz="20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1179513" y="390983"/>
            <a:ext cx="692785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Formative Assessment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4684392" y="2241368"/>
            <a:ext cx="431800" cy="270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7000"/>
              <a:buFont typeface="Arial"/>
              <a:buNone/>
            </a:pPr>
            <a:r>
              <a:rPr lang="en-GB" sz="17000" b="0" i="0" u="none" strike="noStrike" cap="non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1400" b="0" i="0" u="none" strike="noStrike" cap="non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4312311" y="2780875"/>
            <a:ext cx="230458" cy="193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16"/>
          <p:cNvCxnSpPr/>
          <p:nvPr/>
        </p:nvCxnSpPr>
        <p:spPr>
          <a:xfrm>
            <a:off x="2046536" y="1662221"/>
            <a:ext cx="2306727" cy="699124"/>
          </a:xfrm>
          <a:prstGeom prst="straightConnector1">
            <a:avLst/>
          </a:prstGeom>
          <a:noFill/>
          <a:ln w="63500" cap="flat" cmpd="sng">
            <a:solidFill>
              <a:srgbClr val="A5A5A5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28" name="Google Shape;128;p16"/>
          <p:cNvCxnSpPr/>
          <p:nvPr/>
        </p:nvCxnSpPr>
        <p:spPr>
          <a:xfrm flipH="1">
            <a:off x="4933614" y="1684318"/>
            <a:ext cx="2306727" cy="699124"/>
          </a:xfrm>
          <a:prstGeom prst="straightConnector1">
            <a:avLst/>
          </a:prstGeom>
          <a:noFill/>
          <a:ln w="63500" cap="flat" cmpd="sng">
            <a:solidFill>
              <a:srgbClr val="A5A5A5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37"/>
          <p:cNvGrpSpPr/>
          <p:nvPr/>
        </p:nvGrpSpPr>
        <p:grpSpPr>
          <a:xfrm>
            <a:off x="467544" y="691480"/>
            <a:ext cx="8432800" cy="5257800"/>
            <a:chOff x="940" y="4060"/>
            <a:chExt cx="9960" cy="11000"/>
          </a:xfrm>
        </p:grpSpPr>
        <p:sp>
          <p:nvSpPr>
            <p:cNvPr id="429" name="Google Shape;429;p37"/>
            <p:cNvSpPr/>
            <p:nvPr/>
          </p:nvSpPr>
          <p:spPr>
            <a:xfrm>
              <a:off x="2564" y="6376"/>
              <a:ext cx="6860" cy="42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30" name="Google Shape;430;p37"/>
            <p:cNvCxnSpPr/>
            <p:nvPr/>
          </p:nvCxnSpPr>
          <p:spPr>
            <a:xfrm>
              <a:off x="2720" y="5700"/>
              <a:ext cx="1020" cy="1180"/>
            </a:xfrm>
            <a:prstGeom prst="straightConnector1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37"/>
            <p:cNvCxnSpPr/>
            <p:nvPr/>
          </p:nvCxnSpPr>
          <p:spPr>
            <a:xfrm rot="10800000" flipH="1">
              <a:off x="8020" y="5140"/>
              <a:ext cx="1500" cy="1600"/>
            </a:xfrm>
            <a:prstGeom prst="straightConnector1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37"/>
            <p:cNvCxnSpPr/>
            <p:nvPr/>
          </p:nvCxnSpPr>
          <p:spPr>
            <a:xfrm flipH="1">
              <a:off x="1280" y="10040"/>
              <a:ext cx="2240" cy="1800"/>
            </a:xfrm>
            <a:prstGeom prst="straightConnector1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37"/>
            <p:cNvCxnSpPr/>
            <p:nvPr/>
          </p:nvCxnSpPr>
          <p:spPr>
            <a:xfrm>
              <a:off x="8420" y="10040"/>
              <a:ext cx="2000" cy="2300"/>
            </a:xfrm>
            <a:prstGeom prst="straightConnector1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37"/>
            <p:cNvCxnSpPr/>
            <p:nvPr/>
          </p:nvCxnSpPr>
          <p:spPr>
            <a:xfrm flipH="1">
              <a:off x="5720" y="10660"/>
              <a:ext cx="100" cy="4400"/>
            </a:xfrm>
            <a:prstGeom prst="straightConnector1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35" name="Google Shape;435;p37"/>
            <p:cNvSpPr/>
            <p:nvPr/>
          </p:nvSpPr>
          <p:spPr>
            <a:xfrm>
              <a:off x="1080" y="4100"/>
              <a:ext cx="2060" cy="184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8440" y="4060"/>
              <a:ext cx="2060" cy="184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940" y="11180"/>
              <a:ext cx="2060" cy="184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4720" y="13200"/>
              <a:ext cx="2060" cy="184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7"/>
            <p:cNvSpPr/>
            <p:nvPr/>
          </p:nvSpPr>
          <p:spPr>
            <a:xfrm>
              <a:off x="8840" y="11420"/>
              <a:ext cx="2060" cy="184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37"/>
          <p:cNvSpPr txBox="1"/>
          <p:nvPr/>
        </p:nvSpPr>
        <p:spPr>
          <a:xfrm>
            <a:off x="582324" y="827286"/>
            <a:ext cx="1744134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Anatomy/ appearance </a:t>
            </a:r>
            <a:endParaRPr/>
          </a:p>
        </p:txBody>
      </p:sp>
      <p:sp>
        <p:nvSpPr>
          <p:cNvPr id="441" name="Google Shape;441;p37"/>
          <p:cNvSpPr txBox="1"/>
          <p:nvPr/>
        </p:nvSpPr>
        <p:spPr>
          <a:xfrm>
            <a:off x="6813793" y="923201"/>
            <a:ext cx="174413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Nutrition</a:t>
            </a:r>
            <a:endParaRPr/>
          </a:p>
        </p:txBody>
      </p:sp>
      <p:sp>
        <p:nvSpPr>
          <p:cNvPr id="442" name="Google Shape;442;p37"/>
          <p:cNvSpPr txBox="1"/>
          <p:nvPr/>
        </p:nvSpPr>
        <p:spPr>
          <a:xfrm>
            <a:off x="7156211" y="4499153"/>
            <a:ext cx="174413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endParaRPr/>
          </a:p>
        </p:txBody>
      </p:sp>
      <p:sp>
        <p:nvSpPr>
          <p:cNvPr id="443" name="Google Shape;443;p37"/>
          <p:cNvSpPr txBox="1"/>
          <p:nvPr/>
        </p:nvSpPr>
        <p:spPr>
          <a:xfrm>
            <a:off x="3789916" y="5315311"/>
            <a:ext cx="15001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Behaviour</a:t>
            </a:r>
            <a:endParaRPr/>
          </a:p>
        </p:txBody>
      </p:sp>
      <p:sp>
        <p:nvSpPr>
          <p:cNvPr id="444" name="Google Shape;444;p37"/>
          <p:cNvSpPr txBox="1"/>
          <p:nvPr/>
        </p:nvSpPr>
        <p:spPr>
          <a:xfrm>
            <a:off x="467544" y="4209426"/>
            <a:ext cx="174413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Cause of extinction</a:t>
            </a:r>
            <a:endParaRPr/>
          </a:p>
        </p:txBody>
      </p:sp>
      <p:sp>
        <p:nvSpPr>
          <p:cNvPr id="445" name="Google Shape;445;p37"/>
          <p:cNvSpPr txBox="1"/>
          <p:nvPr/>
        </p:nvSpPr>
        <p:spPr>
          <a:xfrm>
            <a:off x="3239099" y="2193324"/>
            <a:ext cx="3000375" cy="93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PEGASUS</a:t>
            </a:r>
            <a:endParaRPr/>
          </a:p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GB" sz="18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Overview :</a:t>
            </a:r>
            <a:endParaRPr/>
          </a:p>
        </p:txBody>
      </p:sp>
      <p:pic>
        <p:nvPicPr>
          <p:cNvPr id="446" name="Google Shape;44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4479" y="330213"/>
            <a:ext cx="1056411" cy="1466361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3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</a:pPr>
            <a:r>
              <a:rPr lang="en-GB"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primaryeducationadvisors.co.uk       @EnglishHubUK</a:t>
            </a:r>
            <a:endParaRPr sz="14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3767" y="235097"/>
            <a:ext cx="2716466" cy="37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38"/>
          <p:cNvSpPr txBox="1">
            <a:spLocks noGrp="1"/>
          </p:cNvSpPr>
          <p:nvPr>
            <p:ph type="ctrTitle"/>
          </p:nvPr>
        </p:nvSpPr>
        <p:spPr>
          <a:xfrm>
            <a:off x="1017818" y="3575335"/>
            <a:ext cx="7108364" cy="1835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6A0"/>
              </a:buClr>
              <a:buSzPts val="4050"/>
              <a:buFont typeface="Arial Rounded"/>
              <a:buNone/>
            </a:pPr>
            <a:r>
              <a:rPr lang="en-GB" sz="3645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Purpose:</a:t>
            </a:r>
            <a:br>
              <a:rPr lang="en-GB" sz="3645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324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the writing matter to them!</a:t>
            </a:r>
            <a:endParaRPr sz="324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3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</a:pPr>
            <a:r>
              <a:rPr lang="en-GB"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primaryeducationadvisors.co.uk       @EnglishHubUK</a:t>
            </a:r>
            <a:endParaRPr sz="14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9"/>
          <p:cNvSpPr txBox="1"/>
          <p:nvPr/>
        </p:nvSpPr>
        <p:spPr>
          <a:xfrm>
            <a:off x="9684568" y="740479"/>
            <a:ext cx="202088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42D4"/>
              </a:buClr>
              <a:buSzPts val="2400"/>
              <a:buFont typeface="Arial"/>
              <a:buNone/>
            </a:pPr>
            <a:r>
              <a:rPr lang="en-GB" sz="2400" b="1">
                <a:solidFill>
                  <a:srgbClr val="0042D4"/>
                </a:solidFill>
                <a:latin typeface="Arial Rounded"/>
                <a:ea typeface="Arial Rounded"/>
                <a:cs typeface="Arial Rounded"/>
                <a:sym typeface="Arial Rounded"/>
              </a:rPr>
              <a:t>Capture &amp; Organise new content</a:t>
            </a:r>
            <a:endParaRPr/>
          </a:p>
        </p:txBody>
      </p:sp>
      <p:sp>
        <p:nvSpPr>
          <p:cNvPr id="460" name="Google Shape;460;p39"/>
          <p:cNvSpPr txBox="1"/>
          <p:nvPr/>
        </p:nvSpPr>
        <p:spPr>
          <a:xfrm>
            <a:off x="10044608" y="3521868"/>
            <a:ext cx="238125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42D4"/>
              </a:buClr>
              <a:buSzPts val="2400"/>
              <a:buFont typeface="Arial"/>
              <a:buNone/>
            </a:pPr>
            <a:r>
              <a:rPr lang="en-GB" sz="2400" b="1">
                <a:solidFill>
                  <a:srgbClr val="0042D4"/>
                </a:solidFill>
                <a:latin typeface="Arial Rounded"/>
                <a:ea typeface="Arial Rounded"/>
                <a:cs typeface="Arial Rounded"/>
                <a:sym typeface="Arial Rounded"/>
              </a:rPr>
              <a:t>Collaborative Compostion</a:t>
            </a:r>
            <a:endParaRPr sz="2400" b="1">
              <a:solidFill>
                <a:srgbClr val="0042D4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42D4"/>
              </a:buClr>
              <a:buSzPts val="2400"/>
              <a:buFont typeface="Arial"/>
              <a:buNone/>
            </a:pPr>
            <a:r>
              <a:rPr lang="en-GB" sz="2400" b="1">
                <a:solidFill>
                  <a:srgbClr val="0042D4"/>
                </a:solidFill>
                <a:latin typeface="Arial Rounded"/>
                <a:ea typeface="Arial Rounded"/>
                <a:cs typeface="Arial Rounded"/>
                <a:sym typeface="Arial Rounded"/>
              </a:rPr>
              <a:t>using the new content</a:t>
            </a:r>
            <a:endParaRPr/>
          </a:p>
        </p:txBody>
      </p:sp>
      <p:sp>
        <p:nvSpPr>
          <p:cNvPr id="461" name="Google Shape;461;p39"/>
          <p:cNvSpPr txBox="1"/>
          <p:nvPr/>
        </p:nvSpPr>
        <p:spPr>
          <a:xfrm>
            <a:off x="1876783" y="5256705"/>
            <a:ext cx="55333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rPr lang="en-GB" sz="24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APPLY to </a:t>
            </a:r>
            <a:r>
              <a:rPr lang="en-GB" sz="2400" b="1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PURPOSEFUL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rPr lang="en-GB" sz="24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new content, independently</a:t>
            </a:r>
            <a:endParaRPr/>
          </a:p>
        </p:txBody>
      </p:sp>
      <p:sp>
        <p:nvSpPr>
          <p:cNvPr id="462" name="Google Shape;462;p39"/>
          <p:cNvSpPr txBox="1"/>
          <p:nvPr/>
        </p:nvSpPr>
        <p:spPr>
          <a:xfrm>
            <a:off x="771398" y="430396"/>
            <a:ext cx="1871663" cy="120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lang="en-GB" sz="24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Enjoy &amp; immerse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lang="en-GB" sz="24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MODEL TEXT </a:t>
            </a:r>
            <a:endParaRPr/>
          </a:p>
        </p:txBody>
      </p:sp>
      <p:sp>
        <p:nvSpPr>
          <p:cNvPr id="463" name="Google Shape;463;p39"/>
          <p:cNvSpPr/>
          <p:nvPr/>
        </p:nvSpPr>
        <p:spPr>
          <a:xfrm>
            <a:off x="3001004" y="333337"/>
            <a:ext cx="3284869" cy="57725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22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4" name="Google Shape;464;p39"/>
          <p:cNvCxnSpPr/>
          <p:nvPr/>
        </p:nvCxnSpPr>
        <p:spPr>
          <a:xfrm>
            <a:off x="4637062" y="2361250"/>
            <a:ext cx="8108" cy="2845419"/>
          </a:xfrm>
          <a:prstGeom prst="straightConnector1">
            <a:avLst/>
          </a:prstGeom>
          <a:noFill/>
          <a:ln w="63500" cap="flat" cmpd="sng">
            <a:solidFill>
              <a:srgbClr val="A5A5A5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465" name="Google Shape;465;p39"/>
          <p:cNvSpPr txBox="1"/>
          <p:nvPr/>
        </p:nvSpPr>
        <p:spPr>
          <a:xfrm>
            <a:off x="6535600" y="390983"/>
            <a:ext cx="228194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Capture &amp; organise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NEW CONTENT</a:t>
            </a:r>
            <a:endParaRPr sz="1400" b="0" i="0" u="none" strike="noStrike" cap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39"/>
          <p:cNvSpPr txBox="1"/>
          <p:nvPr/>
        </p:nvSpPr>
        <p:spPr>
          <a:xfrm>
            <a:off x="5289017" y="3424166"/>
            <a:ext cx="249316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2D4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Collaborative composition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2D4"/>
              </a:buClr>
              <a:buSzPts val="2400"/>
              <a:buFont typeface="Arial"/>
              <a:buNone/>
            </a:pPr>
            <a:r>
              <a:rPr lang="en-GB" sz="1800" b="1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Using the new content</a:t>
            </a:r>
            <a:endParaRPr sz="1800" b="1" i="0" u="none" strike="noStrike" cap="none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39"/>
          <p:cNvSpPr txBox="1"/>
          <p:nvPr/>
        </p:nvSpPr>
        <p:spPr>
          <a:xfrm>
            <a:off x="1179513" y="390983"/>
            <a:ext cx="692785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Formative Assessment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39"/>
          <p:cNvSpPr txBox="1"/>
          <p:nvPr/>
        </p:nvSpPr>
        <p:spPr>
          <a:xfrm>
            <a:off x="4684392" y="2241368"/>
            <a:ext cx="431800" cy="270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7000"/>
              <a:buFont typeface="Arial"/>
              <a:buNone/>
            </a:pPr>
            <a:r>
              <a:rPr lang="en-GB" sz="17000" b="0" i="0" u="none" strike="noStrike" cap="non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1400" b="0" i="0" u="none" strike="noStrike" cap="non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9" name="Google Shape;469;p39"/>
          <p:cNvCxnSpPr/>
          <p:nvPr/>
        </p:nvCxnSpPr>
        <p:spPr>
          <a:xfrm>
            <a:off x="2046536" y="1662221"/>
            <a:ext cx="2306727" cy="699124"/>
          </a:xfrm>
          <a:prstGeom prst="straightConnector1">
            <a:avLst/>
          </a:prstGeom>
          <a:noFill/>
          <a:ln w="63500" cap="flat" cmpd="sng">
            <a:solidFill>
              <a:srgbClr val="A5A5A5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70" name="Google Shape;470;p39"/>
          <p:cNvCxnSpPr/>
          <p:nvPr/>
        </p:nvCxnSpPr>
        <p:spPr>
          <a:xfrm flipH="1">
            <a:off x="4933614" y="1684318"/>
            <a:ext cx="2306727" cy="699124"/>
          </a:xfrm>
          <a:prstGeom prst="straightConnector1">
            <a:avLst/>
          </a:prstGeom>
          <a:noFill/>
          <a:ln w="63500" cap="flat" cmpd="sng">
            <a:solidFill>
              <a:srgbClr val="A5A5A5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471" name="Google Shape;471;p3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</a:pPr>
            <a:r>
              <a:rPr lang="en-GB"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primaryeducationadvisors.co.uk       @EnglishHubUK</a:t>
            </a:r>
            <a:endParaRPr sz="14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0"/>
          <p:cNvSpPr txBox="1"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/>
              <a:t>Make the writing matter to them!</a:t>
            </a:r>
            <a:endParaRPr/>
          </a:p>
        </p:txBody>
      </p:sp>
      <p:sp>
        <p:nvSpPr>
          <p:cNvPr id="477" name="Google Shape;477;p40"/>
          <p:cNvSpPr txBox="1">
            <a:spLocks noGrp="1"/>
          </p:cNvSpPr>
          <p:nvPr>
            <p:ph type="body" idx="1"/>
          </p:nvPr>
        </p:nvSpPr>
        <p:spPr>
          <a:xfrm>
            <a:off x="446086" y="981075"/>
            <a:ext cx="8251827" cy="4320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lvl="1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en-GB" sz="18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Information writing is topic-based and other children are dependent on it for their cross-curricular learning;</a:t>
            </a:r>
            <a:endParaRPr/>
          </a:p>
          <a:p>
            <a:pPr marL="400050" lvl="1" indent="0" algn="l" rtl="0">
              <a:spcBef>
                <a:spcPts val="15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en-GB" sz="18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Instructions are always given to others to follow;</a:t>
            </a:r>
            <a:endParaRPr/>
          </a:p>
          <a:p>
            <a:pPr marL="400050" lvl="1" indent="0" algn="l" rtl="0">
              <a:spcBef>
                <a:spcPts val="15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en-GB" sz="18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Persuasive letters go to people who will respond and/or act;</a:t>
            </a:r>
            <a:endParaRPr/>
          </a:p>
          <a:p>
            <a:pPr marL="400050" lvl="1" indent="0" algn="l" rtl="0">
              <a:spcBef>
                <a:spcPts val="15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en-GB" sz="18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Recounts of visits and events go onto the school website;</a:t>
            </a:r>
            <a:endParaRPr/>
          </a:p>
          <a:p>
            <a:pPr marL="400050" lvl="1" indent="0" algn="l" rtl="0">
              <a:spcBef>
                <a:spcPts val="15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en-GB" sz="18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Letters are sent!;</a:t>
            </a:r>
            <a:endParaRPr/>
          </a:p>
          <a:p>
            <a:pPr marL="400050" lvl="1" indent="0" algn="l" rtl="0">
              <a:spcBef>
                <a:spcPts val="15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en-GB" sz="18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Leaflets, brochures and programmes available in library, parents’ entrance, at a production, etc;</a:t>
            </a:r>
            <a:endParaRPr/>
          </a:p>
          <a:p>
            <a:pPr marL="400050" lvl="1" indent="0" algn="l" rtl="0">
              <a:spcBef>
                <a:spcPts val="15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en-GB" sz="18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Presentations;</a:t>
            </a:r>
            <a:endParaRPr/>
          </a:p>
          <a:p>
            <a:pPr marL="400050" lvl="1" indent="0" algn="l" rtl="0">
              <a:spcBef>
                <a:spcPts val="15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en-GB" sz="18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Debates.</a:t>
            </a:r>
            <a:endParaRPr sz="18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GB" sz="24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Not just the best ones: all of them must be given audience!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40"/>
          <p:cNvSpPr/>
          <p:nvPr/>
        </p:nvSpPr>
        <p:spPr>
          <a:xfrm>
            <a:off x="611561" y="1134368"/>
            <a:ext cx="144016" cy="196904"/>
          </a:xfrm>
          <a:prstGeom prst="chevron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40"/>
          <p:cNvSpPr/>
          <p:nvPr/>
        </p:nvSpPr>
        <p:spPr>
          <a:xfrm>
            <a:off x="611561" y="1804208"/>
            <a:ext cx="144016" cy="196904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40"/>
          <p:cNvSpPr/>
          <p:nvPr/>
        </p:nvSpPr>
        <p:spPr>
          <a:xfrm>
            <a:off x="611561" y="2312347"/>
            <a:ext cx="144016" cy="196904"/>
          </a:xfrm>
          <a:prstGeom prst="chevron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40"/>
          <p:cNvSpPr/>
          <p:nvPr/>
        </p:nvSpPr>
        <p:spPr>
          <a:xfrm>
            <a:off x="611561" y="2780928"/>
            <a:ext cx="144016" cy="196904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40"/>
          <p:cNvSpPr/>
          <p:nvPr/>
        </p:nvSpPr>
        <p:spPr>
          <a:xfrm>
            <a:off x="611561" y="3292206"/>
            <a:ext cx="144016" cy="196904"/>
          </a:xfrm>
          <a:prstGeom prst="chevron">
            <a:avLst>
              <a:gd name="adj" fmla="val 50000"/>
            </a:avLst>
          </a:prstGeom>
          <a:solidFill>
            <a:srgbClr val="92CC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40"/>
          <p:cNvSpPr/>
          <p:nvPr/>
        </p:nvSpPr>
        <p:spPr>
          <a:xfrm>
            <a:off x="611561" y="3819777"/>
            <a:ext cx="144016" cy="196904"/>
          </a:xfrm>
          <a:prstGeom prst="chevron">
            <a:avLst>
              <a:gd name="adj" fmla="val 50000"/>
            </a:avLst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40"/>
          <p:cNvSpPr/>
          <p:nvPr/>
        </p:nvSpPr>
        <p:spPr>
          <a:xfrm>
            <a:off x="611561" y="4470185"/>
            <a:ext cx="144016" cy="196904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40"/>
          <p:cNvSpPr/>
          <p:nvPr/>
        </p:nvSpPr>
        <p:spPr>
          <a:xfrm>
            <a:off x="611561" y="4960288"/>
            <a:ext cx="144016" cy="196904"/>
          </a:xfrm>
          <a:prstGeom prst="chevron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4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</a:pPr>
            <a:r>
              <a:rPr lang="en-GB"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primaryeducationadvisors.co.uk       @EnglishHubUK</a:t>
            </a:r>
            <a:endParaRPr sz="14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1"/>
          <p:cNvSpPr txBox="1">
            <a:spLocks noGrp="1"/>
          </p:cNvSpPr>
          <p:nvPr>
            <p:ph type="ctrTitle"/>
          </p:nvPr>
        </p:nvSpPr>
        <p:spPr>
          <a:xfrm>
            <a:off x="685800" y="37591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Cohesion through shared planning</a:t>
            </a:r>
            <a:endParaRPr/>
          </a:p>
        </p:txBody>
      </p:sp>
      <p:sp>
        <p:nvSpPr>
          <p:cNvPr id="493" name="Google Shape;493;p41"/>
          <p:cNvSpPr txBox="1">
            <a:spLocks noGrp="1"/>
          </p:cNvSpPr>
          <p:nvPr>
            <p:ph type="subTitle" idx="1"/>
          </p:nvPr>
        </p:nvSpPr>
        <p:spPr>
          <a:xfrm>
            <a:off x="457200" y="5229200"/>
            <a:ext cx="836327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i="1" dirty="0">
                <a:solidFill>
                  <a:schemeClr val="dk1"/>
                </a:solidFill>
              </a:rPr>
              <a:t>(Collaborative and independent writing stages)</a:t>
            </a:r>
            <a:endParaRPr i="1" dirty="0"/>
          </a:p>
        </p:txBody>
      </p:sp>
      <p:pic>
        <p:nvPicPr>
          <p:cNvPr id="494" name="Google Shape;494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3767" y="260648"/>
            <a:ext cx="2716466" cy="37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4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</a:pPr>
            <a:r>
              <a:rPr lang="en-GB"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primaryeducationadvisors.co.uk       @EnglishHubUK</a:t>
            </a:r>
            <a:endParaRPr sz="14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2"/>
          <p:cNvSpPr txBox="1"/>
          <p:nvPr/>
        </p:nvSpPr>
        <p:spPr>
          <a:xfrm>
            <a:off x="1718759" y="321632"/>
            <a:ext cx="5761037" cy="83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Arial"/>
              <a:buNone/>
            </a:pPr>
            <a:r>
              <a:rPr lang="en-GB" sz="48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Golden Thread</a:t>
            </a:r>
            <a:endParaRPr/>
          </a:p>
        </p:txBody>
      </p:sp>
      <p:grpSp>
        <p:nvGrpSpPr>
          <p:cNvPr id="501" name="Google Shape;501;p42"/>
          <p:cNvGrpSpPr/>
          <p:nvPr/>
        </p:nvGrpSpPr>
        <p:grpSpPr>
          <a:xfrm>
            <a:off x="467544" y="691480"/>
            <a:ext cx="8432800" cy="5257800"/>
            <a:chOff x="940" y="4060"/>
            <a:chExt cx="9960" cy="11000"/>
          </a:xfrm>
        </p:grpSpPr>
        <p:sp>
          <p:nvSpPr>
            <p:cNvPr id="502" name="Google Shape;502;p42"/>
            <p:cNvSpPr/>
            <p:nvPr/>
          </p:nvSpPr>
          <p:spPr>
            <a:xfrm>
              <a:off x="2564" y="6376"/>
              <a:ext cx="6860" cy="42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03" name="Google Shape;503;p42"/>
            <p:cNvCxnSpPr/>
            <p:nvPr/>
          </p:nvCxnSpPr>
          <p:spPr>
            <a:xfrm>
              <a:off x="2720" y="5700"/>
              <a:ext cx="1020" cy="1180"/>
            </a:xfrm>
            <a:prstGeom prst="straightConnector1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42"/>
            <p:cNvCxnSpPr/>
            <p:nvPr/>
          </p:nvCxnSpPr>
          <p:spPr>
            <a:xfrm rot="10800000" flipH="1">
              <a:off x="8020" y="5140"/>
              <a:ext cx="1500" cy="1600"/>
            </a:xfrm>
            <a:prstGeom prst="straightConnector1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42"/>
            <p:cNvCxnSpPr/>
            <p:nvPr/>
          </p:nvCxnSpPr>
          <p:spPr>
            <a:xfrm flipH="1">
              <a:off x="1280" y="10040"/>
              <a:ext cx="2240" cy="1800"/>
            </a:xfrm>
            <a:prstGeom prst="straightConnector1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42"/>
            <p:cNvCxnSpPr/>
            <p:nvPr/>
          </p:nvCxnSpPr>
          <p:spPr>
            <a:xfrm>
              <a:off x="8420" y="10040"/>
              <a:ext cx="2000" cy="2300"/>
            </a:xfrm>
            <a:prstGeom prst="straightConnector1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42"/>
            <p:cNvCxnSpPr/>
            <p:nvPr/>
          </p:nvCxnSpPr>
          <p:spPr>
            <a:xfrm flipH="1">
              <a:off x="5720" y="10660"/>
              <a:ext cx="100" cy="4400"/>
            </a:xfrm>
            <a:prstGeom prst="straightConnector1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08" name="Google Shape;508;p42"/>
            <p:cNvSpPr/>
            <p:nvPr/>
          </p:nvSpPr>
          <p:spPr>
            <a:xfrm>
              <a:off x="1080" y="4100"/>
              <a:ext cx="2060" cy="184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42"/>
            <p:cNvSpPr/>
            <p:nvPr/>
          </p:nvSpPr>
          <p:spPr>
            <a:xfrm>
              <a:off x="8440" y="4060"/>
              <a:ext cx="2060" cy="184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42"/>
            <p:cNvSpPr/>
            <p:nvPr/>
          </p:nvSpPr>
          <p:spPr>
            <a:xfrm>
              <a:off x="940" y="11180"/>
              <a:ext cx="2060" cy="184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42"/>
            <p:cNvSpPr/>
            <p:nvPr/>
          </p:nvSpPr>
          <p:spPr>
            <a:xfrm>
              <a:off x="4720" y="13200"/>
              <a:ext cx="2060" cy="184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42"/>
            <p:cNvSpPr/>
            <p:nvPr/>
          </p:nvSpPr>
          <p:spPr>
            <a:xfrm>
              <a:off x="8840" y="11420"/>
              <a:ext cx="2060" cy="184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3" name="Google Shape;513;p42"/>
          <p:cNvSpPr txBox="1"/>
          <p:nvPr/>
        </p:nvSpPr>
        <p:spPr>
          <a:xfrm>
            <a:off x="3239099" y="2084704"/>
            <a:ext cx="3000375" cy="93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MINOTAURS</a:t>
            </a:r>
            <a:endParaRPr/>
          </a:p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GB" sz="18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Overview :</a:t>
            </a:r>
            <a:endParaRPr/>
          </a:p>
        </p:txBody>
      </p:sp>
      <p:sp>
        <p:nvSpPr>
          <p:cNvPr id="514" name="Google Shape;514;p42"/>
          <p:cNvSpPr txBox="1"/>
          <p:nvPr/>
        </p:nvSpPr>
        <p:spPr>
          <a:xfrm>
            <a:off x="582324" y="827286"/>
            <a:ext cx="1744134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Anatomy/ appearance </a:t>
            </a:r>
            <a:endParaRPr/>
          </a:p>
        </p:txBody>
      </p:sp>
      <p:sp>
        <p:nvSpPr>
          <p:cNvPr id="515" name="Google Shape;515;p42"/>
          <p:cNvSpPr txBox="1"/>
          <p:nvPr/>
        </p:nvSpPr>
        <p:spPr>
          <a:xfrm>
            <a:off x="6813793" y="923201"/>
            <a:ext cx="174413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Nutrition</a:t>
            </a:r>
            <a:endParaRPr/>
          </a:p>
        </p:txBody>
      </p:sp>
      <p:sp>
        <p:nvSpPr>
          <p:cNvPr id="516" name="Google Shape;516;p42"/>
          <p:cNvSpPr txBox="1"/>
          <p:nvPr/>
        </p:nvSpPr>
        <p:spPr>
          <a:xfrm>
            <a:off x="7156211" y="4499153"/>
            <a:ext cx="174413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endParaRPr/>
          </a:p>
        </p:txBody>
      </p:sp>
      <p:sp>
        <p:nvSpPr>
          <p:cNvPr id="517" name="Google Shape;517;p42"/>
          <p:cNvSpPr txBox="1"/>
          <p:nvPr/>
        </p:nvSpPr>
        <p:spPr>
          <a:xfrm>
            <a:off x="3789916" y="5315311"/>
            <a:ext cx="15001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Behaviour</a:t>
            </a:r>
            <a:endParaRPr/>
          </a:p>
        </p:txBody>
      </p:sp>
      <p:sp>
        <p:nvSpPr>
          <p:cNvPr id="518" name="Google Shape;518;p42"/>
          <p:cNvSpPr txBox="1"/>
          <p:nvPr/>
        </p:nvSpPr>
        <p:spPr>
          <a:xfrm>
            <a:off x="467544" y="4209426"/>
            <a:ext cx="174413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Cause of extinction</a:t>
            </a:r>
            <a:endParaRPr/>
          </a:p>
        </p:txBody>
      </p:sp>
      <p:sp>
        <p:nvSpPr>
          <p:cNvPr id="519" name="Google Shape;519;p4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</a:pPr>
            <a:r>
              <a:rPr lang="en-GB"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primaryeducationadvisors.co.uk       @EnglishHubUK</a:t>
            </a:r>
            <a:endParaRPr sz="14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43"/>
          <p:cNvSpPr/>
          <p:nvPr/>
        </p:nvSpPr>
        <p:spPr>
          <a:xfrm>
            <a:off x="520700" y="1357313"/>
            <a:ext cx="6627813" cy="98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Recount of …</a:t>
            </a:r>
            <a:r>
              <a:rPr lang="en-GB" sz="2800">
                <a:solidFill>
                  <a:schemeClr val="dk1"/>
                </a:solidFill>
                <a:latin typeface="Radley"/>
                <a:ea typeface="Radley"/>
                <a:cs typeface="Radley"/>
                <a:sym typeface="Radley"/>
              </a:rPr>
              <a:t>Our trip to the British Museum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………….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By………………………………………………………………………………………………..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6" name="Google Shape;526;p43"/>
          <p:cNvGrpSpPr/>
          <p:nvPr/>
        </p:nvGrpSpPr>
        <p:grpSpPr>
          <a:xfrm>
            <a:off x="179388" y="2605088"/>
            <a:ext cx="8675687" cy="2235200"/>
            <a:chOff x="1100" y="4560"/>
            <a:chExt cx="13460" cy="3640"/>
          </a:xfrm>
        </p:grpSpPr>
        <p:sp>
          <p:nvSpPr>
            <p:cNvPr id="527" name="Google Shape;527;p43"/>
            <p:cNvSpPr/>
            <p:nvPr/>
          </p:nvSpPr>
          <p:spPr>
            <a:xfrm>
              <a:off x="1100" y="4959"/>
              <a:ext cx="2800" cy="294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43"/>
            <p:cNvSpPr/>
            <p:nvPr/>
          </p:nvSpPr>
          <p:spPr>
            <a:xfrm>
              <a:off x="11760" y="4939"/>
              <a:ext cx="2800" cy="294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29" name="Google Shape;529;p43"/>
            <p:cNvCxnSpPr/>
            <p:nvPr/>
          </p:nvCxnSpPr>
          <p:spPr>
            <a:xfrm>
              <a:off x="3880" y="6340"/>
              <a:ext cx="7820" cy="2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30" name="Google Shape;530;p43"/>
            <p:cNvCxnSpPr/>
            <p:nvPr/>
          </p:nvCxnSpPr>
          <p:spPr>
            <a:xfrm flipH="1">
              <a:off x="4740" y="5180"/>
              <a:ext cx="80" cy="260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43"/>
            <p:cNvCxnSpPr/>
            <p:nvPr/>
          </p:nvCxnSpPr>
          <p:spPr>
            <a:xfrm>
              <a:off x="5965" y="5762"/>
              <a:ext cx="0" cy="1415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43"/>
            <p:cNvCxnSpPr/>
            <p:nvPr/>
          </p:nvCxnSpPr>
          <p:spPr>
            <a:xfrm flipH="1">
              <a:off x="6940" y="4560"/>
              <a:ext cx="60" cy="364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43"/>
            <p:cNvCxnSpPr/>
            <p:nvPr/>
          </p:nvCxnSpPr>
          <p:spPr>
            <a:xfrm>
              <a:off x="8400" y="5400"/>
              <a:ext cx="20" cy="196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43"/>
            <p:cNvCxnSpPr/>
            <p:nvPr/>
          </p:nvCxnSpPr>
          <p:spPr>
            <a:xfrm>
              <a:off x="9940" y="5180"/>
              <a:ext cx="20" cy="252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35" name="Google Shape;535;p43"/>
          <p:cNvSpPr/>
          <p:nvPr/>
        </p:nvSpPr>
        <p:spPr>
          <a:xfrm>
            <a:off x="368618" y="5130586"/>
            <a:ext cx="200888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n-GB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words, phrases, pictures</a:t>
            </a:r>
            <a:endParaRPr sz="11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43"/>
          <p:cNvSpPr txBox="1"/>
          <p:nvPr/>
        </p:nvSpPr>
        <p:spPr>
          <a:xfrm>
            <a:off x="1547813" y="333375"/>
            <a:ext cx="5761037" cy="83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Arial"/>
              <a:buNone/>
            </a:pPr>
            <a:r>
              <a:rPr lang="en-GB" sz="48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Golden Thread</a:t>
            </a:r>
            <a:endParaRPr/>
          </a:p>
        </p:txBody>
      </p:sp>
      <p:sp>
        <p:nvSpPr>
          <p:cNvPr id="537" name="Google Shape;537;p43"/>
          <p:cNvSpPr txBox="1"/>
          <p:nvPr/>
        </p:nvSpPr>
        <p:spPr>
          <a:xfrm>
            <a:off x="2132489" y="2584809"/>
            <a:ext cx="9525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Coach</a:t>
            </a:r>
            <a:endParaRPr/>
          </a:p>
        </p:txBody>
      </p:sp>
      <p:sp>
        <p:nvSpPr>
          <p:cNvPr id="538" name="Google Shape;538;p43"/>
          <p:cNvSpPr txBox="1"/>
          <p:nvPr/>
        </p:nvSpPr>
        <p:spPr>
          <a:xfrm>
            <a:off x="2638902" y="2927709"/>
            <a:ext cx="12731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Mummies</a:t>
            </a:r>
            <a:endParaRPr/>
          </a:p>
        </p:txBody>
      </p:sp>
      <p:sp>
        <p:nvSpPr>
          <p:cNvPr id="539" name="Google Shape;539;p43"/>
          <p:cNvSpPr txBox="1"/>
          <p:nvPr/>
        </p:nvSpPr>
        <p:spPr>
          <a:xfrm>
            <a:off x="3588227" y="2286359"/>
            <a:ext cx="93662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Lunch</a:t>
            </a:r>
            <a:endParaRPr/>
          </a:p>
        </p:txBody>
      </p:sp>
      <p:sp>
        <p:nvSpPr>
          <p:cNvPr id="540" name="Google Shape;540;p43"/>
          <p:cNvSpPr txBox="1"/>
          <p:nvPr/>
        </p:nvSpPr>
        <p:spPr>
          <a:xfrm>
            <a:off x="4221639" y="2775309"/>
            <a:ext cx="14827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Sculptures</a:t>
            </a:r>
            <a:endParaRPr/>
          </a:p>
        </p:txBody>
      </p:sp>
      <p:sp>
        <p:nvSpPr>
          <p:cNvPr id="541" name="Google Shape;541;p43"/>
          <p:cNvSpPr txBox="1"/>
          <p:nvPr/>
        </p:nvSpPr>
        <p:spPr>
          <a:xfrm>
            <a:off x="5661502" y="2534009"/>
            <a:ext cx="9509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Shop</a:t>
            </a:r>
            <a:endParaRPr/>
          </a:p>
        </p:txBody>
      </p:sp>
      <p:sp>
        <p:nvSpPr>
          <p:cNvPr id="542" name="Google Shape;542;p43"/>
          <p:cNvSpPr txBox="1"/>
          <p:nvPr/>
        </p:nvSpPr>
        <p:spPr>
          <a:xfrm>
            <a:off x="179388" y="3513975"/>
            <a:ext cx="1791857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Intro</a:t>
            </a:r>
            <a:endParaRPr/>
          </a:p>
        </p:txBody>
      </p:sp>
      <p:sp>
        <p:nvSpPr>
          <p:cNvPr id="543" name="Google Shape;543;p43"/>
          <p:cNvSpPr txBox="1"/>
          <p:nvPr/>
        </p:nvSpPr>
        <p:spPr>
          <a:xfrm>
            <a:off x="7290084" y="3387350"/>
            <a:ext cx="12954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Home/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Sum-up</a:t>
            </a:r>
            <a:endParaRPr/>
          </a:p>
        </p:txBody>
      </p:sp>
      <p:sp>
        <p:nvSpPr>
          <p:cNvPr id="544" name="Google Shape;544;p43"/>
          <p:cNvSpPr/>
          <p:nvPr/>
        </p:nvSpPr>
        <p:spPr>
          <a:xfrm>
            <a:off x="2097413" y="4703195"/>
            <a:ext cx="792163" cy="797492"/>
          </a:xfrm>
          <a:prstGeom prst="ellipse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43"/>
          <p:cNvSpPr/>
          <p:nvPr/>
        </p:nvSpPr>
        <p:spPr>
          <a:xfrm>
            <a:off x="2950841" y="4355126"/>
            <a:ext cx="792163" cy="797492"/>
          </a:xfrm>
          <a:prstGeom prst="ellipse">
            <a:avLst/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43"/>
          <p:cNvSpPr/>
          <p:nvPr/>
        </p:nvSpPr>
        <p:spPr>
          <a:xfrm>
            <a:off x="3566834" y="5045366"/>
            <a:ext cx="792162" cy="797492"/>
          </a:xfrm>
          <a:prstGeom prst="ellipse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43"/>
          <p:cNvSpPr/>
          <p:nvPr/>
        </p:nvSpPr>
        <p:spPr>
          <a:xfrm>
            <a:off x="4509177" y="4461152"/>
            <a:ext cx="790575" cy="797492"/>
          </a:xfrm>
          <a:prstGeom prst="ellipse">
            <a:avLst/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43"/>
          <p:cNvSpPr/>
          <p:nvPr/>
        </p:nvSpPr>
        <p:spPr>
          <a:xfrm>
            <a:off x="5548329" y="4753872"/>
            <a:ext cx="792162" cy="797492"/>
          </a:xfrm>
          <a:prstGeom prst="ellipse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4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</a:pPr>
            <a:r>
              <a:rPr lang="en-GB"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primaryeducationadvisors.co.uk       @EnglishHubUK</a:t>
            </a:r>
            <a:endParaRPr sz="14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4"/>
          <p:cNvSpPr txBox="1"/>
          <p:nvPr/>
        </p:nvSpPr>
        <p:spPr>
          <a:xfrm>
            <a:off x="5076056" y="442971"/>
            <a:ext cx="29220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Golden Thread</a:t>
            </a:r>
            <a:endParaRPr/>
          </a:p>
        </p:txBody>
      </p:sp>
      <p:sp>
        <p:nvSpPr>
          <p:cNvPr id="555" name="Google Shape;555;p44"/>
          <p:cNvSpPr txBox="1"/>
          <p:nvPr/>
        </p:nvSpPr>
        <p:spPr>
          <a:xfrm>
            <a:off x="609600" y="990600"/>
            <a:ext cx="800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6" name="Google Shape;556;p44"/>
          <p:cNvSpPr txBox="1"/>
          <p:nvPr/>
        </p:nvSpPr>
        <p:spPr>
          <a:xfrm>
            <a:off x="521288" y="1501223"/>
            <a:ext cx="229811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point: </a:t>
            </a:r>
            <a:endParaRPr/>
          </a:p>
        </p:txBody>
      </p:sp>
      <p:sp>
        <p:nvSpPr>
          <p:cNvPr id="557" name="Google Shape;557;p44"/>
          <p:cNvSpPr txBox="1"/>
          <p:nvPr/>
        </p:nvSpPr>
        <p:spPr>
          <a:xfrm>
            <a:off x="531626" y="3101423"/>
            <a:ext cx="26687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 point:</a:t>
            </a:r>
            <a:endParaRPr/>
          </a:p>
        </p:txBody>
      </p:sp>
      <p:sp>
        <p:nvSpPr>
          <p:cNvPr id="558" name="Google Shape;558;p44"/>
          <p:cNvSpPr txBox="1"/>
          <p:nvPr/>
        </p:nvSpPr>
        <p:spPr>
          <a:xfrm>
            <a:off x="417383" y="262174"/>
            <a:ext cx="3456384" cy="1102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Projected outcome: 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Henry was right/wrong to dissolve the monasteries</a:t>
            </a:r>
            <a:endParaRPr/>
          </a:p>
        </p:txBody>
      </p:sp>
      <p:sp>
        <p:nvSpPr>
          <p:cNvPr id="559" name="Google Shape;559;p44"/>
          <p:cNvSpPr/>
          <p:nvPr/>
        </p:nvSpPr>
        <p:spPr>
          <a:xfrm>
            <a:off x="3993704" y="3045358"/>
            <a:ext cx="3854896" cy="40904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0" name="Google Shape;560;p44"/>
          <p:cNvCxnSpPr/>
          <p:nvPr/>
        </p:nvCxnSpPr>
        <p:spPr>
          <a:xfrm rot="10800000" flipH="1">
            <a:off x="2996608" y="3276598"/>
            <a:ext cx="889591" cy="272693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61" name="Google Shape;561;p44"/>
          <p:cNvCxnSpPr/>
          <p:nvPr/>
        </p:nvCxnSpPr>
        <p:spPr>
          <a:xfrm>
            <a:off x="2996608" y="3717032"/>
            <a:ext cx="889591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62" name="Google Shape;562;p44"/>
          <p:cNvCxnSpPr/>
          <p:nvPr/>
        </p:nvCxnSpPr>
        <p:spPr>
          <a:xfrm>
            <a:off x="2996608" y="3837992"/>
            <a:ext cx="889591" cy="353007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63" name="Google Shape;563;p44"/>
          <p:cNvSpPr txBox="1"/>
          <p:nvPr/>
        </p:nvSpPr>
        <p:spPr>
          <a:xfrm>
            <a:off x="590530" y="2182094"/>
            <a:ext cx="18208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</a:t>
            </a:r>
            <a:endParaRPr/>
          </a:p>
        </p:txBody>
      </p:sp>
      <p:sp>
        <p:nvSpPr>
          <p:cNvPr id="564" name="Google Shape;564;p44"/>
          <p:cNvSpPr txBox="1"/>
          <p:nvPr/>
        </p:nvSpPr>
        <p:spPr>
          <a:xfrm>
            <a:off x="585816" y="3837993"/>
            <a:ext cx="22335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</a:t>
            </a:r>
            <a:endParaRPr/>
          </a:p>
        </p:txBody>
      </p:sp>
      <p:sp>
        <p:nvSpPr>
          <p:cNvPr id="565" name="Google Shape;565;p44"/>
          <p:cNvSpPr/>
          <p:nvPr/>
        </p:nvSpPr>
        <p:spPr>
          <a:xfrm>
            <a:off x="3899023" y="507175"/>
            <a:ext cx="951369" cy="43460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44"/>
          <p:cNvSpPr/>
          <p:nvPr/>
        </p:nvSpPr>
        <p:spPr>
          <a:xfrm>
            <a:off x="4001630" y="3552037"/>
            <a:ext cx="3854896" cy="40904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44"/>
          <p:cNvSpPr/>
          <p:nvPr/>
        </p:nvSpPr>
        <p:spPr>
          <a:xfrm>
            <a:off x="3993704" y="4051198"/>
            <a:ext cx="3854896" cy="40904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44"/>
          <p:cNvSpPr/>
          <p:nvPr/>
        </p:nvSpPr>
        <p:spPr>
          <a:xfrm>
            <a:off x="4001630" y="1490096"/>
            <a:ext cx="3854896" cy="40904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9" name="Google Shape;569;p44"/>
          <p:cNvCxnSpPr/>
          <p:nvPr/>
        </p:nvCxnSpPr>
        <p:spPr>
          <a:xfrm rot="10800000" flipH="1">
            <a:off x="3004534" y="1721336"/>
            <a:ext cx="889591" cy="272693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70" name="Google Shape;570;p44"/>
          <p:cNvCxnSpPr/>
          <p:nvPr/>
        </p:nvCxnSpPr>
        <p:spPr>
          <a:xfrm>
            <a:off x="3004534" y="2161770"/>
            <a:ext cx="889591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71" name="Google Shape;571;p44"/>
          <p:cNvCxnSpPr/>
          <p:nvPr/>
        </p:nvCxnSpPr>
        <p:spPr>
          <a:xfrm>
            <a:off x="3004534" y="2282730"/>
            <a:ext cx="889591" cy="353007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72" name="Google Shape;572;p44"/>
          <p:cNvSpPr/>
          <p:nvPr/>
        </p:nvSpPr>
        <p:spPr>
          <a:xfrm>
            <a:off x="4009556" y="1996775"/>
            <a:ext cx="3854896" cy="40904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44"/>
          <p:cNvSpPr/>
          <p:nvPr/>
        </p:nvSpPr>
        <p:spPr>
          <a:xfrm>
            <a:off x="4001630" y="2495936"/>
            <a:ext cx="3854896" cy="40904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44"/>
          <p:cNvSpPr txBox="1"/>
          <p:nvPr/>
        </p:nvSpPr>
        <p:spPr>
          <a:xfrm>
            <a:off x="513362" y="4586925"/>
            <a:ext cx="229811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Third point: </a:t>
            </a:r>
            <a:endParaRPr/>
          </a:p>
        </p:txBody>
      </p:sp>
      <p:sp>
        <p:nvSpPr>
          <p:cNvPr id="575" name="Google Shape;575;p44"/>
          <p:cNvSpPr txBox="1"/>
          <p:nvPr/>
        </p:nvSpPr>
        <p:spPr>
          <a:xfrm>
            <a:off x="582604" y="5267796"/>
            <a:ext cx="18208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</a:t>
            </a:r>
            <a:endParaRPr/>
          </a:p>
        </p:txBody>
      </p:sp>
      <p:sp>
        <p:nvSpPr>
          <p:cNvPr id="576" name="Google Shape;576;p44"/>
          <p:cNvSpPr/>
          <p:nvPr/>
        </p:nvSpPr>
        <p:spPr>
          <a:xfrm>
            <a:off x="3993704" y="4575798"/>
            <a:ext cx="3854896" cy="40904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7" name="Google Shape;577;p44"/>
          <p:cNvCxnSpPr/>
          <p:nvPr/>
        </p:nvCxnSpPr>
        <p:spPr>
          <a:xfrm rot="10800000" flipH="1">
            <a:off x="2996608" y="4807038"/>
            <a:ext cx="889591" cy="272693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78" name="Google Shape;578;p44"/>
          <p:cNvCxnSpPr/>
          <p:nvPr/>
        </p:nvCxnSpPr>
        <p:spPr>
          <a:xfrm>
            <a:off x="2996608" y="5247472"/>
            <a:ext cx="889591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79" name="Google Shape;579;p44"/>
          <p:cNvCxnSpPr/>
          <p:nvPr/>
        </p:nvCxnSpPr>
        <p:spPr>
          <a:xfrm>
            <a:off x="2996608" y="5368432"/>
            <a:ext cx="889591" cy="353007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80" name="Google Shape;580;p44"/>
          <p:cNvSpPr/>
          <p:nvPr/>
        </p:nvSpPr>
        <p:spPr>
          <a:xfrm>
            <a:off x="4001630" y="5082477"/>
            <a:ext cx="3854896" cy="40904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44"/>
          <p:cNvSpPr/>
          <p:nvPr/>
        </p:nvSpPr>
        <p:spPr>
          <a:xfrm>
            <a:off x="3993704" y="5581638"/>
            <a:ext cx="3854896" cy="40904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4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</a:pPr>
            <a:r>
              <a:rPr lang="en-GB"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primaryeducationadvisors.co.uk       @EnglishHubUK</a:t>
            </a:r>
            <a:endParaRPr sz="14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/>
          <p:nvPr/>
        </p:nvSpPr>
        <p:spPr>
          <a:xfrm>
            <a:off x="3001004" y="333337"/>
            <a:ext cx="3284869" cy="57725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22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" name="Google Shape;105;p15"/>
          <p:cNvCxnSpPr/>
          <p:nvPr/>
        </p:nvCxnSpPr>
        <p:spPr>
          <a:xfrm>
            <a:off x="4643438" y="2361345"/>
            <a:ext cx="0" cy="2956598"/>
          </a:xfrm>
          <a:prstGeom prst="straightConnector1">
            <a:avLst/>
          </a:prstGeom>
          <a:noFill/>
          <a:ln w="63500" cap="flat" cmpd="sng">
            <a:solidFill>
              <a:srgbClr val="A5A5A5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06" name="Google Shape;106;p15"/>
          <p:cNvSpPr txBox="1"/>
          <p:nvPr/>
        </p:nvSpPr>
        <p:spPr>
          <a:xfrm>
            <a:off x="1110704" y="1177183"/>
            <a:ext cx="18716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7438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E6157F"/>
                </a:solidFill>
                <a:latin typeface="Calibri"/>
                <a:ea typeface="Calibri"/>
                <a:cs typeface="Calibri"/>
                <a:sym typeface="Calibri"/>
              </a:rPr>
              <a:t>Model text</a:t>
            </a:r>
            <a:endParaRPr sz="1400" b="0" i="0" u="none" strike="noStrike" cap="none">
              <a:solidFill>
                <a:srgbClr val="E615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6535601" y="807851"/>
            <a:ext cx="187166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2D4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New content</a:t>
            </a:r>
            <a:endParaRPr sz="1400" b="0" i="0" u="none" strike="noStrike" cap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5289017" y="3424166"/>
            <a:ext cx="249316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2D4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Collaborative composition</a:t>
            </a:r>
            <a:endParaRPr sz="2400" b="1" i="0" u="none" strike="noStrike" cap="none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2526253" y="5378317"/>
            <a:ext cx="423437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Independent application</a:t>
            </a:r>
            <a:endParaRPr sz="20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1179513" y="390983"/>
            <a:ext cx="692785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Formative Assessment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4684392" y="2241368"/>
            <a:ext cx="431800" cy="270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7000"/>
              <a:buFont typeface="Arial"/>
              <a:buNone/>
            </a:pPr>
            <a:r>
              <a:rPr lang="en-GB" sz="17000" b="0" i="0" u="none" strike="noStrike" cap="non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1400" b="0" i="0" u="none" strike="noStrike" cap="non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p15"/>
          <p:cNvCxnSpPr/>
          <p:nvPr/>
        </p:nvCxnSpPr>
        <p:spPr>
          <a:xfrm>
            <a:off x="2046536" y="1662221"/>
            <a:ext cx="2306727" cy="699124"/>
          </a:xfrm>
          <a:prstGeom prst="straightConnector1">
            <a:avLst/>
          </a:prstGeom>
          <a:noFill/>
          <a:ln w="63500" cap="flat" cmpd="sng">
            <a:solidFill>
              <a:srgbClr val="A5A5A5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13" name="Google Shape;113;p15"/>
          <p:cNvCxnSpPr/>
          <p:nvPr/>
        </p:nvCxnSpPr>
        <p:spPr>
          <a:xfrm flipH="1">
            <a:off x="4933614" y="1684318"/>
            <a:ext cx="2306727" cy="699124"/>
          </a:xfrm>
          <a:prstGeom prst="straightConnector1">
            <a:avLst/>
          </a:prstGeom>
          <a:noFill/>
          <a:ln w="63500" cap="flat" cmpd="sng">
            <a:solidFill>
              <a:srgbClr val="A5A5A5"/>
            </a:solidFill>
            <a:prstDash val="solid"/>
            <a:round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4205109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758525-EC9D-A349-BC36-4EB8FCC60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595"/>
            <a:ext cx="9144000" cy="6351938"/>
          </a:xfrm>
          <a:prstGeom prst="rect">
            <a:avLst/>
          </a:prstGeom>
        </p:spPr>
      </p:pic>
      <p:sp>
        <p:nvSpPr>
          <p:cNvPr id="636" name="Google Shape;636;p50"/>
          <p:cNvSpPr/>
          <p:nvPr/>
        </p:nvSpPr>
        <p:spPr>
          <a:xfrm>
            <a:off x="3883632" y="2239766"/>
            <a:ext cx="5024062" cy="11892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50"/>
          <p:cNvSpPr txBox="1">
            <a:spLocks noGrp="1"/>
          </p:cNvSpPr>
          <p:nvPr>
            <p:ph type="sldNum" idx="1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8" name="Google Shape;638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936" y="1412776"/>
            <a:ext cx="1797978" cy="821166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50"/>
          <p:cNvSpPr/>
          <p:nvPr/>
        </p:nvSpPr>
        <p:spPr>
          <a:xfrm>
            <a:off x="3886200" y="5085184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Course creators: Christine Chen </a:t>
            </a:r>
            <a:endParaRPr sz="1800">
              <a:solidFill>
                <a:srgbClr val="9389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and Lindsay Pickton:  </a:t>
            </a:r>
            <a:r>
              <a:rPr lang="en-GB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www.primaryeducationadvisors.co.uk</a:t>
            </a:r>
            <a:r>
              <a:rPr lang="en-GB" sz="1800">
                <a:solidFill>
                  <a:srgbClr val="9389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0" name="Google Shape;640;p50"/>
          <p:cNvSpPr txBox="1"/>
          <p:nvPr/>
        </p:nvSpPr>
        <p:spPr>
          <a:xfrm>
            <a:off x="3909317" y="2180713"/>
            <a:ext cx="414269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 Rounded"/>
              <a:buNone/>
            </a:pPr>
            <a:r>
              <a:rPr lang="en-GB" sz="6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/>
          <p:nvPr/>
        </p:nvSpPr>
        <p:spPr>
          <a:xfrm>
            <a:off x="6086977" y="920380"/>
            <a:ext cx="26638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None/>
            </a:pPr>
            <a:r>
              <a:rPr lang="en-GB" sz="20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Capture &amp; organise: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None/>
            </a:pPr>
            <a:r>
              <a:rPr lang="en-GB" sz="20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Making a sandwich</a:t>
            </a:r>
            <a:endParaRPr dirty="0"/>
          </a:p>
        </p:txBody>
      </p:sp>
      <p:sp>
        <p:nvSpPr>
          <p:cNvPr id="152" name="Google Shape;152;p18"/>
          <p:cNvSpPr txBox="1"/>
          <p:nvPr/>
        </p:nvSpPr>
        <p:spPr>
          <a:xfrm>
            <a:off x="5508104" y="2977205"/>
            <a:ext cx="238125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42D4"/>
              </a:buClr>
              <a:buSzPts val="2400"/>
              <a:buFont typeface="Arial"/>
              <a:buNone/>
            </a:pPr>
            <a:r>
              <a:rPr lang="en-GB" sz="2400" b="1" dirty="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Collaborative composition: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2400"/>
              <a:buFont typeface="Arial"/>
              <a:buNone/>
            </a:pPr>
            <a:r>
              <a:rPr lang="en-GB" sz="2400" b="1" dirty="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Instructions for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2400"/>
              <a:buFont typeface="Arial"/>
              <a:buNone/>
            </a:pPr>
            <a:r>
              <a:rPr lang="en-GB" sz="2400" b="1" dirty="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making a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2400"/>
              <a:buFont typeface="Arial"/>
              <a:buNone/>
            </a:pPr>
            <a:r>
              <a:rPr lang="en-GB" sz="2400" b="1" dirty="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sandwich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42D4"/>
              </a:buClr>
              <a:buSzPts val="2400"/>
              <a:buFont typeface="Arial"/>
              <a:buNone/>
            </a:pPr>
            <a:endParaRPr sz="2400" b="1" dirty="0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3348038" y="3213100"/>
            <a:ext cx="215900" cy="4619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</a:pPr>
            <a:r>
              <a:rPr lang="en-GB"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primaryeducationadvisors.co.uk       @EnglishHubUK</a:t>
            </a:r>
            <a:endParaRPr sz="14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3888411" y="5448482"/>
            <a:ext cx="1512888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APPLY</a:t>
            </a:r>
            <a:endParaRPr/>
          </a:p>
        </p:txBody>
      </p:sp>
      <p:cxnSp>
        <p:nvCxnSpPr>
          <p:cNvPr id="156" name="Google Shape;156;p18"/>
          <p:cNvCxnSpPr/>
          <p:nvPr/>
        </p:nvCxnSpPr>
        <p:spPr>
          <a:xfrm>
            <a:off x="11376657" y="2055808"/>
            <a:ext cx="720725" cy="504825"/>
          </a:xfrm>
          <a:prstGeom prst="straightConnector1">
            <a:avLst/>
          </a:prstGeom>
          <a:noFill/>
          <a:ln w="44450" cap="flat" cmpd="sng">
            <a:solidFill>
              <a:srgbClr val="BFBFBF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57" name="Google Shape;157;p18"/>
          <p:cNvCxnSpPr/>
          <p:nvPr/>
        </p:nvCxnSpPr>
        <p:spPr>
          <a:xfrm flipH="1">
            <a:off x="9972600" y="1916832"/>
            <a:ext cx="647700" cy="504825"/>
          </a:xfrm>
          <a:prstGeom prst="straightConnector1">
            <a:avLst/>
          </a:prstGeom>
          <a:noFill/>
          <a:ln w="44450" cap="flat" cmpd="sng">
            <a:solidFill>
              <a:srgbClr val="BFBFBF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58" name="Google Shape;158;p18"/>
          <p:cNvSpPr txBox="1"/>
          <p:nvPr/>
        </p:nvSpPr>
        <p:spPr>
          <a:xfrm>
            <a:off x="4813417" y="2320925"/>
            <a:ext cx="431800" cy="270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17000"/>
              <a:buFont typeface="Arial"/>
              <a:buNone/>
            </a:pPr>
            <a:r>
              <a:rPr lang="en-GB" sz="1700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/>
          </a:p>
        </p:txBody>
      </p:sp>
      <p:cxnSp>
        <p:nvCxnSpPr>
          <p:cNvPr id="161" name="Google Shape;161;p18"/>
          <p:cNvCxnSpPr/>
          <p:nvPr/>
        </p:nvCxnSpPr>
        <p:spPr>
          <a:xfrm>
            <a:off x="4643438" y="2361345"/>
            <a:ext cx="0" cy="2956598"/>
          </a:xfrm>
          <a:prstGeom prst="straightConnector1">
            <a:avLst/>
          </a:prstGeom>
          <a:noFill/>
          <a:ln w="63500" cap="flat" cmpd="sng">
            <a:solidFill>
              <a:srgbClr val="A5A5A5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62" name="Google Shape;162;p18"/>
          <p:cNvCxnSpPr/>
          <p:nvPr/>
        </p:nvCxnSpPr>
        <p:spPr>
          <a:xfrm>
            <a:off x="2046536" y="1662221"/>
            <a:ext cx="2306727" cy="699124"/>
          </a:xfrm>
          <a:prstGeom prst="straightConnector1">
            <a:avLst/>
          </a:prstGeom>
          <a:noFill/>
          <a:ln w="63500" cap="flat" cmpd="sng">
            <a:solidFill>
              <a:srgbClr val="A5A5A5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63" name="Google Shape;163;p18"/>
          <p:cNvCxnSpPr/>
          <p:nvPr/>
        </p:nvCxnSpPr>
        <p:spPr>
          <a:xfrm flipH="1">
            <a:off x="4933614" y="1684318"/>
            <a:ext cx="2306727" cy="699124"/>
          </a:xfrm>
          <a:prstGeom prst="straightConnector1">
            <a:avLst/>
          </a:prstGeom>
          <a:noFill/>
          <a:ln w="63500" cap="flat" cmpd="sng">
            <a:solidFill>
              <a:srgbClr val="A5A5A5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64" name="Google Shape;164;p18"/>
          <p:cNvSpPr txBox="1"/>
          <p:nvPr/>
        </p:nvSpPr>
        <p:spPr>
          <a:xfrm>
            <a:off x="576261" y="938571"/>
            <a:ext cx="260065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7438"/>
              </a:buClr>
              <a:buSzPts val="24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E6157F"/>
                </a:solidFill>
                <a:latin typeface="Calibri"/>
                <a:ea typeface="Calibri"/>
                <a:cs typeface="Calibri"/>
                <a:sym typeface="Calibri"/>
              </a:rPr>
              <a:t>Enjoy and immerse: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7438"/>
              </a:buClr>
              <a:buSzPts val="24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E6157F"/>
                </a:solidFill>
                <a:latin typeface="Calibri"/>
                <a:ea typeface="Calibri"/>
                <a:cs typeface="Calibri"/>
                <a:sym typeface="Calibri"/>
              </a:rPr>
              <a:t>Milkshake instructions</a:t>
            </a:r>
            <a:endParaRPr sz="2000" b="0" i="0" u="none" strike="noStrike" cap="none" dirty="0">
              <a:solidFill>
                <a:srgbClr val="E615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85;p19">
            <a:extLst>
              <a:ext uri="{FF2B5EF4-FFF2-40B4-BE49-F238E27FC236}">
                <a16:creationId xmlns:a16="http://schemas.microsoft.com/office/drawing/2014/main" id="{8C7B428F-AA0A-CA4C-BE03-FCDEC32A3845}"/>
              </a:ext>
            </a:extLst>
          </p:cNvPr>
          <p:cNvSpPr txBox="1"/>
          <p:nvPr/>
        </p:nvSpPr>
        <p:spPr>
          <a:xfrm rot="10800000">
            <a:off x="4285184" y="2822856"/>
            <a:ext cx="207964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7000"/>
              <a:buFont typeface="Arial"/>
              <a:buNone/>
            </a:pPr>
            <a:r>
              <a:rPr lang="en-GB" sz="170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/>
          </a:p>
        </p:txBody>
      </p:sp>
      <p:sp>
        <p:nvSpPr>
          <p:cNvPr id="17" name="Google Shape;183;p19">
            <a:extLst>
              <a:ext uri="{FF2B5EF4-FFF2-40B4-BE49-F238E27FC236}">
                <a16:creationId xmlns:a16="http://schemas.microsoft.com/office/drawing/2014/main" id="{3C62BD68-89E3-5643-9A82-758A367568B6}"/>
              </a:ext>
            </a:extLst>
          </p:cNvPr>
          <p:cNvSpPr txBox="1"/>
          <p:nvPr/>
        </p:nvSpPr>
        <p:spPr>
          <a:xfrm>
            <a:off x="4334506" y="3081728"/>
            <a:ext cx="21602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 dirty="0"/>
          </a:p>
        </p:txBody>
      </p:sp>
      <p:sp>
        <p:nvSpPr>
          <p:cNvPr id="18" name="Google Shape;184;p19">
            <a:extLst>
              <a:ext uri="{FF2B5EF4-FFF2-40B4-BE49-F238E27FC236}">
                <a16:creationId xmlns:a16="http://schemas.microsoft.com/office/drawing/2014/main" id="{812FE8B2-DF96-EF42-9DF5-4925BFE2161C}"/>
              </a:ext>
            </a:extLst>
          </p:cNvPr>
          <p:cNvSpPr/>
          <p:nvPr/>
        </p:nvSpPr>
        <p:spPr>
          <a:xfrm>
            <a:off x="790198" y="3133925"/>
            <a:ext cx="2895393" cy="1477325"/>
          </a:xfrm>
          <a:custGeom>
            <a:avLst/>
            <a:gdLst/>
            <a:ahLst/>
            <a:cxnLst/>
            <a:rect l="l" t="t" r="r" b="b"/>
            <a:pathLst>
              <a:path w="2895393" h="1477325" extrusionOk="0">
                <a:moveTo>
                  <a:pt x="0" y="0"/>
                </a:moveTo>
                <a:cubicBezTo>
                  <a:pt x="498874" y="118645"/>
                  <a:pt x="2507020" y="116012"/>
                  <a:pt x="2895393" y="0"/>
                </a:cubicBezTo>
                <a:cubicBezTo>
                  <a:pt x="2834105" y="149637"/>
                  <a:pt x="2920671" y="1119910"/>
                  <a:pt x="2895393" y="1477325"/>
                </a:cubicBezTo>
                <a:cubicBezTo>
                  <a:pt x="1928136" y="1611925"/>
                  <a:pt x="1048960" y="1320129"/>
                  <a:pt x="0" y="1477325"/>
                </a:cubicBezTo>
                <a:cubicBezTo>
                  <a:pt x="-79886" y="1017991"/>
                  <a:pt x="117521" y="632617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rPr lang="en-GB" sz="18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Each of these lessons has the same structure: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Calibri"/>
              <a:buAutoNum type="arabicPeriod"/>
            </a:pPr>
            <a:r>
              <a:rPr lang="en-GB" sz="18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VGP focus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1800"/>
              <a:buFont typeface="Calibri"/>
              <a:buAutoNum type="arabicPeriod"/>
            </a:pPr>
            <a:r>
              <a:rPr lang="en-GB" sz="1800" b="1" i="0" u="none" strike="noStrike" cap="none" dirty="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Shared writing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1800"/>
              <a:buFont typeface="Calibri"/>
              <a:buAutoNum type="arabicPeriod"/>
            </a:pPr>
            <a:r>
              <a:rPr lang="en-GB" sz="1800" b="1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Children apply</a:t>
            </a:r>
            <a:endParaRPr sz="1800" b="1" i="0" u="none" strike="noStrike" cap="none" dirty="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18;p16">
            <a:extLst>
              <a:ext uri="{FF2B5EF4-FFF2-40B4-BE49-F238E27FC236}">
                <a16:creationId xmlns:a16="http://schemas.microsoft.com/office/drawing/2014/main" id="{F69DE91C-073D-8241-BD13-0D76AAF97ACF}"/>
              </a:ext>
            </a:extLst>
          </p:cNvPr>
          <p:cNvSpPr/>
          <p:nvPr/>
        </p:nvSpPr>
        <p:spPr>
          <a:xfrm>
            <a:off x="3001004" y="333337"/>
            <a:ext cx="3284869" cy="57725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22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24;p16">
            <a:extLst>
              <a:ext uri="{FF2B5EF4-FFF2-40B4-BE49-F238E27FC236}">
                <a16:creationId xmlns:a16="http://schemas.microsoft.com/office/drawing/2014/main" id="{7234688F-F8BD-2740-AAEE-120D558D8FE9}"/>
              </a:ext>
            </a:extLst>
          </p:cNvPr>
          <p:cNvSpPr txBox="1"/>
          <p:nvPr/>
        </p:nvSpPr>
        <p:spPr>
          <a:xfrm>
            <a:off x="1179513" y="390983"/>
            <a:ext cx="692785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Formative Assessment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0" y="302715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40"/>
              <a:buFont typeface="Arial Rounded"/>
              <a:buNone/>
            </a:pPr>
            <a:r>
              <a:rPr lang="en-GB" sz="3240" b="1">
                <a:solidFill>
                  <a:schemeClr val="dk1"/>
                </a:solidFill>
              </a:rPr>
              <a:t>C</a:t>
            </a:r>
            <a:r>
              <a:rPr lang="en-GB" sz="324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ollaborative composition lesson </a:t>
            </a:r>
            <a:br>
              <a:rPr lang="en-GB" sz="324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3240" b="1" i="1">
                <a:solidFill>
                  <a:schemeClr val="dk1"/>
                </a:solidFill>
              </a:rPr>
              <a:t>s</a:t>
            </a:r>
            <a:r>
              <a:rPr lang="en-GB" sz="324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uggested structure: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0"/>
          <p:cNvSpPr txBox="1">
            <a:spLocks noGrp="1"/>
          </p:cNvSpPr>
          <p:nvPr>
            <p:ph type="body" idx="1"/>
          </p:nvPr>
        </p:nvSpPr>
        <p:spPr>
          <a:xfrm>
            <a:off x="457200" y="1628800"/>
            <a:ext cx="8229600" cy="493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590"/>
              <a:buNone/>
            </a:pPr>
            <a:r>
              <a:rPr lang="en-GB" sz="24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1. Play with </a:t>
            </a:r>
            <a:r>
              <a:rPr lang="en-GB" sz="2400" b="1" i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the language focus</a:t>
            </a:r>
            <a:endParaRPr sz="2400" i="1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2590"/>
              <a:buNone/>
            </a:pPr>
            <a:r>
              <a:rPr lang="en-GB" sz="2400" b="1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2. Collaborative composition:</a:t>
            </a:r>
            <a:endParaRPr sz="2400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457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2590"/>
              <a:buNone/>
            </a:pPr>
            <a:r>
              <a:rPr lang="en-GB" sz="24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GB" sz="2000" b="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Model application of </a:t>
            </a:r>
            <a:r>
              <a:rPr lang="en-GB" sz="20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the language focus </a:t>
            </a:r>
            <a:r>
              <a:rPr lang="en-GB" sz="2000" b="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in writing</a:t>
            </a:r>
            <a:endParaRPr sz="2000" b="0" i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457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2590"/>
              <a:buNone/>
            </a:pPr>
            <a:r>
              <a:rPr lang="en-GB" sz="2000" b="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	Children begin to apply </a:t>
            </a:r>
            <a:r>
              <a:rPr lang="en-GB" sz="20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the language focus </a:t>
            </a:r>
            <a:r>
              <a:rPr lang="en-GB" sz="2000" b="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orally and perhaps on mini whiteboards</a:t>
            </a:r>
            <a:endParaRPr sz="2000" b="0" i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8000"/>
              </a:buClr>
              <a:buSzPts val="2590"/>
              <a:buNone/>
            </a:pPr>
            <a:r>
              <a:rPr lang="en-GB" sz="24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3. Children write, applying </a:t>
            </a:r>
            <a:r>
              <a:rPr lang="en-GB" sz="2400" b="1" i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the language focus </a:t>
            </a:r>
            <a:r>
              <a:rPr lang="en-GB" sz="24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in their versions of the same story</a:t>
            </a:r>
            <a:endParaRPr sz="2400" b="1" u="sng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740"/>
              <a:buNone/>
            </a:pPr>
            <a:endParaRPr sz="740" b="1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660066"/>
              </a:buClr>
              <a:buSzPts val="2220"/>
              <a:buNone/>
            </a:pPr>
            <a:r>
              <a:rPr lang="en-GB" sz="222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Mini-plenaries throughout, checking </a:t>
            </a:r>
            <a:r>
              <a:rPr lang="en-GB" sz="2220" b="1" u="sng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the language focus</a:t>
            </a:r>
            <a:endParaRPr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740"/>
              <a:buNone/>
            </a:pPr>
            <a:endParaRPr sz="740" b="1" u="sng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590"/>
              <a:buNone/>
            </a:pPr>
            <a:r>
              <a:rPr lang="en-GB" sz="2000" b="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Repeat for all sections/chapters of the collaborative composition</a:t>
            </a:r>
            <a:endParaRPr sz="2000" b="0" i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0"/>
          <p:cNvSpPr txBox="1"/>
          <p:nvPr/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</a:pPr>
            <a:r>
              <a:rPr lang="en-GB"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primaryeducationadvisors.co.uk       @EnglishHubUK</a:t>
            </a:r>
            <a:endParaRPr sz="14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 txBox="1"/>
          <p:nvPr/>
        </p:nvSpPr>
        <p:spPr>
          <a:xfrm>
            <a:off x="1115048" y="5239234"/>
            <a:ext cx="70567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400" b="1" dirty="0">
                <a:solidFill>
                  <a:schemeClr val="accent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Independent instructions for making…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(applying their new skills)</a:t>
            </a:r>
            <a:endParaRPr sz="24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8" name="Google Shape;198;p21"/>
          <p:cNvSpPr txBox="1"/>
          <p:nvPr/>
        </p:nvSpPr>
        <p:spPr>
          <a:xfrm>
            <a:off x="6086977" y="920380"/>
            <a:ext cx="26638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None/>
            </a:pPr>
            <a:r>
              <a:rPr lang="en-GB" sz="2000" b="1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Capture &amp; organise:</a:t>
            </a:r>
            <a:br>
              <a:rPr lang="en-GB" sz="2000" b="1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</a:br>
            <a:r>
              <a:rPr lang="en-GB" sz="2000" b="1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Making a sandwich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9" name="Google Shape;199;p21"/>
          <p:cNvSpPr txBox="1"/>
          <p:nvPr/>
        </p:nvSpPr>
        <p:spPr>
          <a:xfrm>
            <a:off x="5508104" y="2977205"/>
            <a:ext cx="238125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42D4"/>
              </a:buClr>
              <a:buSzPts val="2400"/>
              <a:buFont typeface="Arial"/>
              <a:buNone/>
            </a:pPr>
            <a:r>
              <a:rPr lang="en-GB" sz="2400" b="1">
                <a:solidFill>
                  <a:srgbClr val="31859B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Collaborative composition: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2400"/>
              <a:buFont typeface="Arial"/>
              <a:buNone/>
            </a:pPr>
            <a:r>
              <a:rPr lang="en-GB" sz="2400" b="1">
                <a:solidFill>
                  <a:srgbClr val="31859B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Instructions for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2400"/>
              <a:buFont typeface="Arial"/>
              <a:buNone/>
            </a:pPr>
            <a:r>
              <a:rPr lang="en-GB" sz="2400" b="1">
                <a:solidFill>
                  <a:srgbClr val="31859B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making a 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2400"/>
              <a:buFont typeface="Arial"/>
              <a:buNone/>
            </a:pPr>
            <a:r>
              <a:rPr lang="en-GB" sz="2400" b="1">
                <a:solidFill>
                  <a:srgbClr val="31859B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sandwich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42D4"/>
              </a:buClr>
              <a:buSzPts val="2400"/>
              <a:buFont typeface="Arial"/>
              <a:buNone/>
            </a:pPr>
            <a:endParaRPr sz="2400" b="1">
              <a:solidFill>
                <a:srgbClr val="31859B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00" name="Google Shape;200;p21"/>
          <p:cNvSpPr txBox="1"/>
          <p:nvPr/>
        </p:nvSpPr>
        <p:spPr>
          <a:xfrm>
            <a:off x="3348038" y="3213100"/>
            <a:ext cx="215900" cy="4619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01" name="Google Shape;201;p21"/>
          <p:cNvSpPr txBox="1"/>
          <p:nvPr/>
        </p:nvSpPr>
        <p:spPr>
          <a:xfrm>
            <a:off x="4813417" y="2320925"/>
            <a:ext cx="431800" cy="270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17000"/>
              <a:buFont typeface="Arial"/>
              <a:buNone/>
            </a:pPr>
            <a:r>
              <a:rPr lang="en-GB" sz="1700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/>
          </a:p>
        </p:txBody>
      </p:sp>
      <p:sp>
        <p:nvSpPr>
          <p:cNvPr id="202" name="Google Shape;202;p21"/>
          <p:cNvSpPr/>
          <p:nvPr/>
        </p:nvSpPr>
        <p:spPr>
          <a:xfrm>
            <a:off x="3001004" y="315100"/>
            <a:ext cx="3284869" cy="57725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22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03" name="Google Shape;203;p21"/>
          <p:cNvSpPr txBox="1"/>
          <p:nvPr/>
        </p:nvSpPr>
        <p:spPr>
          <a:xfrm>
            <a:off x="1179513" y="372163"/>
            <a:ext cx="692785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rPr lang="en-GB" sz="24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Formative Assessment 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cxnSp>
        <p:nvCxnSpPr>
          <p:cNvPr id="204" name="Google Shape;204;p21"/>
          <p:cNvCxnSpPr/>
          <p:nvPr/>
        </p:nvCxnSpPr>
        <p:spPr>
          <a:xfrm>
            <a:off x="4643438" y="2361345"/>
            <a:ext cx="0" cy="2956598"/>
          </a:xfrm>
          <a:prstGeom prst="straightConnector1">
            <a:avLst/>
          </a:prstGeom>
          <a:noFill/>
          <a:ln w="63500" cap="flat" cmpd="sng">
            <a:solidFill>
              <a:srgbClr val="A5A5A5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05" name="Google Shape;205;p21"/>
          <p:cNvCxnSpPr/>
          <p:nvPr/>
        </p:nvCxnSpPr>
        <p:spPr>
          <a:xfrm>
            <a:off x="2046536" y="1662221"/>
            <a:ext cx="2306727" cy="699124"/>
          </a:xfrm>
          <a:prstGeom prst="straightConnector1">
            <a:avLst/>
          </a:prstGeom>
          <a:noFill/>
          <a:ln w="63500" cap="flat" cmpd="sng">
            <a:solidFill>
              <a:srgbClr val="A5A5A5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06" name="Google Shape;206;p21"/>
          <p:cNvCxnSpPr/>
          <p:nvPr/>
        </p:nvCxnSpPr>
        <p:spPr>
          <a:xfrm flipH="1">
            <a:off x="4933614" y="1684318"/>
            <a:ext cx="2306727" cy="699124"/>
          </a:xfrm>
          <a:prstGeom prst="straightConnector1">
            <a:avLst/>
          </a:prstGeom>
          <a:noFill/>
          <a:ln w="63500" cap="flat" cmpd="sng">
            <a:solidFill>
              <a:srgbClr val="A5A5A5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07" name="Google Shape;207;p21"/>
          <p:cNvSpPr txBox="1"/>
          <p:nvPr/>
        </p:nvSpPr>
        <p:spPr>
          <a:xfrm>
            <a:off x="576261" y="938571"/>
            <a:ext cx="260065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7438"/>
              </a:buClr>
              <a:buSzPts val="2400"/>
              <a:buFont typeface="Arial"/>
              <a:buNone/>
            </a:pPr>
            <a:r>
              <a:rPr lang="en-GB" sz="2000" b="1" i="0" u="none" strike="noStrike" cap="none">
                <a:solidFill>
                  <a:srgbClr val="E6157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Enjoy and immerse: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7438"/>
              </a:buClr>
              <a:buSzPts val="2400"/>
              <a:buFont typeface="Arial"/>
              <a:buNone/>
            </a:pPr>
            <a:r>
              <a:rPr lang="en-GB" sz="2000" b="1" i="0" u="none" strike="noStrike" cap="none">
                <a:solidFill>
                  <a:srgbClr val="E6157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Milkshake instructions</a:t>
            </a:r>
            <a:endParaRPr sz="2000" b="0" i="0" u="none" strike="noStrike" cap="none">
              <a:solidFill>
                <a:srgbClr val="E6157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08" name="Google Shape;208;p2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</a:pPr>
            <a:r>
              <a:rPr lang="en-GB" sz="900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primaryeducationadvisors.co.uk       @EnglishHubUK</a:t>
            </a:r>
            <a:endParaRPr sz="1400">
              <a:solidFill>
                <a:srgbClr val="898989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5E3CF6-EDD5-3546-BA80-105EFC9E8637}"/>
              </a:ext>
            </a:extLst>
          </p:cNvPr>
          <p:cNvSpPr txBox="1"/>
          <p:nvPr/>
        </p:nvSpPr>
        <p:spPr>
          <a:xfrm>
            <a:off x="1190141" y="3119598"/>
            <a:ext cx="2737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Children have all written sandwich instructions, applying new VGP skills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"/>
          <p:cNvSpPr txBox="1">
            <a:spLocks noGrp="1"/>
          </p:cNvSpPr>
          <p:nvPr>
            <p:ph type="ctrTitle"/>
          </p:nvPr>
        </p:nvSpPr>
        <p:spPr>
          <a:xfrm>
            <a:off x="685800" y="34290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tx1"/>
                </a:solidFill>
                <a:sym typeface="Calibri"/>
              </a:rPr>
              <a:t>Cross-curricular application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14" name="Google Shape;214;p22"/>
          <p:cNvSpPr txBox="1">
            <a:spLocks noGrp="1"/>
          </p:cNvSpPr>
          <p:nvPr>
            <p:ph type="subTitle" idx="1"/>
          </p:nvPr>
        </p:nvSpPr>
        <p:spPr>
          <a:xfrm>
            <a:off x="780836" y="4522787"/>
            <a:ext cx="758232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</a:pPr>
            <a:r>
              <a:rPr lang="en-GB" i="1" dirty="0">
                <a:solidFill>
                  <a:schemeClr val="tx1"/>
                </a:solidFill>
              </a:rPr>
              <a:t>Write a “non-chronological report” about an Ancient Greek mythological creature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15" name="Google Shape;21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4807" y="273382"/>
            <a:ext cx="2614386" cy="337387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</a:pPr>
            <a:r>
              <a:rPr lang="en-GB"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primaryeducationadvisors.co.uk       @EnglishHubUK</a:t>
            </a:r>
            <a:endParaRPr sz="14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"/>
          <p:cNvSpPr/>
          <p:nvPr/>
        </p:nvSpPr>
        <p:spPr>
          <a:xfrm>
            <a:off x="3001004" y="333337"/>
            <a:ext cx="3284869" cy="57725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22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2" name="Google Shape;222;p23"/>
          <p:cNvCxnSpPr/>
          <p:nvPr/>
        </p:nvCxnSpPr>
        <p:spPr>
          <a:xfrm>
            <a:off x="4643438" y="2361345"/>
            <a:ext cx="0" cy="2956598"/>
          </a:xfrm>
          <a:prstGeom prst="straightConnector1">
            <a:avLst/>
          </a:prstGeom>
          <a:noFill/>
          <a:ln w="63500" cap="flat" cmpd="sng">
            <a:solidFill>
              <a:srgbClr val="A5A5A5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23" name="Google Shape;223;p23"/>
          <p:cNvSpPr txBox="1"/>
          <p:nvPr/>
        </p:nvSpPr>
        <p:spPr>
          <a:xfrm>
            <a:off x="1110704" y="1177183"/>
            <a:ext cx="18716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7438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Model text</a:t>
            </a:r>
            <a:endParaRPr sz="14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3"/>
          <p:cNvSpPr txBox="1"/>
          <p:nvPr/>
        </p:nvSpPr>
        <p:spPr>
          <a:xfrm>
            <a:off x="6535601" y="807851"/>
            <a:ext cx="187166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2D4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New content</a:t>
            </a:r>
            <a:endParaRPr sz="1400" b="0" i="0" u="none" strike="noStrike" cap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3"/>
          <p:cNvSpPr txBox="1"/>
          <p:nvPr/>
        </p:nvSpPr>
        <p:spPr>
          <a:xfrm>
            <a:off x="5289017" y="3424166"/>
            <a:ext cx="249316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2D4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Collaborative composition</a:t>
            </a:r>
            <a:endParaRPr sz="2400" b="1" i="0" u="none" strike="noStrike" cap="none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3"/>
          <p:cNvSpPr txBox="1"/>
          <p:nvPr/>
        </p:nvSpPr>
        <p:spPr>
          <a:xfrm>
            <a:off x="2526253" y="5378317"/>
            <a:ext cx="423437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APPLY</a:t>
            </a:r>
            <a:endParaRPr/>
          </a:p>
        </p:txBody>
      </p:sp>
      <p:sp>
        <p:nvSpPr>
          <p:cNvPr id="227" name="Google Shape;227;p23"/>
          <p:cNvSpPr txBox="1"/>
          <p:nvPr/>
        </p:nvSpPr>
        <p:spPr>
          <a:xfrm>
            <a:off x="1179513" y="390983"/>
            <a:ext cx="692785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Formative Assessment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3"/>
          <p:cNvSpPr txBox="1"/>
          <p:nvPr/>
        </p:nvSpPr>
        <p:spPr>
          <a:xfrm>
            <a:off x="4684392" y="2241368"/>
            <a:ext cx="431800" cy="270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7000"/>
              <a:buFont typeface="Arial"/>
              <a:buNone/>
            </a:pPr>
            <a:r>
              <a:rPr lang="en-GB" sz="17000" b="0" i="0" u="none" strike="noStrike" cap="non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1400" b="0" i="0" u="none" strike="noStrike" cap="non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9" name="Google Shape;229;p23"/>
          <p:cNvCxnSpPr/>
          <p:nvPr/>
        </p:nvCxnSpPr>
        <p:spPr>
          <a:xfrm>
            <a:off x="2046536" y="1662221"/>
            <a:ext cx="2306727" cy="699124"/>
          </a:xfrm>
          <a:prstGeom prst="straightConnector1">
            <a:avLst/>
          </a:prstGeom>
          <a:noFill/>
          <a:ln w="63500" cap="flat" cmpd="sng">
            <a:solidFill>
              <a:srgbClr val="A5A5A5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30" name="Google Shape;230;p23"/>
          <p:cNvCxnSpPr/>
          <p:nvPr/>
        </p:nvCxnSpPr>
        <p:spPr>
          <a:xfrm flipH="1">
            <a:off x="4933614" y="1684318"/>
            <a:ext cx="2306727" cy="699124"/>
          </a:xfrm>
          <a:prstGeom prst="straightConnector1">
            <a:avLst/>
          </a:prstGeom>
          <a:noFill/>
          <a:ln w="63500" cap="flat" cmpd="sng">
            <a:solidFill>
              <a:srgbClr val="A5A5A5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31" name="Google Shape;231;p2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</a:pPr>
            <a:r>
              <a:rPr lang="en-GB"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primaryeducationadvisors.co.uk       @EnglishHubUK</a:t>
            </a:r>
            <a:endParaRPr sz="14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4"/>
          <p:cNvSpPr txBox="1"/>
          <p:nvPr/>
        </p:nvSpPr>
        <p:spPr>
          <a:xfrm>
            <a:off x="1981017" y="5342263"/>
            <a:ext cx="540674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Write a “non-chronological report” about an Ancient Greek mythological creature</a:t>
            </a:r>
            <a:endParaRPr/>
          </a:p>
        </p:txBody>
      </p:sp>
      <p:sp>
        <p:nvSpPr>
          <p:cNvPr id="237" name="Google Shape;237;p24"/>
          <p:cNvSpPr/>
          <p:nvPr/>
        </p:nvSpPr>
        <p:spPr>
          <a:xfrm>
            <a:off x="3001004" y="333337"/>
            <a:ext cx="3284869" cy="57725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22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8" name="Google Shape;238;p24"/>
          <p:cNvCxnSpPr/>
          <p:nvPr/>
        </p:nvCxnSpPr>
        <p:spPr>
          <a:xfrm>
            <a:off x="4643438" y="2361345"/>
            <a:ext cx="0" cy="2956598"/>
          </a:xfrm>
          <a:prstGeom prst="straightConnector1">
            <a:avLst/>
          </a:prstGeom>
          <a:noFill/>
          <a:ln w="63500" cap="flat" cmpd="sng">
            <a:solidFill>
              <a:srgbClr val="A5A5A5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39" name="Google Shape;239;p24"/>
          <p:cNvSpPr txBox="1"/>
          <p:nvPr/>
        </p:nvSpPr>
        <p:spPr>
          <a:xfrm>
            <a:off x="1110704" y="1177183"/>
            <a:ext cx="18716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7438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Model text</a:t>
            </a:r>
            <a:endParaRPr sz="14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4"/>
          <p:cNvSpPr txBox="1"/>
          <p:nvPr/>
        </p:nvSpPr>
        <p:spPr>
          <a:xfrm>
            <a:off x="6535601" y="807851"/>
            <a:ext cx="187166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2D4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New content</a:t>
            </a:r>
            <a:endParaRPr sz="1400" b="0" i="0" u="none" strike="noStrike" cap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4"/>
          <p:cNvSpPr txBox="1"/>
          <p:nvPr/>
        </p:nvSpPr>
        <p:spPr>
          <a:xfrm>
            <a:off x="5289017" y="3424166"/>
            <a:ext cx="249316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2D4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Collaborative composition</a:t>
            </a:r>
            <a:endParaRPr sz="2400" b="1" i="0" u="none" strike="noStrike" cap="none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4"/>
          <p:cNvSpPr txBox="1"/>
          <p:nvPr/>
        </p:nvSpPr>
        <p:spPr>
          <a:xfrm>
            <a:off x="1179513" y="390983"/>
            <a:ext cx="692785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Formative Assessment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4"/>
          <p:cNvSpPr txBox="1"/>
          <p:nvPr/>
        </p:nvSpPr>
        <p:spPr>
          <a:xfrm>
            <a:off x="4684392" y="2241368"/>
            <a:ext cx="431800" cy="270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7000"/>
              <a:buFont typeface="Arial"/>
              <a:buNone/>
            </a:pPr>
            <a:r>
              <a:rPr lang="en-GB" sz="17000" b="0" i="0" u="none" strike="noStrike" cap="non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1400" b="0" i="0" u="none" strike="noStrike" cap="non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4" name="Google Shape;244;p24"/>
          <p:cNvCxnSpPr/>
          <p:nvPr/>
        </p:nvCxnSpPr>
        <p:spPr>
          <a:xfrm>
            <a:off x="2046536" y="1662221"/>
            <a:ext cx="2306727" cy="699124"/>
          </a:xfrm>
          <a:prstGeom prst="straightConnector1">
            <a:avLst/>
          </a:prstGeom>
          <a:noFill/>
          <a:ln w="63500" cap="flat" cmpd="sng">
            <a:solidFill>
              <a:srgbClr val="A5A5A5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45" name="Google Shape;245;p24"/>
          <p:cNvCxnSpPr/>
          <p:nvPr/>
        </p:nvCxnSpPr>
        <p:spPr>
          <a:xfrm flipH="1">
            <a:off x="4933614" y="1684318"/>
            <a:ext cx="2306727" cy="699124"/>
          </a:xfrm>
          <a:prstGeom prst="straightConnector1">
            <a:avLst/>
          </a:prstGeom>
          <a:noFill/>
          <a:ln w="63500" cap="flat" cmpd="sng">
            <a:solidFill>
              <a:srgbClr val="A5A5A5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46" name="Google Shape;246;p2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</a:pPr>
            <a:r>
              <a:rPr lang="en-GB"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primaryeducationadvisors.co.uk       @EnglishHubUK</a:t>
            </a:r>
            <a:endParaRPr sz="14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5"/>
          <p:cNvSpPr txBox="1"/>
          <p:nvPr/>
        </p:nvSpPr>
        <p:spPr>
          <a:xfrm>
            <a:off x="401870" y="842256"/>
            <a:ext cx="2520077" cy="137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lang="en-GB" sz="24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Enjoy  &amp; immerse: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lang="en-GB" sz="24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Butterflies report</a:t>
            </a:r>
            <a:endParaRPr/>
          </a:p>
        </p:txBody>
      </p:sp>
      <p:sp>
        <p:nvSpPr>
          <p:cNvPr id="252" name="Google Shape;252;p25"/>
          <p:cNvSpPr/>
          <p:nvPr/>
        </p:nvSpPr>
        <p:spPr>
          <a:xfrm>
            <a:off x="2975481" y="333337"/>
            <a:ext cx="3284811" cy="57721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22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3" name="Google Shape;253;p25"/>
          <p:cNvCxnSpPr/>
          <p:nvPr/>
        </p:nvCxnSpPr>
        <p:spPr>
          <a:xfrm>
            <a:off x="4643438" y="2361345"/>
            <a:ext cx="0" cy="2956598"/>
          </a:xfrm>
          <a:prstGeom prst="straightConnector1">
            <a:avLst/>
          </a:prstGeom>
          <a:noFill/>
          <a:ln w="63500" cap="flat" cmpd="sng">
            <a:solidFill>
              <a:srgbClr val="A5A5A5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54" name="Google Shape;254;p25"/>
          <p:cNvSpPr txBox="1"/>
          <p:nvPr/>
        </p:nvSpPr>
        <p:spPr>
          <a:xfrm>
            <a:off x="6324917" y="948096"/>
            <a:ext cx="2633539" cy="83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Capture &amp; organise</a:t>
            </a:r>
            <a:endParaRPr sz="1400" b="0" i="0" u="none" strike="noStrike" cap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5"/>
          <p:cNvSpPr txBox="1"/>
          <p:nvPr/>
        </p:nvSpPr>
        <p:spPr>
          <a:xfrm>
            <a:off x="5289017" y="3424166"/>
            <a:ext cx="249316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2D4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Collaborative composition</a:t>
            </a:r>
            <a:endParaRPr sz="2400" b="1" i="0" u="none" strike="noStrike" cap="none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5"/>
          <p:cNvSpPr txBox="1"/>
          <p:nvPr/>
        </p:nvSpPr>
        <p:spPr>
          <a:xfrm>
            <a:off x="2526253" y="5378317"/>
            <a:ext cx="423437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APPLY</a:t>
            </a:r>
            <a:endParaRPr/>
          </a:p>
        </p:txBody>
      </p:sp>
      <p:sp>
        <p:nvSpPr>
          <p:cNvPr id="257" name="Google Shape;257;p25"/>
          <p:cNvSpPr txBox="1"/>
          <p:nvPr/>
        </p:nvSpPr>
        <p:spPr>
          <a:xfrm>
            <a:off x="1179513" y="390983"/>
            <a:ext cx="692785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Formative Assessment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5"/>
          <p:cNvSpPr txBox="1"/>
          <p:nvPr/>
        </p:nvSpPr>
        <p:spPr>
          <a:xfrm>
            <a:off x="4684392" y="2241368"/>
            <a:ext cx="431800" cy="270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7000"/>
              <a:buFont typeface="Arial"/>
              <a:buNone/>
            </a:pPr>
            <a:r>
              <a:rPr lang="en-GB" sz="17000" b="0" i="0" u="none" strike="noStrike" cap="none" dirty="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1400" b="0" i="0" u="none" strike="noStrike" cap="none" dirty="0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9" name="Google Shape;259;p25"/>
          <p:cNvCxnSpPr/>
          <p:nvPr/>
        </p:nvCxnSpPr>
        <p:spPr>
          <a:xfrm>
            <a:off x="2046536" y="1662221"/>
            <a:ext cx="2306727" cy="699124"/>
          </a:xfrm>
          <a:prstGeom prst="straightConnector1">
            <a:avLst/>
          </a:prstGeom>
          <a:noFill/>
          <a:ln w="63500" cap="flat" cmpd="sng">
            <a:solidFill>
              <a:srgbClr val="A5A5A5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60" name="Google Shape;260;p25"/>
          <p:cNvCxnSpPr/>
          <p:nvPr/>
        </p:nvCxnSpPr>
        <p:spPr>
          <a:xfrm flipH="1">
            <a:off x="4933614" y="1684318"/>
            <a:ext cx="2306727" cy="699124"/>
          </a:xfrm>
          <a:prstGeom prst="straightConnector1">
            <a:avLst/>
          </a:prstGeom>
          <a:noFill/>
          <a:ln w="63500" cap="flat" cmpd="sng">
            <a:solidFill>
              <a:srgbClr val="A5A5A5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61" name="Google Shape;261;p2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</a:pPr>
            <a:r>
              <a:rPr lang="en-GB"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primaryeducationadvisors.co.uk       @EnglishHubUK</a:t>
            </a:r>
            <a:endParaRPr sz="14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1113</Words>
  <Application>Microsoft Macintosh PowerPoint</Application>
  <PresentationFormat>On-screen Show (4:3)</PresentationFormat>
  <Paragraphs>267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 Rounded</vt:lpstr>
      <vt:lpstr>Times New Roman</vt:lpstr>
      <vt:lpstr>Calibri</vt:lpstr>
      <vt:lpstr>Arial</vt:lpstr>
      <vt:lpstr>Radley</vt:lpstr>
      <vt:lpstr>Office Theme</vt:lpstr>
      <vt:lpstr>PowerPoint Presentation</vt:lpstr>
      <vt:lpstr>PowerPoint Presentation</vt:lpstr>
      <vt:lpstr>PowerPoint Presentation</vt:lpstr>
      <vt:lpstr>Collaborative composition lesson  suggested structure:</vt:lpstr>
      <vt:lpstr>PowerPoint Presentation</vt:lpstr>
      <vt:lpstr>Cross-curricular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Shared Planning: If we scaffold the content, children can concentrate on the skills of writing</vt:lpstr>
      <vt:lpstr>PowerPoint Presentation</vt:lpstr>
      <vt:lpstr>PowerPoint Presentation</vt:lpstr>
      <vt:lpstr>PowerPoint Presentation</vt:lpstr>
      <vt:lpstr>PowerPoint Presentation</vt:lpstr>
      <vt:lpstr>Shared Planning: If we scaffold the content, children can concentrate on the skills of writing</vt:lpstr>
      <vt:lpstr>PowerPoint Presentation</vt:lpstr>
      <vt:lpstr>PowerPoint Presentation</vt:lpstr>
      <vt:lpstr>PowerPoint Presentation</vt:lpstr>
      <vt:lpstr>Purpose: Make the writing matter to them!</vt:lpstr>
      <vt:lpstr>PowerPoint Presentation</vt:lpstr>
      <vt:lpstr>Make the writing matter to them!</vt:lpstr>
      <vt:lpstr>Cohesion through shared planning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Alysanne Parker</cp:lastModifiedBy>
  <cp:revision>8</cp:revision>
  <dcterms:modified xsi:type="dcterms:W3CDTF">2020-07-28T13:46:30Z</dcterms:modified>
</cp:coreProperties>
</file>