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258" r:id="rId3"/>
    <p:sldId id="265" r:id="rId4"/>
    <p:sldId id="267" r:id="rId5"/>
    <p:sldId id="296" r:id="rId6"/>
    <p:sldId id="269" r:id="rId7"/>
    <p:sldId id="270" r:id="rId8"/>
    <p:sldId id="297" r:id="rId9"/>
    <p:sldId id="271" r:id="rId10"/>
    <p:sldId id="272" r:id="rId11"/>
    <p:sldId id="273" r:id="rId12"/>
    <p:sldId id="274" r:id="rId13"/>
    <p:sldId id="277" r:id="rId14"/>
    <p:sldId id="278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43" roundtripDataSignature="AMtx7mjXYrcrHMHTq/tr1e73+lquKc7x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FDF"/>
    <a:srgbClr val="FE4866"/>
    <a:srgbClr val="0096FF"/>
    <a:srgbClr val="91FA36"/>
    <a:srgbClr val="FF79C6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16"/>
    <p:restoredTop sz="70306"/>
  </p:normalViewPr>
  <p:slideViewPr>
    <p:cSldViewPr snapToGrid="0" snapToObjects="1">
      <p:cViewPr varScale="1">
        <p:scale>
          <a:sx n="90" d="100"/>
          <a:sy n="90" d="100"/>
        </p:scale>
        <p:origin x="22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43" Type="http://customschemas.google.com/relationships/presentationmetadata" Target="metadata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2" name="Google Shape;4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6" name="Google Shape;26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2" name="Google Shape;28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1" name="Google Shape;30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2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3" name="Google Shape;333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0" name="Google Shape;350;p2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2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0" name="Google Shape;38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2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86" name="Google Shape;386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2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91" name="Google Shape;391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2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6" name="Google Shape;396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2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2" name="Google Shape;402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5" name="Google Shape;5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2749144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3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19" name="Google Shape;419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3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25" name="Google Shape;425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3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6" name="Google Shape;436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3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47" name="Google Shape;447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3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58" name="Google Shape;458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3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0" name="Google Shape;470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3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81" name="Google Shape;481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3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97" name="Google Shape;497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3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03" name="Google Shape;503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9" name="Google Shape;16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2" name="Google Shape;20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Can we link to our TP drama article?</a:t>
            </a:r>
            <a:endParaRPr dirty="0"/>
          </a:p>
        </p:txBody>
      </p:sp>
      <p:sp>
        <p:nvSpPr>
          <p:cNvPr id="209" name="Google Shape;20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788604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2" name="Google Shape;22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3" name="Google Shape;23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2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0" name="Google Shape;38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9268576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9" name="Google Shape;24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tx">
  <p:cSld name="TITLE_AND_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2"/>
          <p:cNvSpPr txBox="1">
            <a:spLocks noGrp="1"/>
          </p:cNvSpPr>
          <p:nvPr>
            <p:ph type="sldNum" idx="1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wo Content" type="twoObj">
  <p:cSld name="TWO_OBJECT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/>
            </a:lvl1pPr>
            <a:lvl2pPr marL="914400" lvl="1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  <a:defRPr sz="2400"/>
            </a:lvl2pPr>
            <a:lvl3pPr marL="1371600" lvl="2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  <a:defRPr sz="2000"/>
            </a:lvl3pPr>
            <a:lvl4pPr marL="1828800" lvl="3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1800"/>
            </a:lvl4pPr>
            <a:lvl5pPr marL="2286000" lvl="4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1800"/>
            </a:lvl5pPr>
            <a:lvl6pPr marL="2743200" lvl="5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1800"/>
            </a:lvl6pPr>
            <a:lvl7pPr marL="3200400" lvl="6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1800"/>
            </a:lvl7pPr>
            <a:lvl8pPr marL="3657600" lvl="7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1800"/>
            </a:lvl8pPr>
            <a:lvl9pPr marL="4114800" lvl="8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/>
            </a:lvl1pPr>
            <a:lvl2pPr marL="914400" lvl="1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  <a:defRPr sz="2400"/>
            </a:lvl2pPr>
            <a:lvl3pPr marL="1371600" lvl="2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  <a:defRPr sz="2000"/>
            </a:lvl3pPr>
            <a:lvl4pPr marL="1828800" lvl="3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1800"/>
            </a:lvl4pPr>
            <a:lvl5pPr marL="2286000" lvl="4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1800"/>
            </a:lvl5pPr>
            <a:lvl6pPr marL="2743200" lvl="5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1800"/>
            </a:lvl6pPr>
            <a:lvl7pPr marL="3200400" lvl="6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1800"/>
            </a:lvl7pPr>
            <a:lvl8pPr marL="3657600" lvl="7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1800"/>
            </a:lvl8pPr>
            <a:lvl9pPr marL="4114800" lvl="8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4" name="Google Shape;24;p43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43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3"/>
          <p:cNvSpPr txBox="1">
            <a:spLocks noGrp="1"/>
          </p:cNvSpPr>
          <p:nvPr>
            <p:ph type="sldNum" idx="1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4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Calibri"/>
              <a:buNone/>
              <a:defRPr sz="4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4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500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350"/>
              <a:buNone/>
              <a:defRPr sz="1350"/>
            </a:lvl3pPr>
            <a:lvl4pPr lvl="3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 sz="1200"/>
            </a:lvl4pPr>
            <a:lvl5pPr lvl="4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 sz="1200"/>
            </a:lvl5pPr>
            <a:lvl6pPr lvl="5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 sz="1200"/>
            </a:lvl6pPr>
            <a:lvl7pPr lvl="6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 sz="1200"/>
            </a:lvl7pPr>
            <a:lvl8pPr lvl="7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 sz="1200"/>
            </a:lvl8pPr>
            <a:lvl9pPr lvl="8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30" name="Google Shape;30;p44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44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44"/>
          <p:cNvSpPr txBox="1">
            <a:spLocks noGrp="1"/>
          </p:cNvSpPr>
          <p:nvPr>
            <p:ph type="sldNum" idx="12"/>
          </p:nvPr>
        </p:nvSpPr>
        <p:spPr>
          <a:xfrm>
            <a:off x="8411728" y="6400413"/>
            <a:ext cx="27507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">
  <p:cSld name="Defaul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5"/>
          <p:cNvSpPr txBox="1">
            <a:spLocks noGrp="1"/>
          </p:cNvSpPr>
          <p:nvPr>
            <p:ph type="sldNum" idx="1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46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/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/>
            </a:lvl2pPr>
            <a:lvl3pPr marL="1371600" lvl="2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/>
            </a:lvl3pPr>
            <a:lvl4pPr marL="1828800" lvl="3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/>
            </a:lvl4pPr>
            <a:lvl5pPr marL="2286000" lvl="4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/>
            </a:lvl5pPr>
            <a:lvl6pPr marL="2743200" lvl="5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6"/>
          <p:cNvSpPr txBox="1">
            <a:spLocks noGrp="1"/>
          </p:cNvSpPr>
          <p:nvPr>
            <p:ph type="sldNum" idx="1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8" name="Google Shape;8;p3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80934" y="6216282"/>
            <a:ext cx="2007701" cy="4571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Google Shape;9;p39"/>
          <p:cNvCxnSpPr/>
          <p:nvPr/>
        </p:nvCxnSpPr>
        <p:spPr>
          <a:xfrm>
            <a:off x="457200" y="6126163"/>
            <a:ext cx="8229600" cy="0"/>
          </a:xfrm>
          <a:prstGeom prst="straightConnector1">
            <a:avLst/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" name="Google Shape;10;p39"/>
          <p:cNvSpPr/>
          <p:nvPr/>
        </p:nvSpPr>
        <p:spPr>
          <a:xfrm>
            <a:off x="8411688" y="6321752"/>
            <a:ext cx="35137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100" b="1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100" b="1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primaryeducationadvisors.co.uk/" TargetMode="Externa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primaryeducationadvisors.co.uk/" TargetMode="Externa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wire.net/news/a-dramatic-flourish-use-the-forum-theatre-technique-to-help-your-pupils-wri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29CC04E-C19A-2444-AE00-F8BA1815F4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3031"/>
            <a:ext cx="9144000" cy="6351938"/>
          </a:xfrm>
          <a:prstGeom prst="rect">
            <a:avLst/>
          </a:prstGeom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01438" y="1380713"/>
            <a:ext cx="1797978" cy="82116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16C4B1D7-CA3B-9041-9719-96128CABE402}"/>
              </a:ext>
            </a:extLst>
          </p:cNvPr>
          <p:cNvSpPr/>
          <p:nvPr/>
        </p:nvSpPr>
        <p:spPr>
          <a:xfrm>
            <a:off x="3886200" y="5085184"/>
            <a:ext cx="4572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 dirty="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Course creators: Christine Chen </a:t>
            </a:r>
            <a:endParaRPr sz="1800" dirty="0">
              <a:solidFill>
                <a:srgbClr val="9389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and Lindsay </a:t>
            </a:r>
            <a:r>
              <a:rPr lang="en-GB" sz="1800" dirty="0" err="1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Pickton</a:t>
            </a:r>
            <a:r>
              <a:rPr lang="en-GB" sz="180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GB" sz="18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www.primaryeducationadvisors.co.uk</a:t>
            </a:r>
            <a:r>
              <a:rPr lang="en-GB" sz="1800" dirty="0">
                <a:solidFill>
                  <a:srgbClr val="938953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7"/>
          <p:cNvSpPr txBox="1"/>
          <p:nvPr/>
        </p:nvSpPr>
        <p:spPr>
          <a:xfrm>
            <a:off x="5640512" y="1131824"/>
            <a:ext cx="3395538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GB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Capture &amp; organise: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400" b="1" i="1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Charlie and the Try-Out</a:t>
            </a:r>
            <a:endParaRPr sz="1400" b="0" i="0" strike="noStrike" cap="non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17"/>
          <p:cNvSpPr txBox="1"/>
          <p:nvPr/>
        </p:nvSpPr>
        <p:spPr>
          <a:xfrm>
            <a:off x="5364163" y="3208522"/>
            <a:ext cx="2379613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rgbClr val="31859B"/>
                </a:solidFill>
                <a:latin typeface="Calibri"/>
                <a:ea typeface="Calibri"/>
                <a:cs typeface="Calibri"/>
                <a:sym typeface="Calibri"/>
              </a:rPr>
              <a:t>Collaborative composition</a:t>
            </a:r>
            <a:endParaRPr sz="2400" b="1" i="0" u="none" strike="noStrike" cap="none">
              <a:solidFill>
                <a:srgbClr val="31859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17"/>
          <p:cNvSpPr txBox="1"/>
          <p:nvPr/>
        </p:nvSpPr>
        <p:spPr>
          <a:xfrm>
            <a:off x="1050924" y="1133032"/>
            <a:ext cx="2063750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GB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Enjoy &amp; immerse: </a:t>
            </a:r>
            <a:r>
              <a:rPr lang="en-GB" sz="2400" b="1" i="1" strike="noStrike" cap="none">
                <a:solidFill>
                  <a:srgbClr val="E6157F"/>
                </a:solidFill>
                <a:latin typeface="Calibri"/>
                <a:ea typeface="Calibri"/>
                <a:cs typeface="Calibri"/>
                <a:sym typeface="Calibri"/>
              </a:rPr>
              <a:t>Cinderella</a:t>
            </a:r>
            <a:endParaRPr sz="1400" b="0" i="0" strike="noStrike" cap="none">
              <a:solidFill>
                <a:srgbClr val="E615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17"/>
          <p:cNvSpPr/>
          <p:nvPr/>
        </p:nvSpPr>
        <p:spPr>
          <a:xfrm>
            <a:off x="3001004" y="333337"/>
            <a:ext cx="3284869" cy="5772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22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2" name="Google Shape;272;p17"/>
          <p:cNvCxnSpPr/>
          <p:nvPr/>
        </p:nvCxnSpPr>
        <p:spPr>
          <a:xfrm>
            <a:off x="4572000" y="1026021"/>
            <a:ext cx="921131" cy="383975"/>
          </a:xfrm>
          <a:prstGeom prst="straightConnector1">
            <a:avLst/>
          </a:prstGeom>
          <a:noFill/>
          <a:ln w="44450" cap="flat" cmpd="sng">
            <a:solidFill>
              <a:srgbClr val="CCC0D9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73" name="Google Shape;273;p17"/>
          <p:cNvCxnSpPr/>
          <p:nvPr/>
        </p:nvCxnSpPr>
        <p:spPr>
          <a:xfrm flipH="1">
            <a:off x="3801439" y="1026021"/>
            <a:ext cx="770562" cy="448559"/>
          </a:xfrm>
          <a:prstGeom prst="straightConnector1">
            <a:avLst/>
          </a:prstGeom>
          <a:noFill/>
          <a:ln w="44450" cap="flat" cmpd="sng">
            <a:solidFill>
              <a:srgbClr val="CCC0D9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74" name="Google Shape;274;p17"/>
          <p:cNvCxnSpPr/>
          <p:nvPr/>
        </p:nvCxnSpPr>
        <p:spPr>
          <a:xfrm>
            <a:off x="4643438" y="2361345"/>
            <a:ext cx="0" cy="2970943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75" name="Google Shape;275;p17"/>
          <p:cNvSpPr txBox="1"/>
          <p:nvPr/>
        </p:nvSpPr>
        <p:spPr>
          <a:xfrm>
            <a:off x="4684391" y="2086882"/>
            <a:ext cx="431800" cy="27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17000"/>
              <a:buFont typeface="Arial"/>
              <a:buNone/>
            </a:pPr>
            <a:r>
              <a:rPr lang="en-GB" sz="17000" b="0" i="0" u="none" strike="noStrike" cap="non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 b="0" i="0" u="none" strike="noStrike" cap="none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6" name="Google Shape;276;p17"/>
          <p:cNvCxnSpPr/>
          <p:nvPr/>
        </p:nvCxnSpPr>
        <p:spPr>
          <a:xfrm flipH="1">
            <a:off x="4933615" y="1890058"/>
            <a:ext cx="1539104" cy="493384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77" name="Google Shape;277;p17"/>
          <p:cNvSpPr txBox="1"/>
          <p:nvPr/>
        </p:nvSpPr>
        <p:spPr>
          <a:xfrm>
            <a:off x="1179513" y="390983"/>
            <a:ext cx="6927850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Formative Assessment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78" name="Google Shape;278;p17"/>
          <p:cNvCxnSpPr/>
          <p:nvPr/>
        </p:nvCxnSpPr>
        <p:spPr>
          <a:xfrm>
            <a:off x="2737193" y="1890058"/>
            <a:ext cx="1539104" cy="493384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79" name="Google Shape;279;p17"/>
          <p:cNvSpPr txBox="1"/>
          <p:nvPr/>
        </p:nvSpPr>
        <p:spPr>
          <a:xfrm>
            <a:off x="2526252" y="5358647"/>
            <a:ext cx="423437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GB" sz="2800" b="1" i="0" u="none" strike="noStrike" cap="none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APPLY </a:t>
            </a:r>
            <a:endParaRPr sz="1400" b="0" i="0" u="none" strike="noStrike" cap="none">
              <a:solidFill>
                <a:srgbClr val="E36C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8"/>
          <p:cNvSpPr txBox="1"/>
          <p:nvPr/>
        </p:nvSpPr>
        <p:spPr>
          <a:xfrm>
            <a:off x="4302125" y="2401580"/>
            <a:ext cx="396875" cy="224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None/>
            </a:pPr>
            <a:r>
              <a:rPr lang="en-GB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_____</a:t>
            </a: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18"/>
          <p:cNvSpPr/>
          <p:nvPr/>
        </p:nvSpPr>
        <p:spPr>
          <a:xfrm>
            <a:off x="370679" y="3147133"/>
            <a:ext cx="2895393" cy="1477325"/>
          </a:xfrm>
          <a:custGeom>
            <a:avLst/>
            <a:gdLst/>
            <a:ahLst/>
            <a:cxnLst/>
            <a:rect l="l" t="t" r="r" b="b"/>
            <a:pathLst>
              <a:path w="2895393" h="1477325" extrusionOk="0">
                <a:moveTo>
                  <a:pt x="0" y="0"/>
                </a:moveTo>
                <a:cubicBezTo>
                  <a:pt x="498874" y="118645"/>
                  <a:pt x="2507020" y="116012"/>
                  <a:pt x="2895393" y="0"/>
                </a:cubicBezTo>
                <a:cubicBezTo>
                  <a:pt x="2834105" y="149637"/>
                  <a:pt x="2920671" y="1119910"/>
                  <a:pt x="2895393" y="1477325"/>
                </a:cubicBezTo>
                <a:cubicBezTo>
                  <a:pt x="1928136" y="1611925"/>
                  <a:pt x="1048960" y="1320129"/>
                  <a:pt x="0" y="1477325"/>
                </a:cubicBezTo>
                <a:cubicBezTo>
                  <a:pt x="-79886" y="1017991"/>
                  <a:pt x="117521" y="632617"/>
                  <a:pt x="0" y="0"/>
                </a:cubicBez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7438"/>
              </a:buClr>
              <a:buSzPts val="1800"/>
              <a:buFont typeface="Arial Rounded"/>
              <a:buNone/>
            </a:pPr>
            <a:r>
              <a:rPr lang="en-GB" sz="1800" b="1" i="0" u="sng" strike="noStrike" cap="none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Each of these lessons has the same structure:</a:t>
            </a:r>
            <a:endParaRPr sz="1800" b="1" u="sng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Pts val="1800"/>
              <a:buFont typeface="Calibri"/>
              <a:buAutoNum type="arabicPeriod"/>
            </a:pPr>
            <a:r>
              <a:rPr lang="en-GB" sz="1800" b="1" i="0" u="none" strike="noStrike" cap="none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VGP focus</a:t>
            </a:r>
            <a:endParaRPr sz="1400" b="0" i="0" u="none" strike="noStrike" cap="none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Pts val="1800"/>
              <a:buFont typeface="Calibri"/>
              <a:buAutoNum type="arabicPeriod"/>
            </a:pPr>
            <a:r>
              <a:rPr lang="en-GB" sz="1800" b="1" i="0" u="none" strike="noStrike" cap="none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Shared writing</a:t>
            </a:r>
            <a:endParaRPr sz="1400" b="0" i="0" u="none" strike="noStrike" cap="none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Pts val="1800"/>
              <a:buFont typeface="Calibri"/>
              <a:buAutoNum type="arabicPeriod"/>
            </a:pPr>
            <a:r>
              <a:rPr lang="en-GB" sz="1800" b="1" i="0" u="none" strike="noStrike" cap="none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Children apply</a:t>
            </a:r>
            <a:endParaRPr sz="1800" b="1" i="0" u="none" strike="noStrike" cap="none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18"/>
          <p:cNvSpPr txBox="1"/>
          <p:nvPr/>
        </p:nvSpPr>
        <p:spPr>
          <a:xfrm rot="10800000">
            <a:off x="3935053" y="2559551"/>
            <a:ext cx="431800" cy="27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17000"/>
              <a:buFont typeface="Arial"/>
              <a:buNone/>
            </a:pPr>
            <a:r>
              <a:rPr lang="en-GB" sz="17000" b="0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18"/>
          <p:cNvSpPr txBox="1"/>
          <p:nvPr/>
        </p:nvSpPr>
        <p:spPr>
          <a:xfrm>
            <a:off x="5640512" y="1131824"/>
            <a:ext cx="3395538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GB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Capture &amp; organise: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400" b="1" i="1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Charlie and the Try-Out</a:t>
            </a:r>
            <a:endParaRPr sz="1400" b="0" i="0" u="none" strike="noStrike" cap="non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18"/>
          <p:cNvSpPr txBox="1"/>
          <p:nvPr/>
        </p:nvSpPr>
        <p:spPr>
          <a:xfrm>
            <a:off x="5364175" y="3208528"/>
            <a:ext cx="2379600" cy="17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rgbClr val="31859B"/>
                </a:solidFill>
                <a:latin typeface="Calibri"/>
                <a:ea typeface="Calibri"/>
                <a:cs typeface="Calibri"/>
                <a:sym typeface="Calibri"/>
              </a:rPr>
              <a:t>Collaborative composition</a:t>
            </a:r>
            <a:endParaRPr sz="2400" b="1" i="0" u="none" strike="noStrike" cap="none">
              <a:solidFill>
                <a:srgbClr val="3185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400" b="1" i="1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Charlie and the Try-Out</a:t>
            </a:r>
            <a:endParaRPr sz="2400" b="1">
              <a:solidFill>
                <a:srgbClr val="31859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18"/>
          <p:cNvSpPr txBox="1"/>
          <p:nvPr/>
        </p:nvSpPr>
        <p:spPr>
          <a:xfrm>
            <a:off x="1050924" y="1133032"/>
            <a:ext cx="2063750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GB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Enjoy &amp; immerse: </a:t>
            </a:r>
            <a:r>
              <a:rPr lang="en-GB" sz="2400" b="1" i="1" u="none" strike="noStrike" cap="none">
                <a:solidFill>
                  <a:srgbClr val="E6157F"/>
                </a:solidFill>
                <a:latin typeface="Calibri"/>
                <a:ea typeface="Calibri"/>
                <a:cs typeface="Calibri"/>
                <a:sym typeface="Calibri"/>
              </a:rPr>
              <a:t>Cinderella</a:t>
            </a:r>
            <a:endParaRPr sz="1400" b="0" i="0" u="none" strike="noStrike" cap="none">
              <a:solidFill>
                <a:srgbClr val="E615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18"/>
          <p:cNvSpPr/>
          <p:nvPr/>
        </p:nvSpPr>
        <p:spPr>
          <a:xfrm>
            <a:off x="3001004" y="333337"/>
            <a:ext cx="3284869" cy="5772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22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1" name="Google Shape;291;p18"/>
          <p:cNvCxnSpPr/>
          <p:nvPr/>
        </p:nvCxnSpPr>
        <p:spPr>
          <a:xfrm>
            <a:off x="4572000" y="1026021"/>
            <a:ext cx="921131" cy="383975"/>
          </a:xfrm>
          <a:prstGeom prst="straightConnector1">
            <a:avLst/>
          </a:prstGeom>
          <a:noFill/>
          <a:ln w="44450" cap="flat" cmpd="sng">
            <a:solidFill>
              <a:srgbClr val="CCC0D9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92" name="Google Shape;292;p18"/>
          <p:cNvCxnSpPr/>
          <p:nvPr/>
        </p:nvCxnSpPr>
        <p:spPr>
          <a:xfrm flipH="1">
            <a:off x="3801439" y="1026021"/>
            <a:ext cx="770562" cy="448559"/>
          </a:xfrm>
          <a:prstGeom prst="straightConnector1">
            <a:avLst/>
          </a:prstGeom>
          <a:noFill/>
          <a:ln w="44450" cap="flat" cmpd="sng">
            <a:solidFill>
              <a:srgbClr val="CCC0D9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93" name="Google Shape;293;p18"/>
          <p:cNvCxnSpPr/>
          <p:nvPr/>
        </p:nvCxnSpPr>
        <p:spPr>
          <a:xfrm>
            <a:off x="4643438" y="2361345"/>
            <a:ext cx="0" cy="2970943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94" name="Google Shape;294;p18"/>
          <p:cNvSpPr txBox="1"/>
          <p:nvPr/>
        </p:nvSpPr>
        <p:spPr>
          <a:xfrm>
            <a:off x="4684391" y="2086882"/>
            <a:ext cx="431800" cy="27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17000"/>
              <a:buFont typeface="Arial"/>
              <a:buNone/>
            </a:pPr>
            <a:r>
              <a:rPr lang="en-GB" sz="17000" b="0" i="0" u="none" strike="noStrike" cap="non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 b="0" i="0" u="none" strike="noStrike" cap="none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5" name="Google Shape;295;p18"/>
          <p:cNvCxnSpPr/>
          <p:nvPr/>
        </p:nvCxnSpPr>
        <p:spPr>
          <a:xfrm flipH="1">
            <a:off x="4933615" y="1890058"/>
            <a:ext cx="1539104" cy="493384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96" name="Google Shape;296;p18"/>
          <p:cNvSpPr txBox="1"/>
          <p:nvPr/>
        </p:nvSpPr>
        <p:spPr>
          <a:xfrm>
            <a:off x="1179513" y="390983"/>
            <a:ext cx="6927850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Formative Assessment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97" name="Google Shape;297;p18"/>
          <p:cNvCxnSpPr/>
          <p:nvPr/>
        </p:nvCxnSpPr>
        <p:spPr>
          <a:xfrm>
            <a:off x="2737193" y="1890058"/>
            <a:ext cx="1539104" cy="493384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98" name="Google Shape;298;p18"/>
          <p:cNvSpPr txBox="1"/>
          <p:nvPr/>
        </p:nvSpPr>
        <p:spPr>
          <a:xfrm>
            <a:off x="2526252" y="5358647"/>
            <a:ext cx="423437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GB" sz="2800" b="1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APPLY </a:t>
            </a:r>
            <a:endParaRPr sz="14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9"/>
          <p:cNvSpPr txBox="1">
            <a:spLocks noGrp="1"/>
          </p:cNvSpPr>
          <p:nvPr>
            <p:ph type="title"/>
          </p:nvPr>
        </p:nvSpPr>
        <p:spPr>
          <a:xfrm>
            <a:off x="0" y="174661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40"/>
              <a:buFont typeface="Arial Rounded"/>
              <a:buNone/>
            </a:pPr>
            <a:r>
              <a:rPr lang="en-GB" sz="3240" b="1">
                <a:solidFill>
                  <a:schemeClr val="dk1"/>
                </a:solidFill>
              </a:rPr>
              <a:t>C</a:t>
            </a:r>
            <a:r>
              <a:rPr lang="en-GB" sz="324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ollaborative composition lesson </a:t>
            </a:r>
            <a:br>
              <a:rPr lang="en-GB" sz="324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3240" b="1" i="1">
                <a:solidFill>
                  <a:schemeClr val="dk1"/>
                </a:solidFill>
              </a:rPr>
              <a:t>s</a:t>
            </a:r>
            <a:r>
              <a:rPr lang="en-GB" sz="324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uggested structure: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19"/>
          <p:cNvSpPr txBox="1">
            <a:spLocks noGrp="1"/>
          </p:cNvSpPr>
          <p:nvPr>
            <p:ph type="body" idx="1"/>
          </p:nvPr>
        </p:nvSpPr>
        <p:spPr>
          <a:xfrm>
            <a:off x="462337" y="1407560"/>
            <a:ext cx="8229600" cy="4934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590"/>
              <a:buNone/>
            </a:pPr>
            <a:r>
              <a:rPr lang="en-GB" sz="2400" b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1. Play with </a:t>
            </a:r>
            <a:r>
              <a:rPr lang="en-GB" sz="2400" b="1" i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language focus</a:t>
            </a:r>
            <a:endParaRPr sz="2400" i="1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400" b="1" dirty="0">
                <a:solidFill>
                  <a:srgbClr val="31859B"/>
                </a:solidFill>
                <a:latin typeface="Calibri"/>
                <a:ea typeface="Calibri"/>
                <a:cs typeface="Calibri"/>
                <a:sym typeface="Calibri"/>
              </a:rPr>
              <a:t>2. Collaborative Composition:</a:t>
            </a:r>
            <a:endParaRPr sz="2400" dirty="0">
              <a:solidFill>
                <a:srgbClr val="3185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4572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400" b="1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2000" b="0" i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Model application of </a:t>
            </a:r>
            <a:r>
              <a:rPr lang="en-GB" sz="2000" i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language focus </a:t>
            </a:r>
            <a:r>
              <a:rPr lang="en-GB" sz="2000" b="0" i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in writing</a:t>
            </a:r>
            <a:endParaRPr sz="2000" b="0" i="1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4572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0000"/>
              </a:buClr>
              <a:buSzPts val="2590"/>
              <a:buNone/>
            </a:pPr>
            <a:r>
              <a:rPr lang="en-GB" sz="2000" b="0" i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	Children begin to apply </a:t>
            </a:r>
            <a:r>
              <a:rPr lang="en-GB" sz="2000" i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language focus </a:t>
            </a:r>
            <a:r>
              <a:rPr lang="en-GB" sz="2000" b="0" i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orally and perhaps on mini whiteboards</a:t>
            </a:r>
            <a:endParaRPr sz="2000" b="0" i="1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8000"/>
              </a:buClr>
              <a:buSzPts val="2590"/>
              <a:buNone/>
            </a:pPr>
            <a:r>
              <a:rPr lang="en-GB" sz="2400" b="1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3. Children write, applying </a:t>
            </a:r>
            <a:r>
              <a:rPr lang="en-GB" sz="2400" b="1" i="1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the language focus </a:t>
            </a:r>
            <a:r>
              <a:rPr lang="en-GB" sz="2400" b="1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in their versions of the same story</a:t>
            </a:r>
            <a:endParaRPr sz="2400" b="1" u="sng" dirty="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740"/>
              <a:buNone/>
            </a:pPr>
            <a:endParaRPr sz="740" b="1" dirty="0">
              <a:solidFill>
                <a:srgbClr val="008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660066"/>
              </a:buClr>
              <a:buSzPts val="2220"/>
              <a:buNone/>
            </a:pPr>
            <a:r>
              <a:rPr lang="en-GB" sz="2220" b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Mini-plenaries throughout, checking </a:t>
            </a:r>
            <a:r>
              <a:rPr lang="en-GB" sz="2220" b="1" u="sng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language focus</a:t>
            </a:r>
            <a:endParaRPr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740"/>
              <a:buNone/>
            </a:pPr>
            <a:endParaRPr sz="740" b="1" u="sng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590"/>
              <a:buNone/>
            </a:pPr>
            <a:r>
              <a:rPr lang="en-GB" sz="2000" b="0" i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Repeat for all sections/chapters of the collaborative composition</a:t>
            </a:r>
            <a:endParaRPr sz="2000" b="0" i="1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Google Shape;398;p28">
            <a:extLst>
              <a:ext uri="{FF2B5EF4-FFF2-40B4-BE49-F238E27FC236}">
                <a16:creationId xmlns:a16="http://schemas.microsoft.com/office/drawing/2014/main" id="{EA8663E5-6F0E-124D-B62A-79368FFCD98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49312" y="325503"/>
            <a:ext cx="1694688" cy="1984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2"/>
          <p:cNvSpPr txBox="1"/>
          <p:nvPr/>
        </p:nvSpPr>
        <p:spPr>
          <a:xfrm>
            <a:off x="2435881" y="5247934"/>
            <a:ext cx="4415113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GB" sz="2800" b="1" i="0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APPLY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GB" sz="2800" b="1" i="1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to similar story-type</a:t>
            </a:r>
            <a:endParaRPr sz="2800" b="0" i="1" u="none" strike="noStrike" cap="none" dirty="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22"/>
          <p:cNvSpPr txBox="1"/>
          <p:nvPr/>
        </p:nvSpPr>
        <p:spPr>
          <a:xfrm>
            <a:off x="5282094" y="3044730"/>
            <a:ext cx="2381250" cy="1814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GB" sz="2000" b="1" i="0" u="none" strike="noStrike" cap="none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Collaborative composition: </a:t>
            </a:r>
            <a:r>
              <a:rPr lang="en-GB" sz="2400" b="1" i="1" u="none" strike="noStrike" cap="none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Charlie and the Try-Out</a:t>
            </a:r>
            <a:endParaRPr sz="1400" b="0" i="0" u="none" strike="noStrike" cap="none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p22"/>
          <p:cNvSpPr txBox="1"/>
          <p:nvPr/>
        </p:nvSpPr>
        <p:spPr>
          <a:xfrm>
            <a:off x="5640512" y="1131824"/>
            <a:ext cx="3395538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GB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Capture &amp; organise: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400" b="1" i="1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Charlie and the Try-Out</a:t>
            </a:r>
            <a:endParaRPr sz="1400" b="0" i="0" u="none" strike="noStrike" cap="non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Google Shape;338;p22"/>
          <p:cNvSpPr txBox="1"/>
          <p:nvPr/>
        </p:nvSpPr>
        <p:spPr>
          <a:xfrm>
            <a:off x="1050924" y="1133032"/>
            <a:ext cx="2063750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GB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Enjoy &amp; immerse: </a:t>
            </a:r>
            <a:r>
              <a:rPr lang="en-GB" sz="2400" b="1" i="1" u="none" strike="noStrike" cap="none">
                <a:solidFill>
                  <a:srgbClr val="E6157F"/>
                </a:solidFill>
                <a:latin typeface="Calibri"/>
                <a:ea typeface="Calibri"/>
                <a:cs typeface="Calibri"/>
                <a:sym typeface="Calibri"/>
              </a:rPr>
              <a:t>Cinderella</a:t>
            </a:r>
            <a:endParaRPr sz="1400" b="0" i="0" u="none" strike="noStrike" cap="none">
              <a:solidFill>
                <a:srgbClr val="E615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p22"/>
          <p:cNvSpPr/>
          <p:nvPr/>
        </p:nvSpPr>
        <p:spPr>
          <a:xfrm>
            <a:off x="3001004" y="333337"/>
            <a:ext cx="3284869" cy="5772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22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40" name="Google Shape;340;p22"/>
          <p:cNvCxnSpPr/>
          <p:nvPr/>
        </p:nvCxnSpPr>
        <p:spPr>
          <a:xfrm>
            <a:off x="4572000" y="1026021"/>
            <a:ext cx="921131" cy="383975"/>
          </a:xfrm>
          <a:prstGeom prst="straightConnector1">
            <a:avLst/>
          </a:prstGeom>
          <a:noFill/>
          <a:ln w="44450" cap="flat" cmpd="sng">
            <a:solidFill>
              <a:srgbClr val="CCC0D9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41" name="Google Shape;341;p22"/>
          <p:cNvCxnSpPr/>
          <p:nvPr/>
        </p:nvCxnSpPr>
        <p:spPr>
          <a:xfrm flipH="1">
            <a:off x="3801439" y="1026021"/>
            <a:ext cx="770562" cy="448559"/>
          </a:xfrm>
          <a:prstGeom prst="straightConnector1">
            <a:avLst/>
          </a:prstGeom>
          <a:noFill/>
          <a:ln w="44450" cap="flat" cmpd="sng">
            <a:solidFill>
              <a:srgbClr val="CCC0D9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42" name="Google Shape;342;p22"/>
          <p:cNvCxnSpPr/>
          <p:nvPr/>
        </p:nvCxnSpPr>
        <p:spPr>
          <a:xfrm>
            <a:off x="4643438" y="2361345"/>
            <a:ext cx="0" cy="2970943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343" name="Google Shape;343;p22"/>
          <p:cNvSpPr txBox="1"/>
          <p:nvPr/>
        </p:nvSpPr>
        <p:spPr>
          <a:xfrm>
            <a:off x="4684391" y="2086882"/>
            <a:ext cx="431800" cy="27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17000"/>
              <a:buFont typeface="Arial"/>
              <a:buNone/>
            </a:pPr>
            <a:r>
              <a:rPr lang="en-GB" sz="17000" b="0" i="0" u="none" strike="noStrike" cap="non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 b="0" i="0" u="none" strike="noStrike" cap="none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44" name="Google Shape;344;p22"/>
          <p:cNvCxnSpPr/>
          <p:nvPr/>
        </p:nvCxnSpPr>
        <p:spPr>
          <a:xfrm flipH="1">
            <a:off x="4933615" y="1890058"/>
            <a:ext cx="1539104" cy="493384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345" name="Google Shape;345;p22"/>
          <p:cNvSpPr txBox="1"/>
          <p:nvPr/>
        </p:nvSpPr>
        <p:spPr>
          <a:xfrm>
            <a:off x="1179513" y="390983"/>
            <a:ext cx="6927850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Formative Assessment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46" name="Google Shape;346;p22"/>
          <p:cNvCxnSpPr/>
          <p:nvPr/>
        </p:nvCxnSpPr>
        <p:spPr>
          <a:xfrm>
            <a:off x="2737193" y="1890058"/>
            <a:ext cx="1539104" cy="493384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347" name="Google Shape;347;p22"/>
          <p:cNvSpPr txBox="1"/>
          <p:nvPr/>
        </p:nvSpPr>
        <p:spPr>
          <a:xfrm>
            <a:off x="4287516" y="2397677"/>
            <a:ext cx="396875" cy="224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None/>
            </a:pPr>
            <a:r>
              <a:rPr lang="en-GB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_____</a:t>
            </a: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23"/>
          <p:cNvSpPr txBox="1">
            <a:spLocks noGrp="1"/>
          </p:cNvSpPr>
          <p:nvPr>
            <p:ph type="title"/>
          </p:nvPr>
        </p:nvSpPr>
        <p:spPr>
          <a:xfrm>
            <a:off x="1141412" y="358805"/>
            <a:ext cx="6861175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59"/>
              <a:buFont typeface="Arial Rounded"/>
              <a:buNone/>
            </a:pPr>
            <a:r>
              <a:rPr lang="en-GB" sz="3563" b="1">
                <a:latin typeface="Calibri"/>
                <a:ea typeface="Calibri"/>
                <a:cs typeface="Calibri"/>
                <a:sym typeface="Calibri"/>
              </a:rPr>
              <a:t>Cinderella </a:t>
            </a:r>
            <a:br>
              <a:rPr lang="en-GB" sz="3563" b="1">
                <a:latin typeface="Calibri"/>
                <a:ea typeface="Calibri"/>
                <a:cs typeface="Calibri"/>
                <a:sym typeface="Calibri"/>
              </a:rPr>
            </a:br>
            <a:r>
              <a:rPr lang="en-GB" sz="2790" i="1">
                <a:latin typeface="Calibri"/>
                <a:ea typeface="Calibri"/>
                <a:cs typeface="Calibri"/>
                <a:sym typeface="Calibri"/>
              </a:rPr>
              <a:t>Independent Application</a:t>
            </a:r>
            <a:endParaRPr sz="2790" i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23"/>
          <p:cNvSpPr txBox="1"/>
          <p:nvPr/>
        </p:nvSpPr>
        <p:spPr>
          <a:xfrm>
            <a:off x="801386" y="1677254"/>
            <a:ext cx="19314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GB" sz="2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Invitation Arrives</a:t>
            </a:r>
            <a:endParaRPr sz="2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None/>
            </a:pPr>
            <a:r>
              <a:rPr lang="en-GB" sz="2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Fairy Godmother</a:t>
            </a:r>
            <a:endParaRPr sz="2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800000"/>
              </a:buClr>
              <a:buSzPts val="2800"/>
              <a:buFont typeface="Arial"/>
              <a:buNone/>
            </a:pPr>
            <a:r>
              <a:rPr lang="en-GB" sz="2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Ball </a:t>
            </a:r>
            <a:endParaRPr sz="2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008000"/>
              </a:buClr>
              <a:buSzPts val="2800"/>
              <a:buFont typeface="Arial"/>
              <a:buNone/>
            </a:pPr>
            <a:r>
              <a:rPr lang="en-GB" sz="2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Search</a:t>
            </a:r>
            <a:endParaRPr sz="2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buClr>
                <a:srgbClr val="660066"/>
              </a:buClr>
              <a:buSzPts val="2800"/>
              <a:buFont typeface="Arial"/>
              <a:buNone/>
            </a:pPr>
            <a:r>
              <a:rPr lang="en-GB" sz="2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Shoe Fits</a:t>
            </a:r>
            <a:endParaRPr sz="2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23"/>
          <p:cNvSpPr txBox="1"/>
          <p:nvPr/>
        </p:nvSpPr>
        <p:spPr>
          <a:xfrm>
            <a:off x="3336550" y="1677250"/>
            <a:ext cx="28047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2800"/>
              <a:buFont typeface="Arial"/>
              <a:buNone/>
            </a:pPr>
            <a:r>
              <a:rPr lang="en-GB" sz="2400" b="0" i="0" u="none" strike="noStrike" cap="none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Invitation to the Football Trial</a:t>
            </a:r>
            <a:endParaRPr sz="2400" b="0" i="0" u="none" strike="noStrike" cap="none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GB" sz="2400" b="0" i="0" u="none" strike="noStrike" cap="none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(The Kind Coach’s Boots)</a:t>
            </a:r>
            <a:endParaRPr sz="2400" b="0" i="0" u="none" strike="noStrike" cap="none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None/>
            </a:pPr>
            <a:r>
              <a:rPr lang="en-GB" sz="2400" b="0" i="0" u="none" strike="noStrike" cap="none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Trial Match</a:t>
            </a:r>
            <a:endParaRPr sz="2400" b="0" i="0" u="none" strike="noStrike" cap="none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800000"/>
              </a:buClr>
              <a:buSzPts val="2800"/>
              <a:buFont typeface="Arial"/>
              <a:buNone/>
            </a:pPr>
            <a:r>
              <a:rPr lang="en-GB" sz="2400" b="0" i="0" u="none" strike="noStrike" cap="none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Search</a:t>
            </a:r>
            <a:endParaRPr sz="2400" b="0" i="0" u="none" strike="noStrike" cap="none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8000"/>
              </a:buClr>
              <a:buSzPts val="2800"/>
              <a:buFont typeface="Arial"/>
              <a:buNone/>
            </a:pPr>
            <a:r>
              <a:rPr lang="en-GB" sz="2400" b="0" i="0" u="none" strike="noStrike" cap="none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Boot Fits</a:t>
            </a:r>
            <a:endParaRPr sz="2400" b="0" i="0" u="none" strike="noStrike" cap="none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79400" algn="l" rtl="0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400" b="0" i="0" u="none" strike="noStrike" cap="none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23"/>
          <p:cNvSpPr/>
          <p:nvPr/>
        </p:nvSpPr>
        <p:spPr>
          <a:xfrm>
            <a:off x="3120903" y="1825804"/>
            <a:ext cx="154200" cy="237300"/>
          </a:xfrm>
          <a:prstGeom prst="chevron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p23"/>
          <p:cNvSpPr/>
          <p:nvPr/>
        </p:nvSpPr>
        <p:spPr>
          <a:xfrm>
            <a:off x="3120903" y="2811452"/>
            <a:ext cx="154111" cy="237337"/>
          </a:xfrm>
          <a:prstGeom prst="chevron">
            <a:avLst>
              <a:gd name="adj" fmla="val 50000"/>
            </a:avLst>
          </a:prstGeom>
          <a:solidFill>
            <a:srgbClr val="E615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p23"/>
          <p:cNvSpPr/>
          <p:nvPr/>
        </p:nvSpPr>
        <p:spPr>
          <a:xfrm>
            <a:off x="3121409" y="3670664"/>
            <a:ext cx="154200" cy="237300"/>
          </a:xfrm>
          <a:prstGeom prst="chevron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p23"/>
          <p:cNvSpPr/>
          <p:nvPr/>
        </p:nvSpPr>
        <p:spPr>
          <a:xfrm>
            <a:off x="3110882" y="4291038"/>
            <a:ext cx="154200" cy="237300"/>
          </a:xfrm>
          <a:prstGeom prst="chevron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p23"/>
          <p:cNvSpPr/>
          <p:nvPr/>
        </p:nvSpPr>
        <p:spPr>
          <a:xfrm>
            <a:off x="3118461" y="4899370"/>
            <a:ext cx="154200" cy="237300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23"/>
          <p:cNvSpPr/>
          <p:nvPr/>
        </p:nvSpPr>
        <p:spPr>
          <a:xfrm>
            <a:off x="544531" y="1781839"/>
            <a:ext cx="154200" cy="237300"/>
          </a:xfrm>
          <a:prstGeom prst="chevron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Google Shape;361;p23"/>
          <p:cNvSpPr/>
          <p:nvPr/>
        </p:nvSpPr>
        <p:spPr>
          <a:xfrm>
            <a:off x="544531" y="2838056"/>
            <a:ext cx="154111" cy="237337"/>
          </a:xfrm>
          <a:prstGeom prst="chevron">
            <a:avLst>
              <a:gd name="adj" fmla="val 50000"/>
            </a:avLst>
          </a:prstGeom>
          <a:solidFill>
            <a:srgbClr val="E615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23"/>
          <p:cNvSpPr/>
          <p:nvPr/>
        </p:nvSpPr>
        <p:spPr>
          <a:xfrm>
            <a:off x="544531" y="3818073"/>
            <a:ext cx="154200" cy="237300"/>
          </a:xfrm>
          <a:prstGeom prst="chevron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23"/>
          <p:cNvSpPr/>
          <p:nvPr/>
        </p:nvSpPr>
        <p:spPr>
          <a:xfrm>
            <a:off x="544531" y="4492356"/>
            <a:ext cx="154111" cy="237337"/>
          </a:xfrm>
          <a:prstGeom prst="chevron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23"/>
          <p:cNvSpPr/>
          <p:nvPr/>
        </p:nvSpPr>
        <p:spPr>
          <a:xfrm>
            <a:off x="544531" y="5090438"/>
            <a:ext cx="154111" cy="237337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23"/>
          <p:cNvSpPr/>
          <p:nvPr/>
        </p:nvSpPr>
        <p:spPr>
          <a:xfrm>
            <a:off x="6411216" y="1557355"/>
            <a:ext cx="2326800" cy="387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i="0" u="none" strike="noStrike" cap="none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Invitation to …</a:t>
            </a:r>
            <a:endParaRPr sz="2400" b="0" i="0" u="none" strike="noStrike" cap="none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400" b="1" i="0" u="none" strike="noStrike" cap="none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Enabled by…</a:t>
            </a:r>
            <a:endParaRPr sz="2400" b="0" i="0" u="none" strike="noStrike" cap="none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400" b="1" i="0" u="none" strike="noStrike" cap="none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event</a:t>
            </a:r>
            <a:endParaRPr sz="2400" b="0" i="0" u="none" strike="noStrike" cap="none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400" b="1" i="0" u="none" strike="noStrike" cap="none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Search for owner of…</a:t>
            </a:r>
            <a:endParaRPr sz="240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400" b="1" i="0" u="none" strike="noStrike" cap="none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______ Fits</a:t>
            </a:r>
            <a:endParaRPr sz="2400" b="0" i="0" u="none" strike="noStrike" cap="none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Google Shape;366;p23"/>
          <p:cNvSpPr/>
          <p:nvPr/>
        </p:nvSpPr>
        <p:spPr>
          <a:xfrm>
            <a:off x="6130728" y="1825804"/>
            <a:ext cx="154200" cy="237300"/>
          </a:xfrm>
          <a:prstGeom prst="chevron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23"/>
          <p:cNvSpPr/>
          <p:nvPr/>
        </p:nvSpPr>
        <p:spPr>
          <a:xfrm>
            <a:off x="6128286" y="2522678"/>
            <a:ext cx="154111" cy="237337"/>
          </a:xfrm>
          <a:prstGeom prst="chevron">
            <a:avLst>
              <a:gd name="adj" fmla="val 50000"/>
            </a:avLst>
          </a:prstGeom>
          <a:solidFill>
            <a:srgbClr val="E615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p23"/>
          <p:cNvSpPr/>
          <p:nvPr/>
        </p:nvSpPr>
        <p:spPr>
          <a:xfrm>
            <a:off x="6128669" y="3214294"/>
            <a:ext cx="154111" cy="237337"/>
          </a:xfrm>
          <a:prstGeom prst="chevron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23"/>
          <p:cNvSpPr/>
          <p:nvPr/>
        </p:nvSpPr>
        <p:spPr>
          <a:xfrm>
            <a:off x="6141255" y="3940235"/>
            <a:ext cx="154111" cy="237337"/>
          </a:xfrm>
          <a:prstGeom prst="chevron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23"/>
          <p:cNvSpPr/>
          <p:nvPr/>
        </p:nvSpPr>
        <p:spPr>
          <a:xfrm>
            <a:off x="6141254" y="5196655"/>
            <a:ext cx="154200" cy="237300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2" name="Google Shape;382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13767" y="235097"/>
            <a:ext cx="2716466" cy="3770617"/>
          </a:xfrm>
          <a:prstGeom prst="rect">
            <a:avLst/>
          </a:prstGeom>
          <a:noFill/>
          <a:ln>
            <a:noFill/>
          </a:ln>
        </p:spPr>
      </p:pic>
      <p:sp>
        <p:nvSpPr>
          <p:cNvPr id="383" name="Google Shape;383;p25"/>
          <p:cNvSpPr txBox="1">
            <a:spLocks noGrp="1"/>
          </p:cNvSpPr>
          <p:nvPr>
            <p:ph type="ctrTitle"/>
          </p:nvPr>
        </p:nvSpPr>
        <p:spPr>
          <a:xfrm>
            <a:off x="1017818" y="3575335"/>
            <a:ext cx="7108364" cy="1835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6A0"/>
              </a:buClr>
              <a:buSzPts val="4050"/>
              <a:buFont typeface="Arial Rounded"/>
              <a:buNone/>
            </a:pPr>
            <a:r>
              <a:rPr lang="en-GB" sz="3645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Shared Planning:</a:t>
            </a:r>
            <a:br>
              <a:rPr lang="en-GB" sz="3645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324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we scaffold the content, children can concentrate on the skills of writing</a:t>
            </a:r>
            <a:endParaRPr sz="324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26"/>
          <p:cNvSpPr txBox="1">
            <a:spLocks noGrp="1"/>
          </p:cNvSpPr>
          <p:nvPr>
            <p:ph type="body" idx="1"/>
          </p:nvPr>
        </p:nvSpPr>
        <p:spPr>
          <a:xfrm>
            <a:off x="451413" y="185195"/>
            <a:ext cx="8472668" cy="5228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20"/>
              <a:buNone/>
            </a:pPr>
            <a:r>
              <a:rPr lang="en-GB" sz="2400" dirty="0">
                <a:solidFill>
                  <a:srgbClr val="00B0F0"/>
                </a:solidFill>
              </a:rPr>
              <a:t>Year 1 </a:t>
            </a:r>
            <a:endParaRPr sz="24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20"/>
              <a:buNone/>
            </a:pPr>
            <a:r>
              <a:rPr lang="en-GB" sz="1800" dirty="0">
                <a:latin typeface="Calibri"/>
                <a:ea typeface="Calibri"/>
                <a:cs typeface="Calibri"/>
                <a:sym typeface="Calibri"/>
              </a:rPr>
              <a:t>Pupils should be taught to: 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220"/>
              <a:buNone/>
            </a:pPr>
            <a:r>
              <a:rPr lang="en-GB" sz="1800" i="1" dirty="0">
                <a:latin typeface="Calibri"/>
                <a:ea typeface="Calibri"/>
                <a:cs typeface="Calibri"/>
                <a:sym typeface="Calibri"/>
              </a:rPr>
              <a:t>write sentences by:</a:t>
            </a:r>
            <a:br>
              <a:rPr lang="en-GB" sz="18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GB" sz="18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- saying out loud what they are going to write about</a:t>
            </a:r>
            <a:br>
              <a:rPr lang="en-GB" sz="18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18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- composing a sentence orally before writing it</a:t>
            </a:r>
            <a:br>
              <a:rPr lang="en-GB" sz="18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18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- sequencing sentences to form short narratives</a:t>
            </a:r>
            <a:br>
              <a:rPr lang="en-GB" sz="18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18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- re-reading what they have written to check that it makes sense </a:t>
            </a:r>
            <a:endParaRPr sz="1800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rgbClr val="7030A0"/>
              </a:buClr>
              <a:buSzPts val="2960"/>
              <a:buNone/>
            </a:pPr>
            <a:r>
              <a:rPr lang="en-GB" sz="2400" b="1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Year 2</a:t>
            </a:r>
            <a:endParaRPr sz="2400" dirty="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220"/>
              <a:buNone/>
            </a:pPr>
            <a:r>
              <a:rPr lang="en-GB" sz="1800" dirty="0">
                <a:latin typeface="Calibri"/>
                <a:ea typeface="Calibri"/>
                <a:cs typeface="Calibri"/>
                <a:sym typeface="Calibri"/>
              </a:rPr>
              <a:t>Pupils should be taught to: 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220"/>
              <a:buNone/>
            </a:pPr>
            <a:r>
              <a:rPr lang="en-GB" sz="1800" i="1" dirty="0">
                <a:latin typeface="Calibri"/>
                <a:ea typeface="Calibri"/>
                <a:cs typeface="Calibri"/>
                <a:sym typeface="Calibri"/>
              </a:rPr>
              <a:t>consider what they are going to write before beginning by:</a:t>
            </a:r>
            <a:endParaRPr sz="1800" i="1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rgbClr val="7030A0"/>
              </a:buClr>
              <a:buSzPts val="2220"/>
              <a:buNone/>
            </a:pPr>
            <a:r>
              <a:rPr lang="en-GB" sz="18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- planning or saying out loud what they are going to write about </a:t>
            </a:r>
            <a:endParaRPr sz="18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rgbClr val="7030A0"/>
              </a:buClr>
              <a:buSzPts val="2220"/>
              <a:buNone/>
            </a:pPr>
            <a:r>
              <a:rPr lang="en-GB" sz="18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- writing down ideas and/or key words, including new vocabulary </a:t>
            </a:r>
            <a:endParaRPr sz="18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rgbClr val="7030A0"/>
              </a:buClr>
              <a:buSzPts val="2220"/>
              <a:buNone/>
            </a:pPr>
            <a:r>
              <a:rPr lang="en-GB" sz="18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- encapsulating what they want to say, sentence by sentence </a:t>
            </a:r>
            <a:endParaRPr sz="18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27"/>
          <p:cNvSpPr txBox="1"/>
          <p:nvPr/>
        </p:nvSpPr>
        <p:spPr>
          <a:xfrm>
            <a:off x="457200" y="496936"/>
            <a:ext cx="8229600" cy="5413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i="0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Year 3/4 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Pupils should be taught to: </a:t>
            </a:r>
            <a:endParaRPr/>
          </a:p>
          <a:p>
            <a:pPr marL="10160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- discuss writing similar to that which they are planning to write in order to understand and learn from its structure, vocabulary and grammar</a:t>
            </a:r>
            <a:endParaRPr/>
          </a:p>
          <a:p>
            <a:pPr marL="10160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- discuss and record ideas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1900"/>
              </a:spcBef>
              <a:spcAft>
                <a:spcPts val="0"/>
              </a:spcAft>
              <a:buNone/>
            </a:pPr>
            <a:r>
              <a:rPr lang="en-GB" sz="2400" b="1" i="0" u="none" strike="noStrike" cap="none">
                <a:solidFill>
                  <a:srgbClr val="E6157F"/>
                </a:solidFill>
                <a:latin typeface="Calibri"/>
                <a:ea typeface="Calibri"/>
                <a:cs typeface="Calibri"/>
                <a:sym typeface="Calibri"/>
              </a:rPr>
              <a:t>Year 5/6</a:t>
            </a:r>
            <a:endParaRPr sz="2400" b="0" i="0" u="none" strike="noStrike" cap="none">
              <a:solidFill>
                <a:srgbClr val="E615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en-GB" sz="18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Pupils should be taught to: </a:t>
            </a:r>
            <a:endParaRPr/>
          </a:p>
          <a:p>
            <a:pPr marL="10160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-GB" sz="180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18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dentify the audience for and purpose of the writing, selecting the appropriate form and using other similar writing as models for their own</a:t>
            </a:r>
            <a:endParaRPr/>
          </a:p>
          <a:p>
            <a:pPr marL="10160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- not</a:t>
            </a:r>
            <a:r>
              <a:rPr lang="en-GB" sz="180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en-GB" sz="18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 and developing initial ideas, drawing on reading and research where necessary</a:t>
            </a:r>
            <a:endParaRPr/>
          </a:p>
          <a:p>
            <a:pPr marL="10160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18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- In writing narratives, consider how authors have developed characters and setting in what pupils have read, listened to or seen performed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8" name="Google Shape;398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15152" y="184934"/>
            <a:ext cx="3113695" cy="4321995"/>
          </a:xfrm>
          <a:prstGeom prst="rect">
            <a:avLst/>
          </a:prstGeom>
          <a:noFill/>
          <a:ln>
            <a:noFill/>
          </a:ln>
        </p:spPr>
      </p:pic>
      <p:sp>
        <p:nvSpPr>
          <p:cNvPr id="399" name="Google Shape;399;p28"/>
          <p:cNvSpPr txBox="1"/>
          <p:nvPr/>
        </p:nvSpPr>
        <p:spPr>
          <a:xfrm>
            <a:off x="1017817" y="3788595"/>
            <a:ext cx="7108364" cy="1835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6A0"/>
              </a:buClr>
              <a:buSzPts val="4050"/>
              <a:buFont typeface="Calibri"/>
              <a:buNone/>
            </a:pPr>
            <a:r>
              <a:rPr lang="en-GB" sz="429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Getting Creative </a:t>
            </a:r>
            <a:br>
              <a:rPr lang="en-GB" sz="429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429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 The New Content</a:t>
            </a:r>
            <a:endParaRPr sz="3509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29"/>
          <p:cNvSpPr txBox="1">
            <a:spLocks noGrp="1"/>
          </p:cNvSpPr>
          <p:nvPr>
            <p:ph type="title"/>
          </p:nvPr>
        </p:nvSpPr>
        <p:spPr>
          <a:xfrm>
            <a:off x="1406840" y="537556"/>
            <a:ext cx="6330319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 Rounded"/>
              <a:buNone/>
            </a:pPr>
            <a:r>
              <a:rPr lang="en-GB" sz="3600" b="1">
                <a:latin typeface="Calibri"/>
                <a:ea typeface="Calibri"/>
                <a:cs typeface="Calibri"/>
                <a:sym typeface="Calibri"/>
              </a:rPr>
              <a:t>Cinderella</a:t>
            </a:r>
            <a:r>
              <a:rPr lang="en-GB" sz="3200" b="1"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GB" sz="3200" b="1">
                <a:latin typeface="Calibri"/>
                <a:ea typeface="Calibri"/>
                <a:cs typeface="Calibri"/>
                <a:sym typeface="Calibri"/>
              </a:rPr>
            </a:br>
            <a:r>
              <a:rPr lang="en-GB" sz="2400" i="1">
                <a:latin typeface="Calibri"/>
                <a:ea typeface="Calibri"/>
                <a:cs typeface="Calibri"/>
                <a:sym typeface="Calibri"/>
              </a:rPr>
              <a:t>Applied </a:t>
            </a:r>
            <a:r>
              <a:rPr lang="en-GB" sz="2400" i="1"/>
              <a:t>t</a:t>
            </a:r>
            <a:r>
              <a:rPr lang="en-GB" sz="2400" i="1"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en-GB" sz="2400" i="1"/>
              <a:t>a</a:t>
            </a:r>
            <a:r>
              <a:rPr lang="en-GB" sz="2400" i="1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i="1"/>
              <a:t>t</a:t>
            </a:r>
            <a:r>
              <a:rPr lang="en-GB" sz="2400" i="1">
                <a:latin typeface="Calibri"/>
                <a:ea typeface="Calibri"/>
                <a:cs typeface="Calibri"/>
                <a:sym typeface="Calibri"/>
              </a:rPr>
              <a:t>opic </a:t>
            </a:r>
            <a:r>
              <a:rPr lang="en-GB" sz="2400" i="1"/>
              <a:t>o</a:t>
            </a:r>
            <a:r>
              <a:rPr lang="en-GB" sz="2400" i="1">
                <a:latin typeface="Calibri"/>
                <a:ea typeface="Calibri"/>
                <a:cs typeface="Calibri"/>
                <a:sym typeface="Calibri"/>
              </a:rPr>
              <a:t>n </a:t>
            </a:r>
            <a:r>
              <a:rPr lang="en-GB" sz="2400" i="1"/>
              <a:t>t</a:t>
            </a:r>
            <a:r>
              <a:rPr lang="en-GB" sz="2400" i="1">
                <a:latin typeface="Calibri"/>
                <a:ea typeface="Calibri"/>
                <a:cs typeface="Calibri"/>
                <a:sym typeface="Calibri"/>
              </a:rPr>
              <a:t>he Romans</a:t>
            </a:r>
            <a:endParaRPr sz="2400" i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5" name="Google Shape;405;p29"/>
          <p:cNvSpPr txBox="1"/>
          <p:nvPr/>
        </p:nvSpPr>
        <p:spPr>
          <a:xfrm>
            <a:off x="4798031" y="1731764"/>
            <a:ext cx="4134953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45700" rIns="3427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2800"/>
              <a:buFont typeface="Arial Rounded"/>
              <a:buNone/>
            </a:pPr>
            <a:r>
              <a:rPr lang="en-GB" sz="2400" b="0" i="0" u="none" strike="noStrike" cap="none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Invitation to the Coliseum </a:t>
            </a:r>
            <a:endParaRPr sz="2400" b="0" i="0" u="none" strike="noStrike" cap="none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45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 Rounded"/>
              <a:buNone/>
            </a:pPr>
            <a:r>
              <a:rPr lang="en-GB" sz="2400" b="0" i="0" u="none" strike="noStrike" cap="none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Ghost of Boudicca</a:t>
            </a:r>
            <a:endParaRPr sz="2400" b="0" i="0" u="none" strike="noStrike" cap="none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45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 Rounded"/>
              <a:buNone/>
            </a:pPr>
            <a:r>
              <a:rPr lang="en-GB" sz="2400" b="0" i="0" u="none" strike="noStrike" cap="none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Gladiators at the Coliseum</a:t>
            </a:r>
            <a:endParaRPr sz="2400" b="0" i="0" u="none" strike="noStrike" cap="none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450"/>
              </a:spcBef>
              <a:spcAft>
                <a:spcPts val="0"/>
              </a:spcAft>
              <a:buClr>
                <a:srgbClr val="800000"/>
              </a:buClr>
              <a:buSzPts val="2800"/>
              <a:buFont typeface="Arial Rounded"/>
              <a:buNone/>
            </a:pPr>
            <a:r>
              <a:rPr lang="en-GB" sz="2400" b="0" i="0" u="none" strike="noStrike" cap="none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Search</a:t>
            </a:r>
            <a:endParaRPr sz="2400" b="0" i="0" u="none" strike="noStrike" cap="none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450"/>
              </a:spcBef>
              <a:spcAft>
                <a:spcPts val="0"/>
              </a:spcAft>
              <a:buClr>
                <a:srgbClr val="008000"/>
              </a:buClr>
              <a:buSzPts val="2800"/>
              <a:buFont typeface="Arial Rounded"/>
              <a:buNone/>
            </a:pPr>
            <a:r>
              <a:rPr lang="en-GB" sz="2400" b="0" i="0" u="none" strike="noStrike" cap="none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Sandal Fits</a:t>
            </a:r>
            <a:endParaRPr sz="2400" b="0" i="0" u="none" strike="noStrike" cap="none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Google Shape;406;p29"/>
          <p:cNvSpPr txBox="1"/>
          <p:nvPr/>
        </p:nvSpPr>
        <p:spPr>
          <a:xfrm>
            <a:off x="791111" y="1882737"/>
            <a:ext cx="3086597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GB" sz="2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Invitation Arrives</a:t>
            </a:r>
            <a:endParaRPr sz="2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None/>
            </a:pPr>
            <a:r>
              <a:rPr lang="en-GB" sz="2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Fairy Godmother</a:t>
            </a:r>
            <a:endParaRPr sz="2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800000"/>
              </a:buClr>
              <a:buSzPts val="2800"/>
              <a:buFont typeface="Arial"/>
              <a:buNone/>
            </a:pPr>
            <a:r>
              <a:rPr lang="en-GB" sz="2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Ball </a:t>
            </a:r>
            <a:endParaRPr sz="2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008000"/>
              </a:buClr>
              <a:buSzPts val="2800"/>
              <a:buFont typeface="Arial"/>
              <a:buNone/>
            </a:pPr>
            <a:r>
              <a:rPr lang="en-GB" sz="2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Search</a:t>
            </a:r>
            <a:endParaRPr sz="2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buClr>
                <a:srgbClr val="660066"/>
              </a:buClr>
              <a:buSzPts val="2800"/>
              <a:buFont typeface="Arial"/>
              <a:buNone/>
            </a:pPr>
            <a:r>
              <a:rPr lang="en-GB" sz="2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Shoe Fits</a:t>
            </a:r>
            <a:endParaRPr sz="2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7" name="Google Shape;407;p29"/>
          <p:cNvSpPr/>
          <p:nvPr/>
        </p:nvSpPr>
        <p:spPr>
          <a:xfrm>
            <a:off x="534257" y="1987322"/>
            <a:ext cx="154111" cy="237337"/>
          </a:xfrm>
          <a:prstGeom prst="chevron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p29"/>
          <p:cNvSpPr/>
          <p:nvPr/>
        </p:nvSpPr>
        <p:spPr>
          <a:xfrm>
            <a:off x="534257" y="2694537"/>
            <a:ext cx="154111" cy="237337"/>
          </a:xfrm>
          <a:prstGeom prst="chevron">
            <a:avLst>
              <a:gd name="adj" fmla="val 50000"/>
            </a:avLst>
          </a:prstGeom>
          <a:solidFill>
            <a:srgbClr val="E615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p29"/>
          <p:cNvSpPr/>
          <p:nvPr/>
        </p:nvSpPr>
        <p:spPr>
          <a:xfrm>
            <a:off x="534257" y="3354264"/>
            <a:ext cx="154111" cy="237337"/>
          </a:xfrm>
          <a:prstGeom prst="chevron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0" name="Google Shape;410;p29"/>
          <p:cNvSpPr/>
          <p:nvPr/>
        </p:nvSpPr>
        <p:spPr>
          <a:xfrm>
            <a:off x="534257" y="3952347"/>
            <a:ext cx="154111" cy="237337"/>
          </a:xfrm>
          <a:prstGeom prst="chevron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Google Shape;411;p29"/>
          <p:cNvSpPr/>
          <p:nvPr/>
        </p:nvSpPr>
        <p:spPr>
          <a:xfrm>
            <a:off x="534257" y="4550429"/>
            <a:ext cx="154111" cy="237337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p29"/>
          <p:cNvSpPr/>
          <p:nvPr/>
        </p:nvSpPr>
        <p:spPr>
          <a:xfrm>
            <a:off x="4417889" y="1987322"/>
            <a:ext cx="154111" cy="237337"/>
          </a:xfrm>
          <a:prstGeom prst="chevron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p29"/>
          <p:cNvSpPr/>
          <p:nvPr/>
        </p:nvSpPr>
        <p:spPr>
          <a:xfrm>
            <a:off x="4417889" y="2618337"/>
            <a:ext cx="154200" cy="237300"/>
          </a:xfrm>
          <a:prstGeom prst="chevron">
            <a:avLst>
              <a:gd name="adj" fmla="val 50000"/>
            </a:avLst>
          </a:prstGeom>
          <a:solidFill>
            <a:srgbClr val="E615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4" name="Google Shape;414;p29"/>
          <p:cNvSpPr/>
          <p:nvPr/>
        </p:nvSpPr>
        <p:spPr>
          <a:xfrm>
            <a:off x="4417889" y="3201864"/>
            <a:ext cx="154200" cy="237300"/>
          </a:xfrm>
          <a:prstGeom prst="chevron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5" name="Google Shape;415;p29"/>
          <p:cNvSpPr/>
          <p:nvPr/>
        </p:nvSpPr>
        <p:spPr>
          <a:xfrm>
            <a:off x="4417889" y="3799947"/>
            <a:ext cx="154200" cy="237300"/>
          </a:xfrm>
          <a:prstGeom prst="chevron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6" name="Google Shape;416;p29"/>
          <p:cNvSpPr/>
          <p:nvPr/>
        </p:nvSpPr>
        <p:spPr>
          <a:xfrm>
            <a:off x="4417889" y="4398029"/>
            <a:ext cx="154200" cy="237300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"/>
          <p:cNvSpPr/>
          <p:nvPr/>
        </p:nvSpPr>
        <p:spPr>
          <a:xfrm>
            <a:off x="3001004" y="333337"/>
            <a:ext cx="3284869" cy="5772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22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8" name="Google Shape;58;p3"/>
          <p:cNvCxnSpPr/>
          <p:nvPr/>
        </p:nvCxnSpPr>
        <p:spPr>
          <a:xfrm>
            <a:off x="4643438" y="2361345"/>
            <a:ext cx="0" cy="2956598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59" name="Google Shape;59;p3"/>
          <p:cNvSpPr txBox="1"/>
          <p:nvPr/>
        </p:nvSpPr>
        <p:spPr>
          <a:xfrm>
            <a:off x="986094" y="701324"/>
            <a:ext cx="1871663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7438"/>
              </a:buClr>
              <a:buSzPts val="2400"/>
              <a:buFont typeface="Arial"/>
              <a:buNone/>
            </a:pPr>
            <a:r>
              <a:rPr lang="en-GB" sz="2000" b="1" i="0" u="none" strike="noStrike" cap="none" dirty="0">
                <a:solidFill>
                  <a:srgbClr val="E6157F"/>
                </a:solidFill>
                <a:latin typeface="Calibri"/>
                <a:ea typeface="Calibri"/>
                <a:cs typeface="Calibri"/>
                <a:sym typeface="Calibri"/>
              </a:rPr>
              <a:t>Enjoy and immerse: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7438"/>
              </a:buClr>
              <a:buSzPts val="2400"/>
              <a:buFont typeface="Arial"/>
              <a:buNone/>
            </a:pPr>
            <a:r>
              <a:rPr lang="en-GB" sz="2000" b="1" i="0" u="none" strike="noStrike" cap="none" dirty="0">
                <a:solidFill>
                  <a:srgbClr val="E6157F"/>
                </a:solidFill>
                <a:latin typeface="Calibri"/>
                <a:ea typeface="Calibri"/>
                <a:cs typeface="Calibri"/>
                <a:sym typeface="Calibri"/>
              </a:rPr>
              <a:t>Model text</a:t>
            </a:r>
            <a:endParaRPr sz="2000" b="0" i="0" u="none" strike="noStrike" cap="none" dirty="0">
              <a:solidFill>
                <a:srgbClr val="E615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3"/>
          <p:cNvSpPr txBox="1"/>
          <p:nvPr/>
        </p:nvSpPr>
        <p:spPr>
          <a:xfrm>
            <a:off x="6884860" y="669410"/>
            <a:ext cx="1871663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GB" sz="2000" b="1" i="0" u="none" strike="noStrike" cap="none" dirty="0">
                <a:solidFill>
                  <a:srgbClr val="00B0F0"/>
                </a:solidFill>
                <a:sym typeface="Arial"/>
              </a:rPr>
              <a:t>Capture and organise:</a:t>
            </a:r>
            <a:endParaRPr sz="2000" b="1" i="0" u="none" strike="noStrike" cap="none" dirty="0">
              <a:solidFill>
                <a:srgbClr val="00B0F0"/>
              </a:solidFill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000" b="1" i="0" u="none" strike="noStrike" cap="none" dirty="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New content</a:t>
            </a:r>
            <a:endParaRPr sz="2000" b="0" i="0" u="none" strike="noStrike" cap="none" dirty="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3"/>
          <p:cNvSpPr txBox="1"/>
          <p:nvPr/>
        </p:nvSpPr>
        <p:spPr>
          <a:xfrm>
            <a:off x="5332090" y="3031992"/>
            <a:ext cx="2493167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400" b="1" i="0" u="none" strike="noStrike" cap="none" dirty="0">
                <a:solidFill>
                  <a:srgbClr val="31859B"/>
                </a:solidFill>
                <a:latin typeface="Calibri"/>
                <a:ea typeface="Calibri"/>
                <a:cs typeface="Calibri"/>
                <a:sym typeface="Calibri"/>
              </a:rPr>
              <a:t>Collaborative composition</a:t>
            </a:r>
            <a:endParaRPr sz="2400" b="1" i="0" u="none" strike="noStrike" cap="none" dirty="0">
              <a:solidFill>
                <a:srgbClr val="3185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"/>
              <a:buNone/>
            </a:pPr>
            <a:r>
              <a:rPr lang="en-GB" sz="2000" b="1" i="1" u="none" strike="noStrike" cap="none" dirty="0">
                <a:solidFill>
                  <a:srgbClr val="31859B"/>
                </a:solidFill>
                <a:latin typeface="Calibri"/>
                <a:ea typeface="Calibri"/>
                <a:cs typeface="Calibri"/>
                <a:sym typeface="Calibri"/>
              </a:rPr>
              <a:t>(including both shared writing and children’s writing)</a:t>
            </a:r>
            <a:endParaRPr sz="1400" b="0" i="1" u="none" strike="noStrike" cap="none" dirty="0">
              <a:solidFill>
                <a:srgbClr val="31859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3"/>
          <p:cNvSpPr txBox="1"/>
          <p:nvPr/>
        </p:nvSpPr>
        <p:spPr>
          <a:xfrm>
            <a:off x="2526253" y="5378317"/>
            <a:ext cx="423437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GB" sz="2800" b="1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Independent application</a:t>
            </a:r>
            <a:endParaRPr sz="2000" b="1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3"/>
          <p:cNvSpPr txBox="1"/>
          <p:nvPr/>
        </p:nvSpPr>
        <p:spPr>
          <a:xfrm>
            <a:off x="1179513" y="390983"/>
            <a:ext cx="6927850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Formative Assessment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3"/>
          <p:cNvSpPr txBox="1"/>
          <p:nvPr/>
        </p:nvSpPr>
        <p:spPr>
          <a:xfrm>
            <a:off x="4684392" y="2241368"/>
            <a:ext cx="431800" cy="27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17000"/>
              <a:buFont typeface="Arial"/>
              <a:buNone/>
            </a:pPr>
            <a:r>
              <a:rPr lang="en-GB" sz="17000" b="0" i="0" u="none" strike="noStrike" cap="non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 b="0" i="0" u="none" strike="noStrike" cap="none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3"/>
          <p:cNvSpPr txBox="1"/>
          <p:nvPr/>
        </p:nvSpPr>
        <p:spPr>
          <a:xfrm>
            <a:off x="4312311" y="2780875"/>
            <a:ext cx="230458" cy="1938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lang="en-GB" sz="2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lang="en-GB" sz="2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lang="en-GB" sz="2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lang="en-GB" sz="2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lang="en-GB" sz="2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6" name="Google Shape;66;p3"/>
          <p:cNvCxnSpPr/>
          <p:nvPr/>
        </p:nvCxnSpPr>
        <p:spPr>
          <a:xfrm>
            <a:off x="2046536" y="1662221"/>
            <a:ext cx="2306727" cy="699124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67" name="Google Shape;67;p3"/>
          <p:cNvCxnSpPr/>
          <p:nvPr/>
        </p:nvCxnSpPr>
        <p:spPr>
          <a:xfrm flipH="1">
            <a:off x="4933614" y="1684318"/>
            <a:ext cx="2306727" cy="699124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</p:spTree>
    <p:extLst>
      <p:ext uri="{BB962C8B-B14F-4D97-AF65-F5344CB8AC3E}">
        <p14:creationId xmlns:p14="http://schemas.microsoft.com/office/powerpoint/2010/main" val="63392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1" name="Google Shape;421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15152" y="184934"/>
            <a:ext cx="3113695" cy="432199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0"/>
          <p:cNvSpPr txBox="1"/>
          <p:nvPr/>
        </p:nvSpPr>
        <p:spPr>
          <a:xfrm>
            <a:off x="1017818" y="4112966"/>
            <a:ext cx="7108364" cy="1835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6A0"/>
              </a:buClr>
              <a:buSzPts val="4050"/>
              <a:buFont typeface="Calibri"/>
              <a:buNone/>
            </a:pPr>
            <a:r>
              <a:rPr lang="en-GB" sz="429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Models For Structure</a:t>
            </a:r>
            <a:br>
              <a:rPr lang="en-GB" sz="3948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3509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do story plans come from?</a:t>
            </a:r>
            <a:endParaRPr sz="3509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6A0"/>
              </a:buClr>
              <a:buSzPts val="4050"/>
              <a:buFont typeface="Calibri"/>
              <a:buNone/>
            </a:pPr>
            <a:endParaRPr sz="3509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3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lang="en-GB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Rainbow Fish</a:t>
            </a:r>
            <a:br>
              <a:rPr lang="en-GB"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18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Marcus Pfister</a:t>
            </a:r>
            <a:endParaRPr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8" name="Google Shape;428;p31"/>
          <p:cNvSpPr txBox="1">
            <a:spLocks noGrp="1"/>
          </p:cNvSpPr>
          <p:nvPr>
            <p:ph type="body" idx="1"/>
          </p:nvPr>
        </p:nvSpPr>
        <p:spPr>
          <a:xfrm>
            <a:off x="1356612" y="1835328"/>
            <a:ext cx="6430800" cy="350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700"/>
              <a:buNone/>
            </a:pPr>
            <a:r>
              <a:rPr lang="en-GB" sz="27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RF is beautiful, proud…and aloof</a:t>
            </a:r>
            <a:endParaRPr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4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SzPts val="2700"/>
              <a:buNone/>
            </a:pPr>
            <a:r>
              <a:rPr lang="en-GB" sz="27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LBF asks for a scale, and is rudely rebuffed</a:t>
            </a:r>
            <a:endParaRPr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40000"/>
              </a:lnSpc>
              <a:spcBef>
                <a:spcPts val="700"/>
              </a:spcBef>
              <a:spcAft>
                <a:spcPts val="0"/>
              </a:spcAft>
              <a:buClr>
                <a:srgbClr val="008000"/>
              </a:buClr>
              <a:buSzPts val="2700"/>
              <a:buNone/>
            </a:pPr>
            <a:r>
              <a:rPr lang="en-GB" sz="27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Lonely RF is advised by WOO to share</a:t>
            </a:r>
            <a:endParaRPr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4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SzPts val="2700"/>
              <a:buNone/>
            </a:pPr>
            <a:r>
              <a:rPr lang="en-GB" sz="27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LBF asks again; RF shares</a:t>
            </a:r>
            <a:endParaRPr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40000"/>
              </a:lnSpc>
              <a:spcBef>
                <a:spcPts val="700"/>
              </a:spcBef>
              <a:spcAft>
                <a:spcPts val="0"/>
              </a:spcAft>
              <a:buClr>
                <a:srgbClr val="008000"/>
              </a:buClr>
              <a:buSzPts val="2700"/>
              <a:buNone/>
            </a:pPr>
            <a:r>
              <a:rPr lang="en-GB" sz="27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RF shares with all: many friends</a:t>
            </a:r>
            <a:endParaRPr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9" name="Google Shape;429;p31"/>
          <p:cNvSpPr/>
          <p:nvPr/>
        </p:nvSpPr>
        <p:spPr>
          <a:xfrm>
            <a:off x="1058239" y="2024138"/>
            <a:ext cx="154200" cy="237300"/>
          </a:xfrm>
          <a:prstGeom prst="chevron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0" name="Google Shape;430;p31"/>
          <p:cNvSpPr/>
          <p:nvPr/>
        </p:nvSpPr>
        <p:spPr>
          <a:xfrm>
            <a:off x="1058239" y="2695737"/>
            <a:ext cx="154200" cy="237300"/>
          </a:xfrm>
          <a:prstGeom prst="chevron">
            <a:avLst>
              <a:gd name="adj" fmla="val 50000"/>
            </a:avLst>
          </a:prstGeom>
          <a:solidFill>
            <a:srgbClr val="E615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1058239" y="3367336"/>
            <a:ext cx="154200" cy="237300"/>
          </a:xfrm>
          <a:prstGeom prst="chevron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Google Shape;432;p31"/>
          <p:cNvSpPr/>
          <p:nvPr/>
        </p:nvSpPr>
        <p:spPr>
          <a:xfrm>
            <a:off x="1058239" y="4038935"/>
            <a:ext cx="154200" cy="237300"/>
          </a:xfrm>
          <a:prstGeom prst="chevron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1058239" y="4710535"/>
            <a:ext cx="154200" cy="237300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3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lang="en-GB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Three Billy Goats Gruff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9" name="Google Shape;439;p32"/>
          <p:cNvSpPr txBox="1">
            <a:spLocks noGrp="1"/>
          </p:cNvSpPr>
          <p:nvPr>
            <p:ph type="body" idx="1"/>
          </p:nvPr>
        </p:nvSpPr>
        <p:spPr>
          <a:xfrm>
            <a:off x="1445136" y="1581744"/>
            <a:ext cx="5885400" cy="2964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700"/>
              <a:buNone/>
            </a:pPr>
            <a:r>
              <a:rPr lang="en-GB" sz="27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grass is better over there!</a:t>
            </a:r>
            <a:endParaRPr sz="27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SzPts val="2700"/>
              <a:buNone/>
            </a:pPr>
            <a:r>
              <a:rPr lang="en-GB" sz="27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Small BG meets the troll</a:t>
            </a:r>
            <a:endParaRPr sz="27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Clr>
                <a:srgbClr val="008000"/>
              </a:buClr>
              <a:buSzPts val="2700"/>
              <a:buNone/>
            </a:pPr>
            <a:r>
              <a:rPr lang="en-GB" sz="27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Second BG meets the troll</a:t>
            </a:r>
            <a:endParaRPr sz="27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SzPts val="2700"/>
              <a:buNone/>
            </a:pPr>
            <a:r>
              <a:rPr lang="en-GB" sz="27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Large BG defeats the troll</a:t>
            </a:r>
            <a:endParaRPr sz="27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Clr>
                <a:srgbClr val="008000"/>
              </a:buClr>
              <a:buSzPts val="2700"/>
              <a:buNone/>
            </a:pPr>
            <a:r>
              <a:rPr lang="en-GB" sz="27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They all enjoy the grass</a:t>
            </a:r>
            <a:endParaRPr sz="27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" name="Google Shape;440;p32"/>
          <p:cNvSpPr/>
          <p:nvPr/>
        </p:nvSpPr>
        <p:spPr>
          <a:xfrm>
            <a:off x="1058239" y="1871738"/>
            <a:ext cx="154200" cy="237300"/>
          </a:xfrm>
          <a:prstGeom prst="chevron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Google Shape;441;p32"/>
          <p:cNvSpPr/>
          <p:nvPr/>
        </p:nvSpPr>
        <p:spPr>
          <a:xfrm>
            <a:off x="1058239" y="2543337"/>
            <a:ext cx="154200" cy="237300"/>
          </a:xfrm>
          <a:prstGeom prst="chevron">
            <a:avLst>
              <a:gd name="adj" fmla="val 50000"/>
            </a:avLst>
          </a:prstGeom>
          <a:solidFill>
            <a:srgbClr val="E615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p32"/>
          <p:cNvSpPr/>
          <p:nvPr/>
        </p:nvSpPr>
        <p:spPr>
          <a:xfrm>
            <a:off x="1058239" y="3291136"/>
            <a:ext cx="154200" cy="237300"/>
          </a:xfrm>
          <a:prstGeom prst="chevron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Google Shape;443;p32"/>
          <p:cNvSpPr/>
          <p:nvPr/>
        </p:nvSpPr>
        <p:spPr>
          <a:xfrm>
            <a:off x="1058239" y="3962735"/>
            <a:ext cx="154200" cy="237300"/>
          </a:xfrm>
          <a:prstGeom prst="chevron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" name="Google Shape;444;p32"/>
          <p:cNvSpPr/>
          <p:nvPr/>
        </p:nvSpPr>
        <p:spPr>
          <a:xfrm>
            <a:off x="1058239" y="4710535"/>
            <a:ext cx="154200" cy="237300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3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lang="en-GB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Balaclava Story</a:t>
            </a:r>
            <a:br>
              <a:rPr lang="en-GB"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18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George Layton</a:t>
            </a:r>
            <a:endParaRPr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0" name="Google Shape;450;p33"/>
          <p:cNvSpPr txBox="1">
            <a:spLocks noGrp="1"/>
          </p:cNvSpPr>
          <p:nvPr>
            <p:ph type="body" idx="1"/>
          </p:nvPr>
        </p:nvSpPr>
        <p:spPr>
          <a:xfrm>
            <a:off x="1469204" y="1941816"/>
            <a:ext cx="6421349" cy="3487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700"/>
              <a:buNone/>
            </a:pPr>
            <a:r>
              <a:rPr lang="en-GB" sz="27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Mum won’t buy me a balaclava; everyone else has one</a:t>
            </a:r>
            <a:endParaRPr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FF"/>
              </a:buClr>
              <a:buSzPts val="2700"/>
              <a:buNone/>
            </a:pPr>
            <a:r>
              <a:rPr lang="en-GB" sz="27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I’m isolated in the playground</a:t>
            </a:r>
            <a:endParaRPr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8000"/>
              </a:buClr>
              <a:buSzPts val="2700"/>
              <a:buNone/>
            </a:pPr>
            <a:r>
              <a:rPr lang="en-GB" sz="27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I steal one in the cl</a:t>
            </a:r>
            <a:r>
              <a:rPr lang="en-GB" sz="2700" b="0">
                <a:solidFill>
                  <a:srgbClr val="535353"/>
                </a:solidFill>
              </a:rPr>
              <a:t>oa</a:t>
            </a:r>
            <a:r>
              <a:rPr lang="en-GB" sz="27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kroom</a:t>
            </a:r>
            <a:endParaRPr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FF"/>
              </a:buClr>
              <a:buSzPts val="2700"/>
              <a:buNone/>
            </a:pPr>
            <a:r>
              <a:rPr lang="en-GB" sz="27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gift – I have to flush it</a:t>
            </a:r>
            <a:endParaRPr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900"/>
              </a:spcBef>
              <a:spcAft>
                <a:spcPts val="1200"/>
              </a:spcAft>
              <a:buClr>
                <a:srgbClr val="008000"/>
              </a:buClr>
              <a:buSzPts val="2700"/>
              <a:buNone/>
            </a:pPr>
            <a:r>
              <a:rPr lang="en-GB" sz="27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Guilt at school – and a surprise</a:t>
            </a:r>
            <a:endParaRPr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1" name="Google Shape;451;p33"/>
          <p:cNvSpPr/>
          <p:nvPr/>
        </p:nvSpPr>
        <p:spPr>
          <a:xfrm>
            <a:off x="1058239" y="2100338"/>
            <a:ext cx="154111" cy="237337"/>
          </a:xfrm>
          <a:prstGeom prst="chevron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p33"/>
          <p:cNvSpPr/>
          <p:nvPr/>
        </p:nvSpPr>
        <p:spPr>
          <a:xfrm>
            <a:off x="1058239" y="2961151"/>
            <a:ext cx="154200" cy="237300"/>
          </a:xfrm>
          <a:prstGeom prst="chevron">
            <a:avLst>
              <a:gd name="adj" fmla="val 50000"/>
            </a:avLst>
          </a:prstGeom>
          <a:solidFill>
            <a:srgbClr val="E615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" name="Google Shape;453;p33"/>
          <p:cNvSpPr/>
          <p:nvPr/>
        </p:nvSpPr>
        <p:spPr>
          <a:xfrm>
            <a:off x="1058239" y="3632750"/>
            <a:ext cx="154200" cy="237300"/>
          </a:xfrm>
          <a:prstGeom prst="chevron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" name="Google Shape;454;p33"/>
          <p:cNvSpPr/>
          <p:nvPr/>
        </p:nvSpPr>
        <p:spPr>
          <a:xfrm>
            <a:off x="1058239" y="4304349"/>
            <a:ext cx="154200" cy="237300"/>
          </a:xfrm>
          <a:prstGeom prst="chevron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5" name="Google Shape;455;p33"/>
          <p:cNvSpPr/>
          <p:nvPr/>
        </p:nvSpPr>
        <p:spPr>
          <a:xfrm>
            <a:off x="1058239" y="4899749"/>
            <a:ext cx="154111" cy="237337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34"/>
          <p:cNvSpPr txBox="1">
            <a:spLocks noGrp="1"/>
          </p:cNvSpPr>
          <p:nvPr>
            <p:ph type="title"/>
          </p:nvPr>
        </p:nvSpPr>
        <p:spPr>
          <a:xfrm>
            <a:off x="1408564" y="943486"/>
            <a:ext cx="6777038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959"/>
              <a:buFont typeface="Arial Rounded"/>
              <a:buNone/>
            </a:pPr>
            <a:r>
              <a:rPr lang="en-GB" sz="3563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Chocolate Factory Children</a:t>
            </a:r>
            <a:br>
              <a:rPr lang="en-GB" sz="3563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1781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 thanks to Roald Dahl</a:t>
            </a:r>
            <a:br>
              <a:rPr lang="en-GB" sz="3563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639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1" name="Google Shape;461;p34"/>
          <p:cNvSpPr txBox="1">
            <a:spLocks noGrp="1"/>
          </p:cNvSpPr>
          <p:nvPr>
            <p:ph type="body" idx="1"/>
          </p:nvPr>
        </p:nvSpPr>
        <p:spPr>
          <a:xfrm>
            <a:off x="1408564" y="1800737"/>
            <a:ext cx="7200864" cy="3439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40000"/>
              </a:lnSpc>
              <a:spcBef>
                <a:spcPts val="700"/>
              </a:spcBef>
              <a:spcAft>
                <a:spcPts val="0"/>
              </a:spcAft>
              <a:buClr>
                <a:srgbClr val="008000"/>
              </a:buClr>
              <a:buSzPts val="3255"/>
              <a:buNone/>
            </a:pPr>
            <a:r>
              <a:rPr lang="en-GB" sz="259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Child is introduced (Grandpa’s thoughts)</a:t>
            </a:r>
            <a:endParaRPr sz="2590"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4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SzPts val="3255"/>
              <a:buNone/>
            </a:pPr>
            <a:r>
              <a:rPr lang="en-GB" sz="259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Enter the next amazing room</a:t>
            </a:r>
            <a:endParaRPr sz="2590"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40000"/>
              </a:lnSpc>
              <a:spcBef>
                <a:spcPts val="700"/>
              </a:spcBef>
              <a:spcAft>
                <a:spcPts val="0"/>
              </a:spcAft>
              <a:buClr>
                <a:srgbClr val="008000"/>
              </a:buClr>
              <a:buSzPts val="3255"/>
              <a:buNone/>
            </a:pPr>
            <a:r>
              <a:rPr lang="en-GB" sz="259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Child misbehaves predictably</a:t>
            </a:r>
            <a:endParaRPr sz="2590"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4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SzPts val="3255"/>
              <a:buNone/>
            </a:pPr>
            <a:r>
              <a:rPr lang="en-GB" sz="259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Something terrible happens</a:t>
            </a:r>
            <a:endParaRPr sz="2590"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40000"/>
              </a:lnSpc>
              <a:spcBef>
                <a:spcPts val="700"/>
              </a:spcBef>
              <a:spcAft>
                <a:spcPts val="0"/>
              </a:spcAft>
              <a:buClr>
                <a:srgbClr val="008000"/>
              </a:buClr>
              <a:buSzPts val="3255"/>
              <a:buNone/>
            </a:pPr>
            <a:r>
              <a:rPr lang="en-GB" sz="259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Oompa-Loompa song! </a:t>
            </a:r>
            <a:endParaRPr sz="2590"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2" name="Google Shape;462;p34"/>
          <p:cNvSpPr txBox="1"/>
          <p:nvPr/>
        </p:nvSpPr>
        <p:spPr>
          <a:xfrm>
            <a:off x="1983544" y="303865"/>
            <a:ext cx="5627077" cy="369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 Rounded"/>
              <a:buNone/>
            </a:pPr>
            <a:r>
              <a:rPr lang="en-GB" sz="1800" b="1" i="1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Sometimes, a chapter has an imitable structure</a:t>
            </a:r>
            <a:endParaRPr sz="1400" b="0" i="1" u="none" strike="noStrike" cap="non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3" name="Google Shape;463;p34"/>
          <p:cNvSpPr/>
          <p:nvPr/>
        </p:nvSpPr>
        <p:spPr>
          <a:xfrm>
            <a:off x="1058239" y="2024138"/>
            <a:ext cx="154200" cy="237300"/>
          </a:xfrm>
          <a:prstGeom prst="chevron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4" name="Google Shape;464;p34"/>
          <p:cNvSpPr/>
          <p:nvPr/>
        </p:nvSpPr>
        <p:spPr>
          <a:xfrm>
            <a:off x="1058239" y="2695737"/>
            <a:ext cx="154200" cy="237300"/>
          </a:xfrm>
          <a:prstGeom prst="chevron">
            <a:avLst>
              <a:gd name="adj" fmla="val 50000"/>
            </a:avLst>
          </a:prstGeom>
          <a:solidFill>
            <a:srgbClr val="E615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Google Shape;465;p34"/>
          <p:cNvSpPr/>
          <p:nvPr/>
        </p:nvSpPr>
        <p:spPr>
          <a:xfrm>
            <a:off x="1058239" y="3367336"/>
            <a:ext cx="154200" cy="237300"/>
          </a:xfrm>
          <a:prstGeom prst="chevron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6" name="Google Shape;466;p34"/>
          <p:cNvSpPr/>
          <p:nvPr/>
        </p:nvSpPr>
        <p:spPr>
          <a:xfrm>
            <a:off x="1058239" y="3962735"/>
            <a:ext cx="154200" cy="237300"/>
          </a:xfrm>
          <a:prstGeom prst="chevron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34"/>
          <p:cNvSpPr/>
          <p:nvPr/>
        </p:nvSpPr>
        <p:spPr>
          <a:xfrm>
            <a:off x="1058239" y="4591865"/>
            <a:ext cx="154200" cy="237300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35"/>
          <p:cNvSpPr txBox="1">
            <a:spLocks noGrp="1"/>
          </p:cNvSpPr>
          <p:nvPr>
            <p:ph type="title"/>
          </p:nvPr>
        </p:nvSpPr>
        <p:spPr>
          <a:xfrm>
            <a:off x="2225278" y="426713"/>
            <a:ext cx="4693444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 Rounded"/>
              <a:buNone/>
            </a:pPr>
            <a:r>
              <a:rPr lang="en-GB" sz="3600" b="1">
                <a:latin typeface="Calibri"/>
                <a:ea typeface="Calibri"/>
                <a:cs typeface="Calibri"/>
                <a:sym typeface="Calibri"/>
              </a:rPr>
              <a:t>Jack and the Beanstalk </a:t>
            </a:r>
            <a:endParaRPr sz="36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3" name="Google Shape;473;p35"/>
          <p:cNvSpPr txBox="1">
            <a:spLocks noGrp="1"/>
          </p:cNvSpPr>
          <p:nvPr>
            <p:ph type="body" idx="1"/>
          </p:nvPr>
        </p:nvSpPr>
        <p:spPr>
          <a:xfrm>
            <a:off x="1471823" y="1731750"/>
            <a:ext cx="6200354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r>
              <a:rPr lang="en-GB" sz="28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Swapping cow for beans</a:t>
            </a:r>
            <a:endParaRPr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2500"/>
              </a:spcBef>
              <a:spcAft>
                <a:spcPts val="0"/>
              </a:spcAft>
              <a:buClr>
                <a:srgbClr val="0000FF"/>
              </a:buClr>
              <a:buSzPts val="2800"/>
              <a:buNone/>
            </a:pPr>
            <a:r>
              <a:rPr lang="en-GB" sz="28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Angry mother</a:t>
            </a:r>
            <a:endParaRPr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2500"/>
              </a:spcBef>
              <a:spcAft>
                <a:spcPts val="0"/>
              </a:spcAft>
              <a:buClr>
                <a:srgbClr val="800000"/>
              </a:buClr>
              <a:buSzPts val="2800"/>
              <a:buNone/>
            </a:pPr>
            <a:r>
              <a:rPr lang="en-GB" sz="28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Climbing and stealing</a:t>
            </a:r>
            <a:endParaRPr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2500"/>
              </a:spcBef>
              <a:spcAft>
                <a:spcPts val="0"/>
              </a:spcAft>
              <a:buClr>
                <a:srgbClr val="008000"/>
              </a:buClr>
              <a:buSzPts val="2800"/>
              <a:buNone/>
            </a:pPr>
            <a:r>
              <a:rPr lang="en-GB" sz="28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Chased by giant</a:t>
            </a:r>
            <a:endParaRPr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2500"/>
              </a:spcBef>
              <a:spcAft>
                <a:spcPts val="1800"/>
              </a:spcAft>
              <a:buClr>
                <a:srgbClr val="660066"/>
              </a:buClr>
              <a:buSzPts val="2800"/>
              <a:buNone/>
            </a:pPr>
            <a:r>
              <a:rPr lang="en-GB" sz="2800" b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Chopping down the beanstalk (with mum’s help)</a:t>
            </a:r>
            <a:endParaRPr b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4" name="Google Shape;474;p35"/>
          <p:cNvSpPr/>
          <p:nvPr/>
        </p:nvSpPr>
        <p:spPr>
          <a:xfrm>
            <a:off x="1058239" y="1848465"/>
            <a:ext cx="154111" cy="237337"/>
          </a:xfrm>
          <a:prstGeom prst="chevron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5" name="Google Shape;475;p35"/>
          <p:cNvSpPr/>
          <p:nvPr/>
        </p:nvSpPr>
        <p:spPr>
          <a:xfrm>
            <a:off x="1058239" y="2596264"/>
            <a:ext cx="154200" cy="237300"/>
          </a:xfrm>
          <a:prstGeom prst="chevron">
            <a:avLst>
              <a:gd name="adj" fmla="val 50000"/>
            </a:avLst>
          </a:prstGeom>
          <a:solidFill>
            <a:srgbClr val="E615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6" name="Google Shape;476;p35"/>
          <p:cNvSpPr/>
          <p:nvPr/>
        </p:nvSpPr>
        <p:spPr>
          <a:xfrm>
            <a:off x="1058239" y="3267863"/>
            <a:ext cx="154200" cy="237300"/>
          </a:xfrm>
          <a:prstGeom prst="chevron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7" name="Google Shape;477;p35"/>
          <p:cNvSpPr/>
          <p:nvPr/>
        </p:nvSpPr>
        <p:spPr>
          <a:xfrm>
            <a:off x="1058239" y="3939462"/>
            <a:ext cx="154200" cy="237300"/>
          </a:xfrm>
          <a:prstGeom prst="chevron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8" name="Google Shape;478;p35"/>
          <p:cNvSpPr/>
          <p:nvPr/>
        </p:nvSpPr>
        <p:spPr>
          <a:xfrm>
            <a:off x="1058239" y="4611062"/>
            <a:ext cx="154200" cy="237300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36"/>
          <p:cNvSpPr txBox="1"/>
          <p:nvPr/>
        </p:nvSpPr>
        <p:spPr>
          <a:xfrm>
            <a:off x="1045328" y="1330033"/>
            <a:ext cx="2961847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7438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rgbClr val="E6157F"/>
                </a:solidFill>
                <a:latin typeface="Calibri"/>
                <a:ea typeface="Calibri"/>
                <a:cs typeface="Calibri"/>
                <a:sym typeface="Calibri"/>
              </a:rPr>
              <a:t>Enjoy &amp; immerse</a:t>
            </a:r>
            <a:endParaRPr sz="1400" b="0" i="0" u="none" strike="noStrike" cap="none">
              <a:solidFill>
                <a:srgbClr val="E615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4" name="Google Shape;484;p36"/>
          <p:cNvSpPr txBox="1"/>
          <p:nvPr/>
        </p:nvSpPr>
        <p:spPr>
          <a:xfrm>
            <a:off x="5703167" y="1355357"/>
            <a:ext cx="328486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Capture &amp; organise</a:t>
            </a:r>
            <a:endParaRPr sz="1400" b="0" i="0" u="none" strike="noStrike" cap="non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5" name="Google Shape;485;p36"/>
          <p:cNvSpPr/>
          <p:nvPr/>
        </p:nvSpPr>
        <p:spPr>
          <a:xfrm>
            <a:off x="3001004" y="333337"/>
            <a:ext cx="3284869" cy="5772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22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36"/>
          <p:cNvSpPr txBox="1"/>
          <p:nvPr/>
        </p:nvSpPr>
        <p:spPr>
          <a:xfrm>
            <a:off x="2526252" y="5146446"/>
            <a:ext cx="423437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GB" sz="2800" b="1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APPLY </a:t>
            </a:r>
            <a:endParaRPr sz="14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87" name="Google Shape;487;p36"/>
          <p:cNvCxnSpPr/>
          <p:nvPr/>
        </p:nvCxnSpPr>
        <p:spPr>
          <a:xfrm>
            <a:off x="4572000" y="1026021"/>
            <a:ext cx="921131" cy="383975"/>
          </a:xfrm>
          <a:prstGeom prst="straightConnector1">
            <a:avLst/>
          </a:prstGeom>
          <a:noFill/>
          <a:ln w="44450" cap="flat" cmpd="sng">
            <a:solidFill>
              <a:srgbClr val="CCC0D9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488" name="Google Shape;488;p36"/>
          <p:cNvCxnSpPr/>
          <p:nvPr/>
        </p:nvCxnSpPr>
        <p:spPr>
          <a:xfrm flipH="1">
            <a:off x="3801439" y="1026021"/>
            <a:ext cx="770562" cy="448559"/>
          </a:xfrm>
          <a:prstGeom prst="straightConnector1">
            <a:avLst/>
          </a:prstGeom>
          <a:noFill/>
          <a:ln w="44450" cap="flat" cmpd="sng">
            <a:solidFill>
              <a:srgbClr val="CCC0D9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489" name="Google Shape;489;p36"/>
          <p:cNvCxnSpPr/>
          <p:nvPr/>
        </p:nvCxnSpPr>
        <p:spPr>
          <a:xfrm>
            <a:off x="4643438" y="2361345"/>
            <a:ext cx="0" cy="2588298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490" name="Google Shape;490;p36"/>
          <p:cNvSpPr txBox="1"/>
          <p:nvPr/>
        </p:nvSpPr>
        <p:spPr>
          <a:xfrm>
            <a:off x="4684391" y="2086882"/>
            <a:ext cx="431800" cy="27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17000"/>
              <a:buFont typeface="Arial"/>
              <a:buNone/>
            </a:pPr>
            <a:r>
              <a:rPr lang="en-GB" sz="17000" b="0" i="0" u="none" strike="noStrike" cap="non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 b="0" i="0" u="none" strike="noStrike" cap="none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91" name="Google Shape;491;p36"/>
          <p:cNvCxnSpPr/>
          <p:nvPr/>
        </p:nvCxnSpPr>
        <p:spPr>
          <a:xfrm flipH="1">
            <a:off x="4933615" y="1890058"/>
            <a:ext cx="1539104" cy="493384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492" name="Google Shape;492;p36"/>
          <p:cNvSpPr txBox="1"/>
          <p:nvPr/>
        </p:nvSpPr>
        <p:spPr>
          <a:xfrm>
            <a:off x="1179513" y="390983"/>
            <a:ext cx="6927850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Formative Assessment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93" name="Google Shape;493;p36"/>
          <p:cNvCxnSpPr/>
          <p:nvPr/>
        </p:nvCxnSpPr>
        <p:spPr>
          <a:xfrm>
            <a:off x="2737193" y="1890058"/>
            <a:ext cx="1539104" cy="493384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494" name="Google Shape;494;p36"/>
          <p:cNvSpPr txBox="1"/>
          <p:nvPr/>
        </p:nvSpPr>
        <p:spPr>
          <a:xfrm>
            <a:off x="5282094" y="3173821"/>
            <a:ext cx="238125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rgbClr val="31859B"/>
                </a:solidFill>
                <a:latin typeface="Calibri"/>
                <a:ea typeface="Calibri"/>
                <a:cs typeface="Calibri"/>
                <a:sym typeface="Calibri"/>
              </a:rPr>
              <a:t>Collaborative composition</a:t>
            </a:r>
            <a:endParaRPr sz="2400" b="1" i="0" u="none" strike="noStrike" cap="none">
              <a:solidFill>
                <a:srgbClr val="31859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37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 Rounded"/>
              <a:buNone/>
            </a:pPr>
            <a:r>
              <a:rPr lang="en-GB" b="1">
                <a:latin typeface="Calibri"/>
                <a:ea typeface="Calibri"/>
                <a:cs typeface="Calibri"/>
                <a:sym typeface="Calibri"/>
              </a:rPr>
              <a:t>National Curriculum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0" name="Google Shape;500;p37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GB" sz="24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Pupils should understand, </a:t>
            </a:r>
            <a:r>
              <a:rPr lang="en-GB" sz="2400" b="1" dirty="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through </a:t>
            </a:r>
            <a:r>
              <a:rPr lang="en-GB" sz="2400" b="1" u="sng" dirty="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being shown </a:t>
            </a:r>
            <a:r>
              <a:rPr lang="en-GB" sz="24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these, </a:t>
            </a:r>
            <a:endParaRPr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366FF"/>
              </a:buClr>
              <a:buSzPts val="2400"/>
              <a:buNone/>
            </a:pPr>
            <a:r>
              <a:rPr lang="en-GB" sz="24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GB" sz="2400" b="0" u="sng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skills and processes </a:t>
            </a:r>
            <a:r>
              <a:rPr lang="en-GB" sz="24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that are </a:t>
            </a:r>
            <a:r>
              <a:rPr lang="en-GB" sz="2400" b="0" u="sng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essential for writing</a:t>
            </a:r>
            <a:r>
              <a:rPr lang="en-GB" sz="24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:  </a:t>
            </a:r>
            <a:endParaRPr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GB" sz="24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thinking aloud to explore and collect ideas, </a:t>
            </a:r>
            <a:endParaRPr sz="24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GB" sz="24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drafting, and re-reading to check their </a:t>
            </a:r>
            <a:r>
              <a:rPr lang="en-GB" sz="2400" b="0" u="sng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meaning</a:t>
            </a:r>
            <a:r>
              <a:rPr lang="en-GB" sz="24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 is clear, </a:t>
            </a:r>
            <a:endParaRPr sz="24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366FF"/>
              </a:buClr>
              <a:buSzPts val="2400"/>
              <a:buNone/>
            </a:pPr>
            <a:r>
              <a:rPr lang="en-GB" sz="24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including doing so</a:t>
            </a:r>
            <a:r>
              <a:rPr lang="en-GB" sz="2400" b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b="1" u="sng" dirty="0">
                <a:solidFill>
                  <a:srgbClr val="E6157F"/>
                </a:solidFill>
                <a:latin typeface="Calibri"/>
                <a:ea typeface="Calibri"/>
                <a:cs typeface="Calibri"/>
                <a:sym typeface="Calibri"/>
              </a:rPr>
              <a:t>as the writing develops</a:t>
            </a:r>
            <a:r>
              <a:rPr lang="en-GB" sz="2400" b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sz="2400" b="1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Pupils should be taught to </a:t>
            </a:r>
            <a:endParaRPr dirty="0">
              <a:solidFill>
                <a:schemeClr val="accent6">
                  <a:lumMod val="7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monitor whether their own writing makes sense </a:t>
            </a:r>
            <a:endParaRPr dirty="0">
              <a:solidFill>
                <a:schemeClr val="accent6">
                  <a:lumMod val="7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366FF"/>
              </a:buClr>
              <a:buSzPts val="2400"/>
              <a:buNone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in the same way that they monitor their reading…</a:t>
            </a:r>
            <a:endParaRPr dirty="0">
              <a:solidFill>
                <a:schemeClr val="accent6">
                  <a:lumMod val="7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5598B90-9655-014D-918E-A4DB769AE1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3031"/>
            <a:ext cx="9144000" cy="6351938"/>
          </a:xfrm>
          <a:prstGeom prst="rect">
            <a:avLst/>
          </a:prstGeom>
        </p:spPr>
      </p:pic>
      <p:pic>
        <p:nvPicPr>
          <p:cNvPr id="8" name="Google Shape;45;p1">
            <a:extLst>
              <a:ext uri="{FF2B5EF4-FFF2-40B4-BE49-F238E27FC236}">
                <a16:creationId xmlns:a16="http://schemas.microsoft.com/office/drawing/2014/main" id="{074FB937-5484-824A-94A7-B89F7963EBA2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01438" y="1380713"/>
            <a:ext cx="1797978" cy="821166"/>
          </a:xfrm>
          <a:prstGeom prst="rect">
            <a:avLst/>
          </a:prstGeom>
          <a:noFill/>
          <a:ln>
            <a:noFill/>
          </a:ln>
        </p:spPr>
      </p:pic>
      <p:sp>
        <p:nvSpPr>
          <p:cNvPr id="506" name="Google Shape;506;p38"/>
          <p:cNvSpPr/>
          <p:nvPr/>
        </p:nvSpPr>
        <p:spPr>
          <a:xfrm>
            <a:off x="3883632" y="2239766"/>
            <a:ext cx="5024062" cy="118923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7" name="Google Shape;507;p38"/>
          <p:cNvSpPr txBox="1"/>
          <p:nvPr/>
        </p:nvSpPr>
        <p:spPr>
          <a:xfrm>
            <a:off x="3909317" y="2180713"/>
            <a:ext cx="4142698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Arial Rounded"/>
              <a:buNone/>
            </a:pPr>
            <a:r>
              <a:rPr lang="en-GB" sz="6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you!</a:t>
            </a:r>
            <a:endParaRPr sz="6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8" name="Google Shape;508;p38"/>
          <p:cNvSpPr/>
          <p:nvPr/>
        </p:nvSpPr>
        <p:spPr>
          <a:xfrm>
            <a:off x="3883632" y="4948670"/>
            <a:ext cx="45720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Christine Chen and Lindsay Pickton: </a:t>
            </a:r>
            <a:r>
              <a:rPr lang="en-GB" sz="1800" b="0" i="0" u="sng" strike="noStrike" cap="none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www.primaryeducationadvisors.co.uk</a:t>
            </a:r>
            <a:r>
              <a:rPr lang="en-GB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0"/>
          <p:cNvSpPr txBox="1"/>
          <p:nvPr/>
        </p:nvSpPr>
        <p:spPr>
          <a:xfrm>
            <a:off x="2271418" y="5289150"/>
            <a:ext cx="4744039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None/>
            </a:pPr>
            <a:r>
              <a:rPr lang="en-GB" sz="1800" b="1" i="0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Children write a </a:t>
            </a:r>
            <a:r>
              <a:rPr lang="en-GB" sz="1800" b="1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different rags-to-riches story</a:t>
            </a:r>
            <a:r>
              <a:rPr lang="en-GB" sz="1800" b="1" i="0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, with guidance </a:t>
            </a:r>
            <a:r>
              <a:rPr lang="en-GB" sz="1800" b="1" i="1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but not teaching</a:t>
            </a:r>
            <a:endParaRPr sz="1400" b="0" i="1" u="none" strike="noStrike" cap="none" dirty="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0"/>
          <p:cNvSpPr/>
          <p:nvPr/>
        </p:nvSpPr>
        <p:spPr>
          <a:xfrm>
            <a:off x="427735" y="2748584"/>
            <a:ext cx="3569621" cy="1734731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22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0"/>
          <p:cNvSpPr txBox="1"/>
          <p:nvPr/>
        </p:nvSpPr>
        <p:spPr>
          <a:xfrm>
            <a:off x="626974" y="2862574"/>
            <a:ext cx="3171141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81D2"/>
              </a:buClr>
              <a:buSzPts val="1800"/>
              <a:buFont typeface="Arial Rounded"/>
              <a:buNone/>
            </a:pPr>
            <a:r>
              <a:rPr lang="en-GB" sz="1800" b="1" i="0" u="none" strike="noStrike" cap="none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Shared writing of </a:t>
            </a:r>
            <a:br>
              <a:rPr lang="en-GB" sz="1800" b="1" i="0" u="none" strike="noStrike" cap="none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1800" b="1" i="0" u="none" strike="noStrike" cap="none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rags-to-riches story</a:t>
            </a:r>
            <a:r>
              <a:rPr lang="en-GB" sz="1800" b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400" b="0" i="0" u="none" strike="noStrike" cap="none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7438"/>
              </a:buClr>
              <a:buSzPts val="1800"/>
              <a:buFont typeface="Arial Rounded"/>
              <a:buNone/>
            </a:pPr>
            <a:r>
              <a:rPr lang="en-GB" sz="1800" b="1" i="0" u="none" strike="noStrike" cap="none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Children write the same story, learning new vocabulary, grammar and punctuation skills.</a:t>
            </a:r>
            <a:endParaRPr sz="1800" b="1" i="0" u="none" strike="noStrike" cap="none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0"/>
          <p:cNvSpPr txBox="1"/>
          <p:nvPr/>
        </p:nvSpPr>
        <p:spPr>
          <a:xfrm>
            <a:off x="5387650" y="2863504"/>
            <a:ext cx="2379613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400" b="1" i="0" u="none" strike="noStrike" cap="none" dirty="0">
                <a:solidFill>
                  <a:srgbClr val="31859B"/>
                </a:solidFill>
                <a:latin typeface="Calibri"/>
                <a:ea typeface="Calibri"/>
                <a:cs typeface="Calibri"/>
                <a:sym typeface="Calibri"/>
              </a:rPr>
              <a:t>Collaborative composition</a:t>
            </a:r>
            <a:endParaRPr sz="2400" b="1" i="0" u="none" strike="noStrike" cap="none" dirty="0">
              <a:solidFill>
                <a:srgbClr val="3185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400" b="1" i="0" u="none" strike="noStrike" cap="none" dirty="0">
                <a:solidFill>
                  <a:srgbClr val="31859B"/>
                </a:solidFill>
                <a:latin typeface="Calibri"/>
                <a:ea typeface="Calibri"/>
                <a:cs typeface="Calibri"/>
                <a:sym typeface="Calibri"/>
              </a:rPr>
              <a:t>of the rags-to-riches story</a:t>
            </a:r>
            <a:endParaRPr sz="1400" b="0" i="0" u="none" strike="noStrike" cap="none" dirty="0">
              <a:solidFill>
                <a:srgbClr val="31859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0"/>
          <p:cNvSpPr txBox="1"/>
          <p:nvPr/>
        </p:nvSpPr>
        <p:spPr>
          <a:xfrm>
            <a:off x="5702110" y="1150379"/>
            <a:ext cx="3533257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16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Capture &amp; organise: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400" b="1" i="0" u="none" strike="noStrike" cap="none" dirty="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Rags-to-riches story</a:t>
            </a:r>
            <a:endParaRPr sz="1400" b="0" i="0" u="none" strike="noStrike" cap="none" dirty="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0"/>
          <p:cNvSpPr txBox="1"/>
          <p:nvPr/>
        </p:nvSpPr>
        <p:spPr>
          <a:xfrm>
            <a:off x="1528710" y="1120567"/>
            <a:ext cx="2063750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GB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Enjoy &amp; immerse: </a:t>
            </a:r>
            <a:r>
              <a:rPr lang="en-GB" sz="2400" b="1" i="1" u="none" strike="noStrike" cap="none" dirty="0">
                <a:solidFill>
                  <a:srgbClr val="E6157F"/>
                </a:solidFill>
                <a:latin typeface="Calibri"/>
                <a:ea typeface="Calibri"/>
                <a:cs typeface="Calibri"/>
                <a:sym typeface="Calibri"/>
              </a:rPr>
              <a:t>Cinderella</a:t>
            </a:r>
            <a:endParaRPr sz="1400" b="0" i="0" u="none" strike="noStrike" cap="none" dirty="0">
              <a:solidFill>
                <a:srgbClr val="E615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0"/>
          <p:cNvSpPr/>
          <p:nvPr/>
        </p:nvSpPr>
        <p:spPr>
          <a:xfrm>
            <a:off x="3001004" y="333337"/>
            <a:ext cx="3284869" cy="5772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22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8" name="Google Shape;178;p10"/>
          <p:cNvCxnSpPr/>
          <p:nvPr/>
        </p:nvCxnSpPr>
        <p:spPr>
          <a:xfrm>
            <a:off x="4572000" y="1026021"/>
            <a:ext cx="921131" cy="383975"/>
          </a:xfrm>
          <a:prstGeom prst="straightConnector1">
            <a:avLst/>
          </a:prstGeom>
          <a:noFill/>
          <a:ln w="44450" cap="flat" cmpd="sng">
            <a:solidFill>
              <a:srgbClr val="CCC0D9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79" name="Google Shape;179;p10"/>
          <p:cNvCxnSpPr/>
          <p:nvPr/>
        </p:nvCxnSpPr>
        <p:spPr>
          <a:xfrm flipH="1">
            <a:off x="3801439" y="1026021"/>
            <a:ext cx="770562" cy="448559"/>
          </a:xfrm>
          <a:prstGeom prst="straightConnector1">
            <a:avLst/>
          </a:prstGeom>
          <a:noFill/>
          <a:ln w="44450" cap="flat" cmpd="sng">
            <a:solidFill>
              <a:srgbClr val="CCC0D9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80" name="Google Shape;180;p10"/>
          <p:cNvCxnSpPr>
            <a:endCxn id="171" idx="0"/>
          </p:cNvCxnSpPr>
          <p:nvPr/>
        </p:nvCxnSpPr>
        <p:spPr>
          <a:xfrm>
            <a:off x="4643438" y="2361450"/>
            <a:ext cx="0" cy="2927700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81" name="Google Shape;181;p10"/>
          <p:cNvSpPr txBox="1"/>
          <p:nvPr/>
        </p:nvSpPr>
        <p:spPr>
          <a:xfrm>
            <a:off x="4684391" y="2086882"/>
            <a:ext cx="431800" cy="27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17000"/>
              <a:buFont typeface="Arial"/>
              <a:buNone/>
            </a:pPr>
            <a:r>
              <a:rPr lang="en-GB" sz="17000" b="0" i="0" u="none" strike="noStrike" cap="none" dirty="0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 b="0" i="0" u="none" strike="noStrike" cap="none" dirty="0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2" name="Google Shape;182;p10"/>
          <p:cNvCxnSpPr/>
          <p:nvPr/>
        </p:nvCxnSpPr>
        <p:spPr>
          <a:xfrm flipH="1">
            <a:off x="4933615" y="1890058"/>
            <a:ext cx="1539104" cy="493384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83" name="Google Shape;183;p10"/>
          <p:cNvSpPr txBox="1"/>
          <p:nvPr/>
        </p:nvSpPr>
        <p:spPr>
          <a:xfrm>
            <a:off x="1179513" y="390983"/>
            <a:ext cx="6927850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lang="en-GB" sz="2400" b="1" i="0" u="none" strike="noStrike" cap="non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Formative Assessment </a:t>
            </a:r>
            <a:endParaRPr sz="1400" b="0" i="0" u="none" strike="noStrike" cap="none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4" name="Google Shape;184;p10"/>
          <p:cNvCxnSpPr/>
          <p:nvPr/>
        </p:nvCxnSpPr>
        <p:spPr>
          <a:xfrm>
            <a:off x="2737193" y="1890058"/>
            <a:ext cx="1539104" cy="493384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 animBg="1"/>
      <p:bldP spid="1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2"/>
          <p:cNvSpPr txBox="1">
            <a:spLocks noGrp="1"/>
          </p:cNvSpPr>
          <p:nvPr>
            <p:ph type="title"/>
          </p:nvPr>
        </p:nvSpPr>
        <p:spPr>
          <a:xfrm>
            <a:off x="1141350" y="703236"/>
            <a:ext cx="6861300" cy="10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59"/>
              <a:buFont typeface="Arial Rounded"/>
              <a:buNone/>
            </a:pPr>
            <a:r>
              <a:rPr lang="en-GB" sz="53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Cinderella</a:t>
            </a:r>
            <a:br>
              <a:rPr lang="en-GB" sz="45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4500" i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in five chapters</a:t>
            </a:r>
            <a:r>
              <a:rPr lang="en-GB" sz="4663" i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GB" sz="4663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4016" b="1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12"/>
          <p:cNvSpPr txBox="1">
            <a:spLocks noGrp="1"/>
          </p:cNvSpPr>
          <p:nvPr>
            <p:ph type="body" idx="1"/>
          </p:nvPr>
        </p:nvSpPr>
        <p:spPr>
          <a:xfrm>
            <a:off x="1285876" y="1641599"/>
            <a:ext cx="4625726" cy="48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Pts val="4000"/>
            </a:pPr>
            <a:r>
              <a:rPr lang="en-GB" sz="36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Invitation Arrives</a:t>
            </a:r>
            <a:endParaRPr sz="36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Pts val="4000"/>
            </a:pPr>
            <a:r>
              <a:rPr lang="en-GB" sz="36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Fairy Godmother</a:t>
            </a:r>
            <a:endParaRPr sz="36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Pts val="4000"/>
            </a:pPr>
            <a:r>
              <a:rPr lang="en-GB" sz="36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Ball </a:t>
            </a:r>
            <a:endParaRPr sz="36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Pts val="4000"/>
            </a:pPr>
            <a:r>
              <a:rPr lang="en-GB" sz="36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Search</a:t>
            </a:r>
            <a:endParaRPr sz="36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Pts val="4000"/>
            </a:pPr>
            <a:r>
              <a:rPr lang="en-GB" sz="36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Shoe Fits</a:t>
            </a:r>
            <a:endParaRPr sz="36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 sz="3600" b="0" i="1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6" name="Google Shape;206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3504" y="3018515"/>
            <a:ext cx="2330984" cy="233098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213;p13">
            <a:extLst>
              <a:ext uri="{FF2B5EF4-FFF2-40B4-BE49-F238E27FC236}">
                <a16:creationId xmlns:a16="http://schemas.microsoft.com/office/drawing/2014/main" id="{7A1F3A23-9475-F94D-8849-A35B14685F13}"/>
              </a:ext>
            </a:extLst>
          </p:cNvPr>
          <p:cNvSpPr/>
          <p:nvPr/>
        </p:nvSpPr>
        <p:spPr>
          <a:xfrm>
            <a:off x="833354" y="1944929"/>
            <a:ext cx="210620" cy="324363"/>
          </a:xfrm>
          <a:prstGeom prst="chevron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215;p13">
            <a:extLst>
              <a:ext uri="{FF2B5EF4-FFF2-40B4-BE49-F238E27FC236}">
                <a16:creationId xmlns:a16="http://schemas.microsoft.com/office/drawing/2014/main" id="{6C0F9C14-4935-4E44-BAC6-17FF1F639094}"/>
              </a:ext>
            </a:extLst>
          </p:cNvPr>
          <p:cNvSpPr/>
          <p:nvPr/>
        </p:nvSpPr>
        <p:spPr>
          <a:xfrm>
            <a:off x="833354" y="2785760"/>
            <a:ext cx="210620" cy="324363"/>
          </a:xfrm>
          <a:prstGeom prst="chevron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216;p13">
            <a:extLst>
              <a:ext uri="{FF2B5EF4-FFF2-40B4-BE49-F238E27FC236}">
                <a16:creationId xmlns:a16="http://schemas.microsoft.com/office/drawing/2014/main" id="{24E3C9B0-4DCA-9948-86EB-9ABB55A2844E}"/>
              </a:ext>
            </a:extLst>
          </p:cNvPr>
          <p:cNvSpPr/>
          <p:nvPr/>
        </p:nvSpPr>
        <p:spPr>
          <a:xfrm>
            <a:off x="833354" y="3626591"/>
            <a:ext cx="210620" cy="324363"/>
          </a:xfrm>
          <a:prstGeom prst="chevron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217;p13">
            <a:extLst>
              <a:ext uri="{FF2B5EF4-FFF2-40B4-BE49-F238E27FC236}">
                <a16:creationId xmlns:a16="http://schemas.microsoft.com/office/drawing/2014/main" id="{2F4C5112-224B-EE4A-8489-4341C6F74966}"/>
              </a:ext>
            </a:extLst>
          </p:cNvPr>
          <p:cNvSpPr/>
          <p:nvPr/>
        </p:nvSpPr>
        <p:spPr>
          <a:xfrm>
            <a:off x="833354" y="4467422"/>
            <a:ext cx="210620" cy="324363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219;p13">
            <a:extLst>
              <a:ext uri="{FF2B5EF4-FFF2-40B4-BE49-F238E27FC236}">
                <a16:creationId xmlns:a16="http://schemas.microsoft.com/office/drawing/2014/main" id="{7CA17C21-79F8-9941-AE72-190AB9B7B9EA}"/>
              </a:ext>
            </a:extLst>
          </p:cNvPr>
          <p:cNvSpPr/>
          <p:nvPr/>
        </p:nvSpPr>
        <p:spPr>
          <a:xfrm>
            <a:off x="833354" y="5308251"/>
            <a:ext cx="210620" cy="324363"/>
          </a:xfrm>
          <a:prstGeom prst="chevron">
            <a:avLst>
              <a:gd name="adj" fmla="val 50000"/>
            </a:avLst>
          </a:prstGeom>
          <a:solidFill>
            <a:srgbClr val="E615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3"/>
          <p:cNvSpPr txBox="1">
            <a:spLocks noGrp="1"/>
          </p:cNvSpPr>
          <p:nvPr>
            <p:ph type="title"/>
          </p:nvPr>
        </p:nvSpPr>
        <p:spPr>
          <a:xfrm>
            <a:off x="457200" y="222617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 Rounded"/>
              <a:buNone/>
            </a:pPr>
            <a:r>
              <a:rPr lang="en-GB" sz="2600" b="1" i="1" dirty="0">
                <a:latin typeface="Calibri"/>
                <a:ea typeface="Calibri"/>
                <a:cs typeface="Calibri"/>
                <a:sym typeface="Calibri"/>
              </a:rPr>
              <a:t>Suggested </a:t>
            </a:r>
            <a:r>
              <a:rPr lang="en-GB" sz="2600" b="1" dirty="0">
                <a:latin typeface="Calibri"/>
                <a:ea typeface="Calibri"/>
                <a:cs typeface="Calibri"/>
                <a:sym typeface="Calibri"/>
              </a:rPr>
              <a:t>structure of a drama-based lesson</a:t>
            </a:r>
            <a:br>
              <a:rPr lang="en-GB" sz="26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GB" sz="2600" b="1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Drama for comprehension and composition</a:t>
            </a:r>
            <a:endParaRPr sz="2600" b="1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13"/>
          <p:cNvSpPr txBox="1">
            <a:spLocks noGrp="1"/>
          </p:cNvSpPr>
          <p:nvPr>
            <p:ph type="body" idx="1"/>
          </p:nvPr>
        </p:nvSpPr>
        <p:spPr>
          <a:xfrm>
            <a:off x="1448656" y="1530850"/>
            <a:ext cx="6980970" cy="454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92500"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000"/>
              <a:buNone/>
            </a:pPr>
            <a:r>
              <a:rPr lang="en-GB" sz="259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Read the part of the story </a:t>
            </a:r>
            <a:r>
              <a:rPr lang="en-GB" sz="2590" b="0" i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to be explored today</a:t>
            </a:r>
            <a:endParaRPr sz="2590" b="0" i="1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rgbClr val="7030A0"/>
              </a:buClr>
              <a:buSzPts val="3000"/>
              <a:buNone/>
            </a:pPr>
            <a:r>
              <a:rPr lang="en-GB" sz="259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Independent drama </a:t>
            </a:r>
            <a:r>
              <a:rPr lang="en-GB" sz="2590" b="0" i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to bring that scene to life (e.g. freeze-frame, mime, paired improvisation; </a:t>
            </a:r>
            <a:r>
              <a:rPr lang="en-GB" sz="2590" b="0" i="1" dirty="0" err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hotseating</a:t>
            </a:r>
            <a:r>
              <a:rPr lang="en-GB" sz="2590" b="0" i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 can work well in conjunction with these)</a:t>
            </a:r>
            <a:endParaRPr sz="2590" b="0" i="1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rgbClr val="FF0000"/>
              </a:buClr>
              <a:buSzPts val="3000"/>
              <a:buNone/>
            </a:pPr>
            <a:r>
              <a:rPr lang="en-GB" sz="259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“Forum Theatre”: </a:t>
            </a:r>
            <a:r>
              <a:rPr lang="en-GB" sz="2590" b="0" i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improve the acting via directions (especially from the children)</a:t>
            </a:r>
            <a:endParaRPr sz="2590" b="0" i="1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rgbClr val="7030A0"/>
              </a:buClr>
              <a:buSzPts val="3000"/>
              <a:buNone/>
            </a:pPr>
            <a:r>
              <a:rPr lang="en-GB" sz="259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Improved independent drama </a:t>
            </a:r>
            <a:endParaRPr sz="259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rgbClr val="FF0000"/>
              </a:buClr>
              <a:buSzPts val="3000"/>
              <a:buNone/>
            </a:pPr>
            <a:r>
              <a:rPr lang="en-GB" sz="259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Plenary</a:t>
            </a:r>
            <a:r>
              <a:rPr lang="en-GB" sz="2590" i="1" dirty="0">
                <a:solidFill>
                  <a:srgbClr val="535353"/>
                </a:solidFill>
              </a:rPr>
              <a:t> </a:t>
            </a:r>
            <a:r>
              <a:rPr lang="en-GB" sz="2590" b="0" i="1" dirty="0">
                <a:solidFill>
                  <a:srgbClr val="535353"/>
                </a:solidFill>
              </a:rPr>
              <a:t>– what have we learnt about the story/ the characters?</a:t>
            </a:r>
            <a:endParaRPr sz="2590" b="0" i="1" dirty="0">
              <a:solidFill>
                <a:srgbClr val="535353"/>
              </a:solidFill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900"/>
              </a:spcBef>
              <a:spcAft>
                <a:spcPts val="1200"/>
              </a:spcAft>
              <a:buClr>
                <a:srgbClr val="7030A0"/>
              </a:buClr>
              <a:buSzPts val="3000"/>
              <a:buNone/>
            </a:pPr>
            <a:r>
              <a:rPr lang="en-GB" sz="259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Incidental writing</a:t>
            </a:r>
            <a:endParaRPr sz="259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3"/>
          <p:cNvSpPr/>
          <p:nvPr/>
        </p:nvSpPr>
        <p:spPr>
          <a:xfrm>
            <a:off x="1063375" y="1542869"/>
            <a:ext cx="210620" cy="324363"/>
          </a:xfrm>
          <a:prstGeom prst="chevron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13"/>
          <p:cNvSpPr/>
          <p:nvPr/>
        </p:nvSpPr>
        <p:spPr>
          <a:xfrm>
            <a:off x="1063375" y="2271457"/>
            <a:ext cx="210620" cy="324363"/>
          </a:xfrm>
          <a:prstGeom prst="chevron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13"/>
          <p:cNvSpPr/>
          <p:nvPr/>
        </p:nvSpPr>
        <p:spPr>
          <a:xfrm>
            <a:off x="1133391" y="3287374"/>
            <a:ext cx="210620" cy="324363"/>
          </a:xfrm>
          <a:prstGeom prst="chevron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3"/>
          <p:cNvSpPr/>
          <p:nvPr/>
        </p:nvSpPr>
        <p:spPr>
          <a:xfrm>
            <a:off x="1080403" y="4085467"/>
            <a:ext cx="210620" cy="324363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13"/>
          <p:cNvSpPr/>
          <p:nvPr/>
        </p:nvSpPr>
        <p:spPr>
          <a:xfrm>
            <a:off x="1062327" y="4640362"/>
            <a:ext cx="210620" cy="324363"/>
          </a:xfrm>
          <a:prstGeom prst="chevron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13"/>
          <p:cNvSpPr/>
          <p:nvPr/>
        </p:nvSpPr>
        <p:spPr>
          <a:xfrm>
            <a:off x="1080403" y="5368950"/>
            <a:ext cx="210620" cy="324363"/>
          </a:xfrm>
          <a:prstGeom prst="chevron">
            <a:avLst>
              <a:gd name="adj" fmla="val 50000"/>
            </a:avLst>
          </a:prstGeom>
          <a:solidFill>
            <a:srgbClr val="E615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7488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7438"/>
              </a:buClr>
              <a:buSzPts val="3240"/>
              <a:buFont typeface="Arial Rounded"/>
              <a:buNone/>
            </a:pPr>
            <a:r>
              <a:rPr lang="en-GB" sz="2916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Incidental writing while immersing in Cinderella: </a:t>
            </a:r>
            <a:br>
              <a:rPr lang="en-GB" sz="2916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2916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Possibilities</a:t>
            </a:r>
            <a:endParaRPr sz="395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14"/>
          <p:cNvSpPr txBox="1">
            <a:spLocks noGrp="1"/>
          </p:cNvSpPr>
          <p:nvPr>
            <p:ph type="body" idx="1"/>
          </p:nvPr>
        </p:nvSpPr>
        <p:spPr>
          <a:xfrm>
            <a:off x="1315092" y="1853758"/>
            <a:ext cx="7371708" cy="4729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3200"/>
              <a:buNone/>
            </a:pPr>
            <a:r>
              <a:rPr lang="en-GB" sz="2400" i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Cinderella’s diary: </a:t>
            </a:r>
            <a:r>
              <a:rPr lang="en-GB" sz="2400" b="0" i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why can’t I go to the ball?</a:t>
            </a:r>
            <a:endParaRPr sz="2400" b="0" i="1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rgbClr val="C00000"/>
              </a:buClr>
              <a:buSzPts val="3200"/>
              <a:buNone/>
            </a:pPr>
            <a:r>
              <a:rPr lang="en-GB" sz="2400" i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Fairy Godmother instruction manual</a:t>
            </a:r>
            <a:r>
              <a:rPr lang="en-GB" sz="2400" b="0" i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: how to transform a pauper</a:t>
            </a:r>
            <a:endParaRPr sz="2400" b="0" i="1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rgbClr val="0042D4"/>
              </a:buClr>
              <a:buSzPts val="3200"/>
              <a:buNone/>
            </a:pPr>
            <a:r>
              <a:rPr lang="en-GB" sz="2400" i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Description: </a:t>
            </a:r>
            <a:r>
              <a:rPr lang="en-GB" sz="2400" b="0" i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ball; a shoe made from crystal </a:t>
            </a:r>
            <a:endParaRPr sz="2400" b="0" i="1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rgbClr val="C00000"/>
              </a:buClr>
              <a:buSzPts val="3200"/>
              <a:buNone/>
            </a:pPr>
            <a:r>
              <a:rPr lang="en-GB" sz="2400" i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Dialogue: </a:t>
            </a:r>
            <a:r>
              <a:rPr lang="en-GB" sz="2400" b="0" i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Prince’s friend tries to talk him out of the search</a:t>
            </a:r>
            <a:endParaRPr sz="2400" b="0" i="1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2500"/>
              </a:spcBef>
              <a:spcAft>
                <a:spcPts val="1800"/>
              </a:spcAft>
              <a:buClr>
                <a:srgbClr val="0042D4"/>
              </a:buClr>
              <a:buSzPts val="3200"/>
              <a:buNone/>
            </a:pPr>
            <a:r>
              <a:rPr lang="en-GB" sz="2400" i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Newsflash</a:t>
            </a:r>
            <a:r>
              <a:rPr lang="en-GB" sz="2400" b="0" i="1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: Prince marries pauper</a:t>
            </a:r>
            <a:endParaRPr sz="2400" b="0" i="1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4"/>
          <p:cNvSpPr/>
          <p:nvPr/>
        </p:nvSpPr>
        <p:spPr>
          <a:xfrm>
            <a:off x="775699" y="1956500"/>
            <a:ext cx="210620" cy="324363"/>
          </a:xfrm>
          <a:prstGeom prst="chevron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14"/>
          <p:cNvSpPr/>
          <p:nvPr/>
        </p:nvSpPr>
        <p:spPr>
          <a:xfrm>
            <a:off x="775699" y="2571237"/>
            <a:ext cx="210620" cy="324363"/>
          </a:xfrm>
          <a:prstGeom prst="chevron">
            <a:avLst>
              <a:gd name="adj" fmla="val 50000"/>
            </a:avLst>
          </a:prstGeom>
          <a:solidFill>
            <a:srgbClr val="E615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14"/>
          <p:cNvSpPr/>
          <p:nvPr/>
        </p:nvSpPr>
        <p:spPr>
          <a:xfrm>
            <a:off x="775699" y="3582055"/>
            <a:ext cx="210620" cy="324363"/>
          </a:xfrm>
          <a:prstGeom prst="chevron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14"/>
          <p:cNvSpPr/>
          <p:nvPr/>
        </p:nvSpPr>
        <p:spPr>
          <a:xfrm>
            <a:off x="775699" y="4218560"/>
            <a:ext cx="210620" cy="324363"/>
          </a:xfrm>
          <a:prstGeom prst="chevron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14"/>
          <p:cNvSpPr/>
          <p:nvPr/>
        </p:nvSpPr>
        <p:spPr>
          <a:xfrm>
            <a:off x="775699" y="4977135"/>
            <a:ext cx="210620" cy="324363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5"/>
          <p:cNvSpPr txBox="1"/>
          <p:nvPr/>
        </p:nvSpPr>
        <p:spPr>
          <a:xfrm>
            <a:off x="5640512" y="1131824"/>
            <a:ext cx="3395538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GB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Capture &amp; organise: 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400" b="1" i="1" u="none" strike="noStrike" cap="none" dirty="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Charlie and the Try-Out</a:t>
            </a:r>
            <a:endParaRPr sz="1400" b="0" i="0" u="none" strike="noStrike" cap="none" dirty="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15"/>
          <p:cNvSpPr txBox="1"/>
          <p:nvPr/>
        </p:nvSpPr>
        <p:spPr>
          <a:xfrm>
            <a:off x="5364163" y="3208522"/>
            <a:ext cx="2379613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D4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rgbClr val="31859B"/>
                </a:solidFill>
                <a:latin typeface="Calibri"/>
                <a:ea typeface="Calibri"/>
                <a:cs typeface="Calibri"/>
                <a:sym typeface="Calibri"/>
              </a:rPr>
              <a:t>Collaborative composition</a:t>
            </a:r>
            <a:endParaRPr sz="2400" b="1" i="0" u="none" strike="noStrike" cap="none">
              <a:solidFill>
                <a:srgbClr val="31859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15"/>
          <p:cNvSpPr txBox="1"/>
          <p:nvPr/>
        </p:nvSpPr>
        <p:spPr>
          <a:xfrm>
            <a:off x="1050924" y="1133032"/>
            <a:ext cx="2063750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GB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Enjoy &amp; immerse: </a:t>
            </a:r>
            <a:r>
              <a:rPr lang="en-GB" sz="2400" b="1" i="1" u="none" strike="noStrike" cap="none">
                <a:solidFill>
                  <a:srgbClr val="E6157F"/>
                </a:solidFill>
                <a:latin typeface="Calibri"/>
                <a:ea typeface="Calibri"/>
                <a:cs typeface="Calibri"/>
                <a:sym typeface="Calibri"/>
              </a:rPr>
              <a:t>Cinderella</a:t>
            </a:r>
            <a:endParaRPr sz="1400" b="0" i="0" u="none" strike="noStrike" cap="none">
              <a:solidFill>
                <a:srgbClr val="E615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15"/>
          <p:cNvSpPr/>
          <p:nvPr/>
        </p:nvSpPr>
        <p:spPr>
          <a:xfrm>
            <a:off x="3001004" y="333337"/>
            <a:ext cx="3284869" cy="5772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22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9" name="Google Shape;239;p15"/>
          <p:cNvCxnSpPr/>
          <p:nvPr/>
        </p:nvCxnSpPr>
        <p:spPr>
          <a:xfrm>
            <a:off x="4572000" y="1026021"/>
            <a:ext cx="921131" cy="383975"/>
          </a:xfrm>
          <a:prstGeom prst="straightConnector1">
            <a:avLst/>
          </a:prstGeom>
          <a:noFill/>
          <a:ln w="44450" cap="flat" cmpd="sng">
            <a:solidFill>
              <a:srgbClr val="CCC0D9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40" name="Google Shape;240;p15"/>
          <p:cNvCxnSpPr/>
          <p:nvPr/>
        </p:nvCxnSpPr>
        <p:spPr>
          <a:xfrm flipH="1">
            <a:off x="3801439" y="1026021"/>
            <a:ext cx="770562" cy="448559"/>
          </a:xfrm>
          <a:prstGeom prst="straightConnector1">
            <a:avLst/>
          </a:prstGeom>
          <a:noFill/>
          <a:ln w="44450" cap="flat" cmpd="sng">
            <a:solidFill>
              <a:srgbClr val="CCC0D9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41" name="Google Shape;241;p15"/>
          <p:cNvCxnSpPr/>
          <p:nvPr/>
        </p:nvCxnSpPr>
        <p:spPr>
          <a:xfrm>
            <a:off x="4643438" y="2361345"/>
            <a:ext cx="0" cy="2970943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42" name="Google Shape;242;p15"/>
          <p:cNvSpPr txBox="1"/>
          <p:nvPr/>
        </p:nvSpPr>
        <p:spPr>
          <a:xfrm>
            <a:off x="4684391" y="2086882"/>
            <a:ext cx="431800" cy="27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17000"/>
              <a:buFont typeface="Arial"/>
              <a:buNone/>
            </a:pPr>
            <a:r>
              <a:rPr lang="en-GB" sz="17000" b="0" i="0" u="none" strike="noStrike" cap="non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400" b="0" i="0" u="none" strike="noStrike" cap="none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3" name="Google Shape;243;p15"/>
          <p:cNvCxnSpPr/>
          <p:nvPr/>
        </p:nvCxnSpPr>
        <p:spPr>
          <a:xfrm flipH="1">
            <a:off x="4933615" y="1890058"/>
            <a:ext cx="1539104" cy="493384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44" name="Google Shape;244;p15"/>
          <p:cNvSpPr txBox="1"/>
          <p:nvPr/>
        </p:nvSpPr>
        <p:spPr>
          <a:xfrm>
            <a:off x="1179513" y="390983"/>
            <a:ext cx="6927850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Formative Assessment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5" name="Google Shape;245;p15"/>
          <p:cNvCxnSpPr/>
          <p:nvPr/>
        </p:nvCxnSpPr>
        <p:spPr>
          <a:xfrm>
            <a:off x="2737193" y="1890058"/>
            <a:ext cx="1539104" cy="493384"/>
          </a:xfrm>
          <a:prstGeom prst="straightConnector1">
            <a:avLst/>
          </a:prstGeom>
          <a:noFill/>
          <a:ln w="63500" cap="flat" cmpd="sng">
            <a:solidFill>
              <a:srgbClr val="A5A5A5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46" name="Google Shape;246;p15"/>
          <p:cNvSpPr txBox="1"/>
          <p:nvPr/>
        </p:nvSpPr>
        <p:spPr>
          <a:xfrm>
            <a:off x="2526252" y="5358647"/>
            <a:ext cx="423437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GB" sz="2800" b="1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APPLY</a:t>
            </a:r>
            <a:r>
              <a:rPr lang="en-GB" sz="2800" b="1" i="0" u="none" strike="noStrike" cap="none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>
              <a:solidFill>
                <a:srgbClr val="E36C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2" name="Google Shape;382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13767" y="235097"/>
            <a:ext cx="2716466" cy="3770617"/>
          </a:xfrm>
          <a:prstGeom prst="rect">
            <a:avLst/>
          </a:prstGeom>
          <a:noFill/>
          <a:ln>
            <a:noFill/>
          </a:ln>
        </p:spPr>
      </p:pic>
      <p:sp>
        <p:nvSpPr>
          <p:cNvPr id="383" name="Google Shape;383;p25"/>
          <p:cNvSpPr txBox="1">
            <a:spLocks noGrp="1"/>
          </p:cNvSpPr>
          <p:nvPr>
            <p:ph type="ctrTitle"/>
          </p:nvPr>
        </p:nvSpPr>
        <p:spPr>
          <a:xfrm>
            <a:off x="1017818" y="3575335"/>
            <a:ext cx="7108364" cy="1835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6A0"/>
              </a:buClr>
              <a:buSzPts val="4050"/>
              <a:buFont typeface="Arial Rounded"/>
              <a:buNone/>
            </a:pPr>
            <a:r>
              <a:rPr lang="en-GB" sz="3645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Shared Planning:</a:t>
            </a:r>
            <a:br>
              <a:rPr lang="en-GB" sz="3645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324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we scaffold the content, children can concentrate on the skills of writing</a:t>
            </a:r>
            <a:endParaRPr sz="324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320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6"/>
          <p:cNvSpPr txBox="1">
            <a:spLocks noGrp="1"/>
          </p:cNvSpPr>
          <p:nvPr>
            <p:ph type="title"/>
          </p:nvPr>
        </p:nvSpPr>
        <p:spPr>
          <a:xfrm>
            <a:off x="1166117" y="367106"/>
            <a:ext cx="6861175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59"/>
              <a:buFont typeface="Arial Rounded"/>
              <a:buNone/>
            </a:pPr>
            <a:r>
              <a:rPr lang="en-GB" sz="3563" b="1">
                <a:latin typeface="Calibri"/>
                <a:ea typeface="Calibri"/>
                <a:cs typeface="Calibri"/>
                <a:sym typeface="Calibri"/>
              </a:rPr>
              <a:t>Cinderella </a:t>
            </a:r>
            <a:br>
              <a:rPr lang="en-GB" sz="3563" b="1">
                <a:latin typeface="Calibri"/>
                <a:ea typeface="Calibri"/>
                <a:cs typeface="Calibri"/>
                <a:sym typeface="Calibri"/>
              </a:rPr>
            </a:br>
            <a:r>
              <a:rPr lang="en-GB" sz="2916" i="1">
                <a:latin typeface="Calibri"/>
                <a:ea typeface="Calibri"/>
                <a:cs typeface="Calibri"/>
                <a:sym typeface="Calibri"/>
              </a:rPr>
              <a:t>Shared plan for collaborative composition</a:t>
            </a:r>
            <a:endParaRPr sz="3959" i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16"/>
          <p:cNvSpPr txBox="1">
            <a:spLocks noGrp="1"/>
          </p:cNvSpPr>
          <p:nvPr>
            <p:ph type="body" idx="1"/>
          </p:nvPr>
        </p:nvSpPr>
        <p:spPr>
          <a:xfrm>
            <a:off x="791111" y="1882737"/>
            <a:ext cx="3086597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r>
              <a:rPr lang="en-GB" sz="24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Invitation Arrives</a:t>
            </a:r>
            <a:endParaRPr sz="24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0000FF"/>
              </a:buClr>
              <a:buSzPts val="2800"/>
              <a:buNone/>
            </a:pPr>
            <a:r>
              <a:rPr lang="en-GB" sz="24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Fairy Godmother</a:t>
            </a:r>
            <a:endParaRPr sz="24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800000"/>
              </a:buClr>
              <a:buSzPts val="2800"/>
              <a:buNone/>
            </a:pPr>
            <a:r>
              <a:rPr lang="en-GB" sz="24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Ball </a:t>
            </a:r>
            <a:endParaRPr sz="24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008000"/>
              </a:buClr>
              <a:buSzPts val="2800"/>
              <a:buNone/>
            </a:pPr>
            <a:r>
              <a:rPr lang="en-GB" sz="24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Search</a:t>
            </a:r>
            <a:endParaRPr sz="24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buClr>
                <a:srgbClr val="660066"/>
              </a:buClr>
              <a:buSzPts val="2800"/>
              <a:buNone/>
            </a:pPr>
            <a:r>
              <a:rPr lang="en-GB" sz="24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Shoe Fits</a:t>
            </a:r>
            <a:endParaRPr sz="24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16"/>
          <p:cNvSpPr txBox="1">
            <a:spLocks noGrp="1"/>
          </p:cNvSpPr>
          <p:nvPr>
            <p:ph type="body" idx="2"/>
          </p:nvPr>
        </p:nvSpPr>
        <p:spPr>
          <a:xfrm>
            <a:off x="5157216" y="1882737"/>
            <a:ext cx="3986784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2800"/>
              <a:buNone/>
            </a:pPr>
            <a:r>
              <a:rPr lang="en-GB" sz="24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Invitation to the Football Trial</a:t>
            </a:r>
            <a:endParaRPr sz="24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r>
              <a:rPr lang="en-GB" sz="2400" b="0" dirty="0" err="1">
                <a:solidFill>
                  <a:srgbClr val="535353"/>
                </a:solidFill>
              </a:rPr>
              <a:t>e.g.</a:t>
            </a:r>
            <a:r>
              <a:rPr lang="en-GB" sz="2400" b="0" dirty="0" err="1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en-GB" sz="24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 Kind Coach’s Boots</a:t>
            </a:r>
            <a:endParaRPr sz="24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FF"/>
              </a:buClr>
              <a:buSzPts val="2800"/>
              <a:buNone/>
            </a:pPr>
            <a:r>
              <a:rPr lang="en-GB" sz="24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Trial Match</a:t>
            </a:r>
            <a:endParaRPr sz="24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800000"/>
              </a:buClr>
              <a:buSzPts val="2800"/>
              <a:buNone/>
            </a:pPr>
            <a:r>
              <a:rPr lang="en-GB" sz="24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Search</a:t>
            </a:r>
            <a:endParaRPr sz="24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8000"/>
              </a:buClr>
              <a:buSzPts val="2800"/>
              <a:buNone/>
            </a:pPr>
            <a:r>
              <a:rPr lang="en-GB" sz="2400" b="0" dirty="0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The Boot Fits</a:t>
            </a:r>
            <a:endParaRPr sz="24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79400" algn="l" rtl="0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400" b="0" dirty="0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16"/>
          <p:cNvSpPr/>
          <p:nvPr/>
        </p:nvSpPr>
        <p:spPr>
          <a:xfrm>
            <a:off x="4859676" y="1987322"/>
            <a:ext cx="154111" cy="237337"/>
          </a:xfrm>
          <a:prstGeom prst="chevron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16"/>
          <p:cNvSpPr/>
          <p:nvPr/>
        </p:nvSpPr>
        <p:spPr>
          <a:xfrm>
            <a:off x="4859676" y="2635166"/>
            <a:ext cx="154111" cy="237337"/>
          </a:xfrm>
          <a:prstGeom prst="chevron">
            <a:avLst>
              <a:gd name="adj" fmla="val 50000"/>
            </a:avLst>
          </a:prstGeom>
          <a:solidFill>
            <a:srgbClr val="E615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16"/>
          <p:cNvSpPr/>
          <p:nvPr/>
        </p:nvSpPr>
        <p:spPr>
          <a:xfrm>
            <a:off x="4854335" y="3227889"/>
            <a:ext cx="154111" cy="237337"/>
          </a:xfrm>
          <a:prstGeom prst="chevron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16"/>
          <p:cNvSpPr/>
          <p:nvPr/>
        </p:nvSpPr>
        <p:spPr>
          <a:xfrm>
            <a:off x="4859676" y="3820612"/>
            <a:ext cx="154111" cy="237337"/>
          </a:xfrm>
          <a:prstGeom prst="chevron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16"/>
          <p:cNvSpPr/>
          <p:nvPr/>
        </p:nvSpPr>
        <p:spPr>
          <a:xfrm>
            <a:off x="4859676" y="4413335"/>
            <a:ext cx="154111" cy="237337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16"/>
          <p:cNvSpPr/>
          <p:nvPr/>
        </p:nvSpPr>
        <p:spPr>
          <a:xfrm>
            <a:off x="534257" y="1987322"/>
            <a:ext cx="154111" cy="237337"/>
          </a:xfrm>
          <a:prstGeom prst="chevron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16"/>
          <p:cNvSpPr/>
          <p:nvPr/>
        </p:nvSpPr>
        <p:spPr>
          <a:xfrm>
            <a:off x="534257" y="2694537"/>
            <a:ext cx="154111" cy="237337"/>
          </a:xfrm>
          <a:prstGeom prst="chevron">
            <a:avLst>
              <a:gd name="adj" fmla="val 50000"/>
            </a:avLst>
          </a:prstGeom>
          <a:solidFill>
            <a:srgbClr val="E615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16"/>
          <p:cNvSpPr/>
          <p:nvPr/>
        </p:nvSpPr>
        <p:spPr>
          <a:xfrm>
            <a:off x="534257" y="3354264"/>
            <a:ext cx="154111" cy="237337"/>
          </a:xfrm>
          <a:prstGeom prst="chevron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16"/>
          <p:cNvSpPr/>
          <p:nvPr/>
        </p:nvSpPr>
        <p:spPr>
          <a:xfrm>
            <a:off x="534257" y="3952347"/>
            <a:ext cx="154111" cy="237337"/>
          </a:xfrm>
          <a:prstGeom prst="chevron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16"/>
          <p:cNvSpPr/>
          <p:nvPr/>
        </p:nvSpPr>
        <p:spPr>
          <a:xfrm>
            <a:off x="534257" y="4550429"/>
            <a:ext cx="154111" cy="237337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3266</TotalTime>
  <Words>1140</Words>
  <Application>Microsoft Macintosh PowerPoint</Application>
  <PresentationFormat>On-screen Show (4:3)</PresentationFormat>
  <Paragraphs>202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Arial Rounded</vt:lpstr>
      <vt:lpstr>Calibri</vt:lpstr>
      <vt:lpstr>Office Theme</vt:lpstr>
      <vt:lpstr>PowerPoint Presentation</vt:lpstr>
      <vt:lpstr>PowerPoint Presentation</vt:lpstr>
      <vt:lpstr>PowerPoint Presentation</vt:lpstr>
      <vt:lpstr>Cinderella in five chapters  </vt:lpstr>
      <vt:lpstr>Suggested structure of a drama-based lesson Drama for comprehension and composition</vt:lpstr>
      <vt:lpstr>Incidental writing while immersing in Cinderella:  Possibilities</vt:lpstr>
      <vt:lpstr>PowerPoint Presentation</vt:lpstr>
      <vt:lpstr>Shared Planning: If we scaffold the content, children can concentrate on the skills of writing</vt:lpstr>
      <vt:lpstr>Cinderella  Shared plan for collaborative composition</vt:lpstr>
      <vt:lpstr>PowerPoint Presentation</vt:lpstr>
      <vt:lpstr>PowerPoint Presentation</vt:lpstr>
      <vt:lpstr>Collaborative composition lesson  suggested structure:</vt:lpstr>
      <vt:lpstr>PowerPoint Presentation</vt:lpstr>
      <vt:lpstr>Cinderella  Independent Application</vt:lpstr>
      <vt:lpstr>Shared Planning: If we scaffold the content, children can concentrate on the skills of writing</vt:lpstr>
      <vt:lpstr>PowerPoint Presentation</vt:lpstr>
      <vt:lpstr>PowerPoint Presentation</vt:lpstr>
      <vt:lpstr>PowerPoint Presentation</vt:lpstr>
      <vt:lpstr>Cinderella  Applied to a topic on the Romans</vt:lpstr>
      <vt:lpstr>PowerPoint Presentation</vt:lpstr>
      <vt:lpstr>The Rainbow Fish Marcus Pfister</vt:lpstr>
      <vt:lpstr>The Three Billy Goats Gruff</vt:lpstr>
      <vt:lpstr>The Balaclava Story George Layton</vt:lpstr>
      <vt:lpstr>Chocolate Factory Children with thanks to Roald Dahl </vt:lpstr>
      <vt:lpstr>Jack and the Beanstalk </vt:lpstr>
      <vt:lpstr>PowerPoint Presentation</vt:lpstr>
      <vt:lpstr>National Curriculum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Lindsay Pickton</dc:creator>
  <cp:lastModifiedBy>Alysanne Parker</cp:lastModifiedBy>
  <cp:revision>48</cp:revision>
  <cp:lastPrinted>2020-06-18T14:16:02Z</cp:lastPrinted>
  <dcterms:created xsi:type="dcterms:W3CDTF">2020-02-02T15:15:17Z</dcterms:created>
  <dcterms:modified xsi:type="dcterms:W3CDTF">2020-07-28T13:46:05Z</dcterms:modified>
</cp:coreProperties>
</file>