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gLZ5J2ElyWiX6IbXniN/UDzy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b149b6d9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bb149b6d9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149b6d9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bb149b6d9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b149b6d9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bb149b6d9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b149b6d9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bb149b6d9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b149b6d9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bb149b6d9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b149b6d9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bb149b6d9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b149b6d9a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bb149b6d9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b149b6d9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bb149b6d9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b149b6d9a_0_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gbb149b6d9a_0_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bb149b6d9a_0_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b149b6d9a_0_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gbb149b6d9a_0_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gbb149b6d9a_0_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b149b6d9a_0_6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gbb149b6d9a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b149b6d9a_0_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gbb149b6d9a_0_7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gbb149b6d9a_0_7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gbb149b6d9a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b149b6d9a_0_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gbb149b6d9a_0_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149b6d9a_0_8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gbb149b6d9a_0_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gbb149b6d9a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b149b6d9a_0_8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gbb149b6d9a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b149b6d9a_0_9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bb149b6d9a_0_9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2" name="Google Shape;82;gbb149b6d9a_0_9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gbb149b6d9a_0_9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gbb149b6d9a_0_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b149b6d9a_0_9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7" name="Google Shape;87;gbb149b6d9a_0_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b149b6d9a_0_10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gbb149b6d9a_0_10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gbb149b6d9a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b149b6d9a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/>
        </p:nvSpPr>
        <p:spPr>
          <a:xfrm>
            <a:off x="3505200" y="456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9;p13"/>
          <p:cNvCxnSpPr/>
          <p:nvPr/>
        </p:nvCxnSpPr>
        <p:spPr>
          <a:xfrm>
            <a:off x="297543" y="4548188"/>
            <a:ext cx="853475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" name="Google Shape;10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03770" y="4582532"/>
            <a:ext cx="428530" cy="48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544" y="4664998"/>
            <a:ext cx="493486" cy="2197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bb149b6d9a_0_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gbb149b6d9a_0_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bb149b6d9a_0_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5"/>
            <a:ext cx="91440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b149b6d9a_0_106"/>
          <p:cNvSpPr txBox="1"/>
          <p:nvPr/>
        </p:nvSpPr>
        <p:spPr>
          <a:xfrm>
            <a:off x="724575" y="755200"/>
            <a:ext cx="78480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1985" lvl="0" marL="25198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•"/>
            </a:pPr>
            <a:r>
              <a:rPr b="1" i="0" lang="en-GB" sz="27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Santa's helpers are subordinate clauses.</a:t>
            </a:r>
            <a:endParaRPr b="1" i="0" sz="308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5773" lvl="0" marL="251985" marR="0" rtl="0" algn="l">
              <a:lnSpc>
                <a:spcPct val="8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1" i="0" sz="27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985" lvl="0" marL="251985" marR="0" rtl="0" algn="l">
              <a:lnSpc>
                <a:spcPct val="8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•"/>
            </a:pPr>
            <a:r>
              <a:rPr b="1" i="0" lang="en-GB" sz="27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democracy your vote counts. In feudalism your count votes.</a:t>
            </a:r>
            <a:endParaRPr b="1" i="0" sz="308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5773" lvl="0" marL="251985" marR="0" rtl="0" algn="l">
              <a:lnSpc>
                <a:spcPct val="8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1" i="0" sz="27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985" lvl="0" marL="251985" marR="0" rtl="0" algn="l">
              <a:lnSpc>
                <a:spcPct val="8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•"/>
            </a:pPr>
            <a:r>
              <a:rPr b="1" i="0" lang="en-GB" sz="27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Atheism: the only non-prophet organisation.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3404" y="718085"/>
            <a:ext cx="4379326" cy="350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720000" y="540000"/>
            <a:ext cx="7021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 appreciation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553858" y="495416"/>
            <a:ext cx="71643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a love of words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514771" y="1188719"/>
            <a:ext cx="3901200" cy="4286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“Words should wander and meander. They should fly like owls and flicker like bats and slip like cats. They should murmur and scream and dance and sing.”</a:t>
            </a:r>
            <a:br>
              <a:rPr b="0" i="0" lang="en-GB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985" lvl="0" marL="251985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45"/>
              <a:buFont typeface="Arial"/>
              <a:buNone/>
            </a:pPr>
            <a:r>
              <a:rPr b="0" i="1" lang="en-GB" sz="19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Name is Mina </a:t>
            </a:r>
            <a:r>
              <a:rPr b="0" i="0" lang="en-GB" sz="19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David Almond</a:t>
            </a:r>
            <a:endParaRPr b="0" i="0" sz="238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6024" lvl="0" marL="251985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3086"/>
              <a:buFont typeface="Arial"/>
              <a:buNone/>
            </a:pPr>
            <a:r>
              <a:t/>
            </a:r>
            <a:endParaRPr b="0" i="0" sz="308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6024" lvl="0" marL="251985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3086"/>
              <a:buFont typeface="Arial"/>
              <a:buNone/>
            </a:pPr>
            <a:r>
              <a:t/>
            </a:r>
            <a:endParaRPr b="0" i="0" sz="308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1822" y="863044"/>
            <a:ext cx="1822200" cy="27987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873" y="866792"/>
            <a:ext cx="1822150" cy="274417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bb149b6d9a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350" y="247125"/>
            <a:ext cx="3643300" cy="263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bb149b6d9a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47125"/>
            <a:ext cx="3910599" cy="26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bb149b6d9a_0_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5737" y="3143275"/>
            <a:ext cx="4652524" cy="11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bb149b6d9a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700" y="374900"/>
            <a:ext cx="4784600" cy="389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bb149b6d9a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425" y="1011975"/>
            <a:ext cx="6373150" cy="32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bb149b6d9a_0_128"/>
          <p:cNvSpPr txBox="1"/>
          <p:nvPr/>
        </p:nvSpPr>
        <p:spPr>
          <a:xfrm>
            <a:off x="2337025" y="275550"/>
            <a:ext cx="44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bb149b6d9a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76" y="931800"/>
            <a:ext cx="7108348" cy="3452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bb149b6d9a_0_135"/>
          <p:cNvSpPr txBox="1"/>
          <p:nvPr/>
        </p:nvSpPr>
        <p:spPr>
          <a:xfrm>
            <a:off x="1888000" y="214325"/>
            <a:ext cx="57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bb149b6d9a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325" y="738675"/>
            <a:ext cx="5250480" cy="366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bb149b6d9a_0_141"/>
          <p:cNvSpPr txBox="1"/>
          <p:nvPr/>
        </p:nvSpPr>
        <p:spPr>
          <a:xfrm>
            <a:off x="2347225" y="183700"/>
            <a:ext cx="42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bb149b6d9a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300" y="464050"/>
            <a:ext cx="2602600" cy="390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bb149b6d9a_0_147"/>
          <p:cNvSpPr txBox="1"/>
          <p:nvPr/>
        </p:nvSpPr>
        <p:spPr>
          <a:xfrm>
            <a:off x="4959800" y="612325"/>
            <a:ext cx="35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5175" y="464747"/>
            <a:ext cx="2551850" cy="308947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31" name="Google Shape;231;p11"/>
          <p:cNvSpPr txBox="1"/>
          <p:nvPr/>
        </p:nvSpPr>
        <p:spPr>
          <a:xfrm>
            <a:off x="446975" y="464747"/>
            <a:ext cx="5423473" cy="3983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0"/>
              <a:buFont typeface="Arial"/>
              <a:buNone/>
            </a:pPr>
            <a: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“It’s time I made an egg sac and filled it with eggs.”</a:t>
            </a:r>
            <a:endParaRPr b="0" i="0" sz="17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0"/>
              <a:buFont typeface="Arial"/>
              <a:buNone/>
            </a:pPr>
            <a:b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 didn’t know you could lay eggs,” said Wilbur in amazement.</a:t>
            </a:r>
            <a:endParaRPr b="0" i="0" sz="17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0"/>
              <a:buFont typeface="Arial"/>
              <a:buNone/>
            </a:pPr>
            <a:b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“Oh sure,” said the spider, “I’m very versatile.”</a:t>
            </a:r>
            <a:endParaRPr b="0" i="0" sz="17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0"/>
              <a:buFont typeface="Arial"/>
              <a:buNone/>
            </a:pPr>
            <a:b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“What does versatile mean? Full of eggs?” asked Wilbur.</a:t>
            </a:r>
            <a:b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7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0"/>
              <a:buFont typeface="Arial"/>
              <a:buNone/>
            </a:pPr>
            <a:r>
              <a:rPr b="0" i="0" lang="en-GB" sz="17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“Certainly not,” said Charlotte.</a:t>
            </a:r>
            <a:br>
              <a:rPr b="0" i="0" lang="en-GB" sz="15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15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5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Charlotte’s Web, by E. B. White</a:t>
            </a:r>
            <a:br>
              <a:rPr b="0" i="0" lang="en-GB" sz="152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2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720000" y="540000"/>
            <a:ext cx="5772434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EE2A6A"/>
                </a:solidFill>
                <a:latin typeface="Calibri"/>
                <a:ea typeface="Calibri"/>
                <a:cs typeface="Calibri"/>
                <a:sym typeface="Calibri"/>
              </a:rPr>
              <a:t>Session 1: </a:t>
            </a:r>
            <a:r>
              <a:rPr b="1" i="0" lang="en-GB" sz="2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Helping children discover a love of words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75600" y="966232"/>
            <a:ext cx="46230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purpose of this, the first of eight CPD sessions, is: 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 amt="61000"/>
          </a:blip>
          <a:srcRect b="0" l="0" r="0" t="0"/>
          <a:stretch/>
        </p:blipFill>
        <p:spPr>
          <a:xfrm>
            <a:off x="1729245" y="4159234"/>
            <a:ext cx="5685510" cy="148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2"/>
          <p:cNvGrpSpPr/>
          <p:nvPr/>
        </p:nvGrpSpPr>
        <p:grpSpPr>
          <a:xfrm>
            <a:off x="1897213" y="1504804"/>
            <a:ext cx="5349575" cy="2694420"/>
            <a:chOff x="1936060" y="1504804"/>
            <a:chExt cx="5349575" cy="2694420"/>
          </a:xfrm>
        </p:grpSpPr>
        <p:sp>
          <p:nvSpPr>
            <p:cNvPr id="107" name="Google Shape;107;p2"/>
            <p:cNvSpPr txBox="1"/>
            <p:nvPr/>
          </p:nvSpPr>
          <p:spPr>
            <a:xfrm>
              <a:off x="2448648" y="1805086"/>
              <a:ext cx="4623000" cy="2394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explore how to engage children in vocabulary learning, developing their fascination for words and their meanings, and investigating the importance of word play.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36060" y="2070560"/>
              <a:ext cx="3238495" cy="191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36740" y="1504804"/>
              <a:ext cx="2748895" cy="1896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18140" y="1532187"/>
              <a:ext cx="430508" cy="355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10800000">
              <a:off x="6548034" y="3537431"/>
              <a:ext cx="430508" cy="3551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548" y="1094664"/>
            <a:ext cx="2348036" cy="156014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37" name="Google Shape;237;p12"/>
          <p:cNvSpPr/>
          <p:nvPr/>
        </p:nvSpPr>
        <p:spPr>
          <a:xfrm>
            <a:off x="6671704" y="2476736"/>
            <a:ext cx="2122864" cy="1102762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23363" y="1094664"/>
            <a:ext cx="2361545" cy="156079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39" name="Google Shape;239;p12"/>
          <p:cNvSpPr/>
          <p:nvPr/>
        </p:nvSpPr>
        <p:spPr>
          <a:xfrm>
            <a:off x="365565" y="2393607"/>
            <a:ext cx="2203704" cy="1376400"/>
          </a:xfrm>
          <a:prstGeom prst="roundRect">
            <a:avLst>
              <a:gd fmla="val 16667" name="adj"/>
            </a:avLst>
          </a:prstGeom>
          <a:solidFill>
            <a:srgbClr val="EE2A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-91825" y="234100"/>
            <a:ext cx="9589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National Literacy Trust gives children and young people from disadvantaged communities the literacy skills to succeed in life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553562" y="1094664"/>
            <a:ext cx="2427332" cy="156288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42" name="Google Shape;242;p12"/>
          <p:cNvSpPr/>
          <p:nvPr/>
        </p:nvSpPr>
        <p:spPr>
          <a:xfrm>
            <a:off x="491192" y="2465196"/>
            <a:ext cx="1952451" cy="1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support schools and early years settings through their programmes, training, CPD and membership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3427936" y="2413341"/>
            <a:ext cx="2203704" cy="1253404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3449844" y="2526730"/>
            <a:ext cx="2174650" cy="1026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bring together local partners to transform family literacy in the UK’s poorest communities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1449324" y="3973488"/>
            <a:ext cx="6245352" cy="31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their work is underpinned by their pioneering research and analysis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6687838" y="2526730"/>
            <a:ext cx="2090597" cy="10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campaign to make literacy a priority for politicians, businesses</a:t>
            </a:r>
            <a:b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parents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b149b6d9a_0_55"/>
          <p:cNvSpPr txBox="1"/>
          <p:nvPr/>
        </p:nvSpPr>
        <p:spPr>
          <a:xfrm>
            <a:off x="949351" y="477600"/>
            <a:ext cx="56739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0"/>
              <a:buFont typeface="Arial"/>
              <a:buNone/>
            </a:pPr>
            <a:r>
              <a:rPr b="1" i="0" lang="en-GB" sz="48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A Milne</a:t>
            </a:r>
            <a:endParaRPr b="1" i="0" sz="48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bb149b6d9a_0_55"/>
          <p:cNvSpPr txBox="1"/>
          <p:nvPr/>
        </p:nvSpPr>
        <p:spPr>
          <a:xfrm>
            <a:off x="799200" y="2143152"/>
            <a:ext cx="59160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Pooh</a:t>
            </a:r>
            <a:r>
              <a:rPr b="0"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how do you </a:t>
            </a:r>
            <a:r>
              <a:rPr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spell love</a:t>
            </a:r>
            <a:r>
              <a:rPr b="0"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?’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'You don't </a:t>
            </a:r>
            <a:r>
              <a:rPr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spell love</a:t>
            </a:r>
            <a:r>
              <a:rPr b="0" i="0" lang="en-GB" sz="1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 Piglet, you feel it.”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bb149b6d9a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4757" y="251583"/>
            <a:ext cx="4167429" cy="4167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bb149b6d9a_0_55"/>
          <p:cNvSpPr txBox="1"/>
          <p:nvPr/>
        </p:nvSpPr>
        <p:spPr>
          <a:xfrm>
            <a:off x="3505200" y="456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gbb149b6d9a_0_55"/>
          <p:cNvCxnSpPr/>
          <p:nvPr/>
        </p:nvCxnSpPr>
        <p:spPr>
          <a:xfrm>
            <a:off x="297543" y="4548188"/>
            <a:ext cx="853475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1" name="Google Shape;121;gbb149b6d9a_0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3770" y="4582532"/>
            <a:ext cx="428530" cy="48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bb149b6d9a_0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544" y="4664998"/>
            <a:ext cx="493486" cy="21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/>
        </p:nvSpPr>
        <p:spPr>
          <a:xfrm>
            <a:off x="720000" y="1248916"/>
            <a:ext cx="3304736" cy="2645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-GB" sz="1700" u="none" cap="none" strike="noStrike">
                <a:solidFill>
                  <a:srgbClr val="464646"/>
                </a:solidFill>
                <a:latin typeface="Georgia"/>
                <a:ea typeface="Georgia"/>
                <a:cs typeface="Georgia"/>
                <a:sym typeface="Georgia"/>
              </a:rPr>
              <a:t>“Prejudices, it is well known, are most difficult to eradicate from the heart whose soil has never been loosened or fertilized by education: they grow there, firm as weeds among stones.”</a:t>
            </a:r>
            <a:endParaRPr b="0" i="1" sz="1700" u="none" cap="none" strike="noStrike">
              <a:solidFill>
                <a:srgbClr val="46464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4D515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Charlotte Brontë, Jayne Eyre </a:t>
            </a:r>
            <a:endParaRPr b="0" i="1" sz="2800" u="none" cap="none" strike="noStrike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20000" y="540000"/>
            <a:ext cx="5613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Words are personal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sApp Image 2017-10-08 at 12.35.46.jpeg"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8200" y="701584"/>
            <a:ext cx="3446263" cy="208654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9109" y="463292"/>
            <a:ext cx="2162062" cy="391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693975" y="459250"/>
            <a:ext cx="7909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Receptive and expressive vocabulary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693975" y="1367525"/>
            <a:ext cx="73988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EE2A6A"/>
                </a:solidFill>
                <a:latin typeface="Calibri"/>
                <a:ea typeface="Calibri"/>
                <a:cs typeface="Calibri"/>
                <a:sym typeface="Calibri"/>
              </a:rPr>
              <a:t>Receptive Vocabulary: </a:t>
            </a:r>
            <a:r>
              <a:rPr b="0" i="0" lang="en-GB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 the words a person has read, understands and may have responded to, but are not used by that person when they speak and write.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EE2A6A"/>
                </a:solidFill>
                <a:latin typeface="Calibri"/>
                <a:ea typeface="Calibri"/>
                <a:cs typeface="Calibri"/>
                <a:sym typeface="Calibri"/>
              </a:rPr>
              <a:t>Expressive Vocabulary: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words, language and expressions a person uses when talking and writing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75" y="1531475"/>
            <a:ext cx="20066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450" y="1383795"/>
            <a:ext cx="22479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3795" y="1555750"/>
            <a:ext cx="20193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854056" y="2117625"/>
            <a:ext cx="1687975" cy="5770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paronomasia</a:t>
            </a:r>
            <a:endParaRPr b="1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6328745" y="2202707"/>
            <a:ext cx="14694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lexiphanic</a:t>
            </a:r>
            <a:endParaRPr b="1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505920" y="1995345"/>
            <a:ext cx="1764792" cy="731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-GB" sz="21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postprandial</a:t>
            </a:r>
            <a:endParaRPr b="1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720000" y="540000"/>
            <a:ext cx="511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your favourite word?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602125" y="695379"/>
            <a:ext cx="4261750" cy="37527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Ning Nang Nong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the Cows go Bong!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the monkeys all say BOO!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There's a Nong Nang Ning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the trees go Ping!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the teapots jibber jabber joo.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Nong Ning Nang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the mice go Clang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you just can't catch 'em when they do!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 its Ning Nang Nong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Cows go Bong!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Nong Nang Ning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Trees go ping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Nong Ning Nang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mice go Clang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 noisy place to belong</a:t>
            </a:r>
            <a:b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the Ning Nang Ning Nang Nong!!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602125" y="326525"/>
            <a:ext cx="7581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Ning Nang Nong, by Spike Milligan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0898" y="410920"/>
            <a:ext cx="4101643" cy="410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720000" y="540000"/>
            <a:ext cx="68886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Poems, rhymes and riddles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y Zim Zam Zoom: Zappy Poems To Read Out Loud by James Carter With Free  Delivery | wordery.com"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42" y="1173061"/>
            <a:ext cx="2299403" cy="265827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Midnight Feasts: Tasty poems chosen by A.F. Harrold: Amazon.co.uk: Harrold,  A.F., Riddell, Katy: 9781472944078: Books"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0777" y="1173061"/>
            <a:ext cx="2153198" cy="265827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Poems to Perform: A Classic Collection Chosen by the Children's Laureate by Julia  Donaldson" id="162" name="Google Shape;16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5507" y="1173061"/>
            <a:ext cx="1718066" cy="265827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560" y="892352"/>
            <a:ext cx="6586730" cy="335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720000" y="540000"/>
            <a:ext cx="5061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Enjoying puns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884592" y="1529056"/>
            <a:ext cx="5112900" cy="2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As an aspiring British citizen, will Meghan Markle be required to sit the complete citizenship test, including the written questions on the role of the monarchy? Or will Britannia waive the rules?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Austen Lynch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Garstang, Lancashire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756576" y="3934648"/>
            <a:ext cx="46230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Guardian letters page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