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9" roundtripDataSignature="AMtx7mjV2e+bh969jtigFY7Ps7YTLSrYL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22D62AE-462C-4D62-A632-BC5ACDAF8973}">
  <a:tblStyle styleId="{B22D62AE-462C-4D62-A632-BC5ACDAF8973}"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customschemas.google.com/relationships/presentationmetadata" Target="meta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6" name="Google Shape;5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0" name="Google Shape;130;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0" name="Google Shape;140;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7" name="Google Shape;147;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1" name="Google Shape;6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0" name="Google Shape;8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7" name="Google Shape;8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1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1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2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0" name="Google Shape;50;p2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51" name="Google Shape;51;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9" name="Google Shape;19;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0" name="Google Shape;2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16"/>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3" name="Google Shape;23;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6" name="Google Shape;26;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7" name="Google Shape;27;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8" name="Google Shape;28;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1" name="Google Shape;31;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1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4" name="Google Shape;34;p1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5" name="Google Shape;35;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6" name="Shape 36"/>
        <p:cNvGrpSpPr/>
        <p:nvPr/>
      </p:nvGrpSpPr>
      <p:grpSpPr>
        <a:xfrm>
          <a:off x="0" y="0"/>
          <a:ext cx="0" cy="0"/>
          <a:chOff x="0" y="0"/>
          <a:chExt cx="0" cy="0"/>
        </a:xfrm>
      </p:grpSpPr>
      <p:sp>
        <p:nvSpPr>
          <p:cNvPr id="37" name="Google Shape;37;p2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8" name="Google Shape;38;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2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2" name="Google Shape;42;p2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2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4" name="Google Shape;44;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2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7" name="Google Shape;47;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1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9" name="Google Shape;9;p13"/>
          <p:cNvSpPr txBox="1"/>
          <p:nvPr/>
        </p:nvSpPr>
        <p:spPr>
          <a:xfrm>
            <a:off x="3505200" y="4568875"/>
            <a:ext cx="21336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98989"/>
                </a:solidFill>
                <a:latin typeface="Calibri"/>
                <a:ea typeface="Calibri"/>
                <a:cs typeface="Calibri"/>
                <a:sym typeface="Calibri"/>
              </a:rPr>
              <a:t>‹#›</a:t>
            </a:fld>
            <a:endParaRPr b="0" i="0" sz="1200" u="none" cap="none" strike="noStrike">
              <a:solidFill>
                <a:srgbClr val="898989"/>
              </a:solidFill>
              <a:latin typeface="Calibri"/>
              <a:ea typeface="Calibri"/>
              <a:cs typeface="Calibri"/>
              <a:sym typeface="Calibri"/>
            </a:endParaRPr>
          </a:p>
        </p:txBody>
      </p:sp>
      <p:cxnSp>
        <p:nvCxnSpPr>
          <p:cNvPr id="10" name="Google Shape;10;p13"/>
          <p:cNvCxnSpPr/>
          <p:nvPr/>
        </p:nvCxnSpPr>
        <p:spPr>
          <a:xfrm>
            <a:off x="297543" y="4548188"/>
            <a:ext cx="8534757" cy="0"/>
          </a:xfrm>
          <a:prstGeom prst="straightConnector1">
            <a:avLst/>
          </a:prstGeom>
          <a:noFill/>
          <a:ln cap="flat" cmpd="sng" w="9525">
            <a:solidFill>
              <a:srgbClr val="A5A5A5"/>
            </a:solidFill>
            <a:prstDash val="solid"/>
            <a:round/>
            <a:headEnd len="sm" w="sm" type="none"/>
            <a:tailEnd len="sm" w="sm" type="none"/>
          </a:ln>
        </p:spPr>
      </p:cxnSp>
      <p:pic>
        <p:nvPicPr>
          <p:cNvPr id="11" name="Google Shape;11;p13"/>
          <p:cNvPicPr preferRelativeResize="0"/>
          <p:nvPr/>
        </p:nvPicPr>
        <p:blipFill rotWithShape="1">
          <a:blip r:embed="rId1">
            <a:alphaModFix/>
          </a:blip>
          <a:srcRect b="0" l="0" r="0" t="0"/>
          <a:stretch/>
        </p:blipFill>
        <p:spPr>
          <a:xfrm>
            <a:off x="8403770" y="4582532"/>
            <a:ext cx="428530" cy="482096"/>
          </a:xfrm>
          <a:prstGeom prst="rect">
            <a:avLst/>
          </a:prstGeom>
          <a:noFill/>
          <a:ln>
            <a:noFill/>
          </a:ln>
        </p:spPr>
      </p:pic>
      <p:pic>
        <p:nvPicPr>
          <p:cNvPr id="12" name="Google Shape;12;p13"/>
          <p:cNvPicPr preferRelativeResize="0"/>
          <p:nvPr/>
        </p:nvPicPr>
        <p:blipFill rotWithShape="1">
          <a:blip r:embed="rId2">
            <a:alphaModFix/>
          </a:blip>
          <a:srcRect b="0" l="0" r="0" t="0"/>
          <a:stretch/>
        </p:blipFill>
        <p:spPr>
          <a:xfrm>
            <a:off x="297544" y="4664998"/>
            <a:ext cx="493486" cy="219788"/>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7.jpg"/><Relationship Id="rId4" Type="http://schemas.openxmlformats.org/officeDocument/2006/relationships/image" Target="../media/image4.jpg"/><Relationship Id="rId5"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8.jpg"/><Relationship Id="rId4" Type="http://schemas.openxmlformats.org/officeDocument/2006/relationships/image" Target="../media/image6.png"/><Relationship Id="rId5" Type="http://schemas.openxmlformats.org/officeDocument/2006/relationships/image" Target="../media/image5.png"/><Relationship Id="rId6"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pic>
        <p:nvPicPr>
          <p:cNvPr id="58" name="Google Shape;58;p1"/>
          <p:cNvPicPr preferRelativeResize="0"/>
          <p:nvPr/>
        </p:nvPicPr>
        <p:blipFill rotWithShape="1">
          <a:blip r:embed="rId3">
            <a:alphaModFix/>
          </a:blip>
          <a:srcRect b="0" l="0" r="0" t="0"/>
          <a:stretch/>
        </p:blipFill>
        <p:spPr>
          <a:xfrm>
            <a:off x="0" y="1255"/>
            <a:ext cx="9143999" cy="514098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id="132" name="Google Shape;132;p10"/>
          <p:cNvPicPr preferRelativeResize="0"/>
          <p:nvPr/>
        </p:nvPicPr>
        <p:blipFill rotWithShape="1">
          <a:blip r:embed="rId3">
            <a:alphaModFix/>
          </a:blip>
          <a:srcRect b="0" l="0" r="0" t="0"/>
          <a:stretch/>
        </p:blipFill>
        <p:spPr>
          <a:xfrm>
            <a:off x="3063719" y="750522"/>
            <a:ext cx="4178330" cy="2991185"/>
          </a:xfrm>
          <a:prstGeom prst="rect">
            <a:avLst/>
          </a:prstGeom>
          <a:noFill/>
          <a:ln>
            <a:noFill/>
          </a:ln>
        </p:spPr>
      </p:pic>
      <p:sp>
        <p:nvSpPr>
          <p:cNvPr id="133" name="Google Shape;133;p10"/>
          <p:cNvSpPr txBox="1"/>
          <p:nvPr/>
        </p:nvSpPr>
        <p:spPr>
          <a:xfrm>
            <a:off x="4971529" y="4567076"/>
            <a:ext cx="3393079" cy="84510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rgbClr val="7F7F7F"/>
                </a:solidFill>
                <a:latin typeface="Calibri"/>
                <a:ea typeface="Calibri"/>
                <a:cs typeface="Calibri"/>
                <a:sym typeface="Calibri"/>
              </a:rPr>
              <a:t>Scarborough, H. (2001) Connecting early language and literacy to later reading (dis)abilities: Evidence, theory and practice. </a:t>
            </a:r>
            <a:endParaRPr b="0" i="0" sz="11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rgbClr val="7F7F7F"/>
                </a:solidFill>
                <a:latin typeface="Calibri"/>
                <a:ea typeface="Calibri"/>
                <a:cs typeface="Calibri"/>
                <a:sym typeface="Calibri"/>
              </a:rPr>
              <a:t>In Neuman, S.B., and Dickinson, D.K. (Eds.) </a:t>
            </a:r>
            <a:r>
              <a:rPr b="0" i="1" lang="en-GB" sz="800" u="none" cap="none" strike="noStrike">
                <a:solidFill>
                  <a:srgbClr val="7F7F7F"/>
                </a:solidFill>
                <a:latin typeface="Calibri"/>
                <a:ea typeface="Calibri"/>
                <a:cs typeface="Calibri"/>
                <a:sym typeface="Calibri"/>
              </a:rPr>
              <a:t>Handbook of Early Literacy</a:t>
            </a:r>
            <a:r>
              <a:rPr b="0" i="0" lang="en-GB" sz="800" u="none" cap="none" strike="noStrike">
                <a:solidFill>
                  <a:srgbClr val="7F7F7F"/>
                </a:solidFill>
                <a:latin typeface="Calibri"/>
                <a:ea typeface="Calibri"/>
                <a:cs typeface="Calibri"/>
                <a:sym typeface="Calibri"/>
              </a:rPr>
              <a:t> (pp.97-110) New York: Guilford Press</a:t>
            </a:r>
            <a:endParaRPr b="0" i="0" sz="1100" u="none" cap="none" strike="noStrike">
              <a:solidFill>
                <a:srgbClr val="7F7F7F"/>
              </a:solidFill>
              <a:latin typeface="Calibri"/>
              <a:ea typeface="Calibri"/>
              <a:cs typeface="Calibri"/>
              <a:sym typeface="Calibri"/>
            </a:endParaRPr>
          </a:p>
        </p:txBody>
      </p:sp>
      <p:sp>
        <p:nvSpPr>
          <p:cNvPr id="134" name="Google Shape;134;p10"/>
          <p:cNvSpPr txBox="1"/>
          <p:nvPr/>
        </p:nvSpPr>
        <p:spPr>
          <a:xfrm>
            <a:off x="528829" y="967364"/>
            <a:ext cx="2339400" cy="1991455"/>
          </a:xfrm>
          <a:prstGeom prst="rect">
            <a:avLst/>
          </a:prstGeom>
          <a:noFill/>
          <a:ln>
            <a:noFill/>
          </a:ln>
        </p:spPr>
        <p:txBody>
          <a:bodyPr anchorCtr="0" anchor="t" bIns="91425" lIns="91425" spcFirstLastPara="1" rIns="91425" wrap="square" tIns="91425">
            <a:noAutofit/>
          </a:bodyPr>
          <a:lstStyle/>
          <a:p>
            <a:pPr indent="0" lvl="0" marL="0" marR="0" rtl="0" algn="l">
              <a:lnSpc>
                <a:spcPct val="70000"/>
              </a:lnSpc>
              <a:spcBef>
                <a:spcPts val="0"/>
              </a:spcBef>
              <a:spcAft>
                <a:spcPts val="0"/>
              </a:spcAft>
              <a:buClr>
                <a:srgbClr val="000000"/>
              </a:buClr>
              <a:buSzPts val="1400"/>
              <a:buFont typeface="Arial"/>
              <a:buNone/>
            </a:pPr>
            <a:r>
              <a:rPr b="1" i="0" lang="en-GB" sz="1400" u="none" cap="none" strike="noStrike">
                <a:solidFill>
                  <a:srgbClr val="000000"/>
                </a:solidFill>
                <a:latin typeface="Calibri"/>
                <a:ea typeface="Calibri"/>
                <a:cs typeface="Calibri"/>
                <a:sym typeface="Calibri"/>
              </a:rPr>
              <a:t>Language comprehension</a:t>
            </a:r>
            <a:endParaRPr b="1"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7F7F7F"/>
                </a:solidFill>
                <a:latin typeface="Calibri"/>
                <a:ea typeface="Calibri"/>
                <a:cs typeface="Calibri"/>
                <a:sym typeface="Calibri"/>
              </a:rPr>
              <a:t>Background knowledge </a:t>
            </a:r>
            <a:endParaRPr b="1" i="0"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1" lang="en-GB" sz="1200" u="none" cap="none" strike="noStrike">
                <a:solidFill>
                  <a:srgbClr val="7F7F7F"/>
                </a:solidFill>
                <a:latin typeface="Calibri"/>
                <a:ea typeface="Calibri"/>
                <a:cs typeface="Calibri"/>
                <a:sym typeface="Calibri"/>
              </a:rPr>
              <a:t>(facts, concepts, etc.)</a:t>
            </a:r>
            <a:endParaRPr b="0" i="1"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7F7F7F"/>
                </a:solidFill>
                <a:latin typeface="Calibri"/>
                <a:ea typeface="Calibri"/>
                <a:cs typeface="Calibri"/>
                <a:sym typeface="Calibri"/>
              </a:rPr>
              <a:t>Vocabulary</a:t>
            </a:r>
            <a:endParaRPr b="1" i="0"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1" lang="en-GB" sz="1200" u="none" cap="none" strike="noStrike">
                <a:solidFill>
                  <a:srgbClr val="7F7F7F"/>
                </a:solidFill>
                <a:latin typeface="Calibri"/>
                <a:ea typeface="Calibri"/>
                <a:cs typeface="Calibri"/>
                <a:sym typeface="Calibri"/>
              </a:rPr>
              <a:t>(breadth, precision, links, etc)</a:t>
            </a:r>
            <a:endParaRPr b="0" i="1"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7F7F7F"/>
                </a:solidFill>
                <a:latin typeface="Calibri"/>
                <a:ea typeface="Calibri"/>
                <a:cs typeface="Calibri"/>
                <a:sym typeface="Calibri"/>
              </a:rPr>
              <a:t>Language structures </a:t>
            </a:r>
            <a:endParaRPr b="1" i="0"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1" lang="en-GB" sz="1200" u="none" cap="none" strike="noStrike">
                <a:solidFill>
                  <a:srgbClr val="7F7F7F"/>
                </a:solidFill>
                <a:latin typeface="Calibri"/>
                <a:ea typeface="Calibri"/>
                <a:cs typeface="Calibri"/>
                <a:sym typeface="Calibri"/>
              </a:rPr>
              <a:t>(syntax, semantics, etc)</a:t>
            </a:r>
            <a:endParaRPr b="0" i="1"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7F7F7F"/>
                </a:solidFill>
                <a:latin typeface="Calibri"/>
                <a:ea typeface="Calibri"/>
                <a:cs typeface="Calibri"/>
                <a:sym typeface="Calibri"/>
              </a:rPr>
              <a:t>Verbal reasoning </a:t>
            </a:r>
            <a:endParaRPr b="1" i="0"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1" lang="en-GB" sz="1200" u="none" cap="none" strike="noStrike">
                <a:solidFill>
                  <a:srgbClr val="7F7F7F"/>
                </a:solidFill>
                <a:latin typeface="Calibri"/>
                <a:ea typeface="Calibri"/>
                <a:cs typeface="Calibri"/>
                <a:sym typeface="Calibri"/>
              </a:rPr>
              <a:t>(inference, metaphor, etc)</a:t>
            </a:r>
            <a:endParaRPr b="0" i="1"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7F7F7F"/>
                </a:solidFill>
                <a:latin typeface="Calibri"/>
                <a:ea typeface="Calibri"/>
                <a:cs typeface="Calibri"/>
                <a:sym typeface="Calibri"/>
              </a:rPr>
              <a:t>Literacy knowledge </a:t>
            </a:r>
            <a:endParaRPr b="1" i="0"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1" lang="en-GB" sz="1200" u="none" cap="none" strike="noStrike">
                <a:solidFill>
                  <a:srgbClr val="7F7F7F"/>
                </a:solidFill>
                <a:latin typeface="Calibri"/>
                <a:ea typeface="Calibri"/>
                <a:cs typeface="Calibri"/>
                <a:sym typeface="Calibri"/>
              </a:rPr>
              <a:t>(print concepts, genres, etc) </a:t>
            </a:r>
            <a:endParaRPr b="0" i="1" sz="1200" u="none" cap="none" strike="noStrike">
              <a:solidFill>
                <a:srgbClr val="7F7F7F"/>
              </a:solidFill>
              <a:latin typeface="Calibri"/>
              <a:ea typeface="Calibri"/>
              <a:cs typeface="Calibri"/>
              <a:sym typeface="Calibri"/>
            </a:endParaRPr>
          </a:p>
        </p:txBody>
      </p:sp>
      <p:sp>
        <p:nvSpPr>
          <p:cNvPr id="135" name="Google Shape;135;p10"/>
          <p:cNvSpPr txBox="1"/>
          <p:nvPr/>
        </p:nvSpPr>
        <p:spPr>
          <a:xfrm>
            <a:off x="528829" y="3021546"/>
            <a:ext cx="4442700" cy="160772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i="0" lang="en-GB" sz="1400" u="none" cap="none" strike="noStrike">
                <a:solidFill>
                  <a:srgbClr val="000000"/>
                </a:solidFill>
                <a:latin typeface="Calibri"/>
                <a:ea typeface="Calibri"/>
                <a:cs typeface="Calibri"/>
                <a:sym typeface="Calibri"/>
              </a:rPr>
              <a:t>Word recognition</a:t>
            </a:r>
            <a:endParaRPr b="1"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rPr b="1" i="0" lang="en-GB" sz="1200" u="none" cap="none" strike="noStrike">
                <a:solidFill>
                  <a:srgbClr val="7F7F7F"/>
                </a:solidFill>
                <a:latin typeface="Calibri"/>
                <a:ea typeface="Calibri"/>
                <a:cs typeface="Calibri"/>
                <a:sym typeface="Calibri"/>
              </a:rPr>
              <a:t>Phonological awareness </a:t>
            </a:r>
            <a:endParaRPr b="1" i="0"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rPr b="0" i="1" lang="en-GB" sz="1200" u="none" cap="none" strike="noStrike">
                <a:solidFill>
                  <a:srgbClr val="7F7F7F"/>
                </a:solidFill>
                <a:latin typeface="Calibri"/>
                <a:ea typeface="Calibri"/>
                <a:cs typeface="Calibri"/>
                <a:sym typeface="Calibri"/>
              </a:rPr>
              <a:t>(syllables, phonemes, etc)</a:t>
            </a:r>
            <a:endParaRPr b="0" i="1"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rPr b="1" i="0" lang="en-GB" sz="1200" u="none" cap="none" strike="noStrike">
                <a:solidFill>
                  <a:srgbClr val="7F7F7F"/>
                </a:solidFill>
                <a:latin typeface="Calibri"/>
                <a:ea typeface="Calibri"/>
                <a:cs typeface="Calibri"/>
                <a:sym typeface="Calibri"/>
              </a:rPr>
              <a:t>Decoding</a:t>
            </a:r>
            <a:r>
              <a:rPr b="0" i="0" lang="en-GB" sz="1200" u="none" cap="none" strike="noStrike">
                <a:solidFill>
                  <a:srgbClr val="7F7F7F"/>
                </a:solidFill>
                <a:latin typeface="Calibri"/>
                <a:ea typeface="Calibri"/>
                <a:cs typeface="Calibri"/>
                <a:sym typeface="Calibri"/>
              </a:rPr>
              <a:t> </a:t>
            </a:r>
            <a:endParaRPr b="0" i="0"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rPr b="0" i="1" lang="en-GB" sz="1200" u="none" cap="none" strike="noStrike">
                <a:solidFill>
                  <a:srgbClr val="7F7F7F"/>
                </a:solidFill>
                <a:latin typeface="Calibri"/>
                <a:ea typeface="Calibri"/>
                <a:cs typeface="Calibri"/>
                <a:sym typeface="Calibri"/>
              </a:rPr>
              <a:t>(alphabetic principle, spelling-sound correspondences)</a:t>
            </a:r>
            <a:endParaRPr b="0" i="1"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rPr b="1" i="0" lang="en-GB" sz="1200" u="none" cap="none" strike="noStrike">
                <a:solidFill>
                  <a:srgbClr val="7F7F7F"/>
                </a:solidFill>
                <a:latin typeface="Calibri"/>
                <a:ea typeface="Calibri"/>
                <a:cs typeface="Calibri"/>
                <a:sym typeface="Calibri"/>
              </a:rPr>
              <a:t>Sight recognition</a:t>
            </a:r>
            <a:endParaRPr b="1" i="0" sz="12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100"/>
              <a:buFont typeface="Arial"/>
              <a:buNone/>
            </a:pPr>
            <a:r>
              <a:rPr b="0" i="1" lang="en-GB" sz="1200" u="none" cap="none" strike="noStrike">
                <a:solidFill>
                  <a:srgbClr val="7F7F7F"/>
                </a:solidFill>
                <a:latin typeface="Calibri"/>
                <a:ea typeface="Calibri"/>
                <a:cs typeface="Calibri"/>
                <a:sym typeface="Calibri"/>
              </a:rPr>
              <a:t>(of familiar words)</a:t>
            </a:r>
            <a:endParaRPr b="0" i="1" sz="1200" u="none" cap="none" strike="noStrike">
              <a:solidFill>
                <a:srgbClr val="7F7F7F"/>
              </a:solidFill>
              <a:latin typeface="Calibri"/>
              <a:ea typeface="Calibri"/>
              <a:cs typeface="Calibri"/>
              <a:sym typeface="Calibri"/>
            </a:endParaRPr>
          </a:p>
        </p:txBody>
      </p:sp>
      <p:sp>
        <p:nvSpPr>
          <p:cNvPr id="136" name="Google Shape;136;p10"/>
          <p:cNvSpPr txBox="1"/>
          <p:nvPr/>
        </p:nvSpPr>
        <p:spPr>
          <a:xfrm>
            <a:off x="6143479" y="664690"/>
            <a:ext cx="1486500" cy="1328612"/>
          </a:xfrm>
          <a:prstGeom prst="rect">
            <a:avLst/>
          </a:prstGeom>
          <a:solidFill>
            <a:srgbClr val="FFFFFF"/>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i="0" lang="en-GB" sz="1400" u="none" cap="none" strike="noStrike">
                <a:solidFill>
                  <a:srgbClr val="000000"/>
                </a:solidFill>
                <a:latin typeface="Calibri"/>
                <a:ea typeface="Calibri"/>
                <a:cs typeface="Calibri"/>
                <a:sym typeface="Calibri"/>
              </a:rPr>
              <a:t>Skilled reading</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en-GB" sz="1200" u="none" cap="none" strike="noStrike">
                <a:solidFill>
                  <a:srgbClr val="7F7F7F"/>
                </a:solidFill>
                <a:latin typeface="Calibri"/>
                <a:ea typeface="Calibri"/>
                <a:cs typeface="Calibri"/>
                <a:sym typeface="Calibri"/>
              </a:rPr>
              <a:t>Fluent execution and coordination of word recognition and text comprehension</a:t>
            </a:r>
            <a:endParaRPr b="0" i="0" sz="1200" u="none" cap="none" strike="noStrike">
              <a:solidFill>
                <a:srgbClr val="7F7F7F"/>
              </a:solidFill>
              <a:latin typeface="Calibri"/>
              <a:ea typeface="Calibri"/>
              <a:cs typeface="Calibri"/>
              <a:sym typeface="Calibri"/>
            </a:endParaRPr>
          </a:p>
        </p:txBody>
      </p:sp>
      <p:sp>
        <p:nvSpPr>
          <p:cNvPr id="137" name="Google Shape;137;p10"/>
          <p:cNvSpPr txBox="1"/>
          <p:nvPr/>
        </p:nvSpPr>
        <p:spPr>
          <a:xfrm>
            <a:off x="528829" y="387042"/>
            <a:ext cx="6357900" cy="517596"/>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500"/>
              <a:buFont typeface="Arial"/>
              <a:buNone/>
            </a:pPr>
            <a:r>
              <a:rPr b="1" i="0" lang="en-GB" sz="2500" u="none" cap="none" strike="noStrike">
                <a:solidFill>
                  <a:srgbClr val="000000"/>
                </a:solidFill>
                <a:latin typeface="Calibri"/>
                <a:ea typeface="Calibri"/>
                <a:cs typeface="Calibri"/>
                <a:sym typeface="Calibri"/>
              </a:rPr>
              <a:t>The reading rope</a:t>
            </a:r>
            <a:endParaRPr b="1" i="0" sz="2500" u="none" cap="none" strike="noStrike">
              <a:solidFill>
                <a:srgbClr val="00000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Closing the vocabulary gap</a:t>
            </a:r>
            <a:endParaRPr b="1">
              <a:latin typeface="Calibri"/>
              <a:ea typeface="Calibri"/>
              <a:cs typeface="Calibri"/>
              <a:sym typeface="Calibri"/>
            </a:endParaRPr>
          </a:p>
        </p:txBody>
      </p:sp>
      <p:sp>
        <p:nvSpPr>
          <p:cNvPr id="143" name="Google Shape;143;p11"/>
          <p:cNvSpPr txBox="1"/>
          <p:nvPr>
            <p:ph idx="1" type="body"/>
          </p:nvPr>
        </p:nvSpPr>
        <p:spPr>
          <a:xfrm>
            <a:off x="311700" y="1152475"/>
            <a:ext cx="5458164" cy="3416400"/>
          </a:xfrm>
          <a:prstGeom prst="rect">
            <a:avLst/>
          </a:prstGeom>
          <a:noFill/>
          <a:ln>
            <a:noFill/>
          </a:ln>
        </p:spPr>
        <p:txBody>
          <a:bodyPr anchorCtr="0" anchor="t" bIns="91425" lIns="91425" spcFirstLastPara="1" rIns="91425" wrap="square" tIns="91425">
            <a:normAutofit fontScale="92500" lnSpcReduction="10000"/>
          </a:bodyPr>
          <a:lstStyle/>
          <a:p>
            <a:pPr indent="0" lvl="0" marL="0" rtl="0" algn="l">
              <a:lnSpc>
                <a:spcPct val="100000"/>
              </a:lnSpc>
              <a:spcBef>
                <a:spcPts val="0"/>
              </a:spcBef>
              <a:spcAft>
                <a:spcPts val="0"/>
              </a:spcAft>
              <a:buClr>
                <a:schemeClr val="dk1"/>
              </a:buClr>
              <a:buSzPct val="102418"/>
              <a:buFont typeface="Arial"/>
              <a:buNone/>
            </a:pPr>
            <a:r>
              <a:rPr i="1" lang="en-GB" sz="1900">
                <a:solidFill>
                  <a:srgbClr val="3F3F3F"/>
                </a:solidFill>
                <a:latin typeface="Georgia"/>
                <a:ea typeface="Georgia"/>
                <a:cs typeface="Georgia"/>
                <a:sym typeface="Georgia"/>
              </a:rPr>
              <a:t>By explicitly teaching a mere 300 to 400 words a year we can foster an annual growth of around 3000 to 4000 words.</a:t>
            </a:r>
            <a:endParaRPr i="1" sz="1900">
              <a:solidFill>
                <a:srgbClr val="3F3F3F"/>
              </a:solidFill>
              <a:latin typeface="Georgia"/>
              <a:ea typeface="Georgia"/>
              <a:cs typeface="Georgia"/>
              <a:sym typeface="Georgia"/>
            </a:endParaRPr>
          </a:p>
          <a:p>
            <a:pPr indent="0" lvl="0" marL="0" rtl="0" algn="l">
              <a:lnSpc>
                <a:spcPct val="100000"/>
              </a:lnSpc>
              <a:spcBef>
                <a:spcPts val="0"/>
              </a:spcBef>
              <a:spcAft>
                <a:spcPts val="0"/>
              </a:spcAft>
              <a:buClr>
                <a:schemeClr val="dk1"/>
              </a:buClr>
              <a:buSzPct val="102418"/>
              <a:buFont typeface="Arial"/>
              <a:buNone/>
            </a:pPr>
            <a:r>
              <a:t/>
            </a:r>
            <a:endParaRPr i="1" sz="1900">
              <a:solidFill>
                <a:srgbClr val="3F3F3F"/>
              </a:solidFill>
              <a:latin typeface="Georgia"/>
              <a:ea typeface="Georgia"/>
              <a:cs typeface="Georgia"/>
              <a:sym typeface="Georgia"/>
            </a:endParaRPr>
          </a:p>
          <a:p>
            <a:pPr indent="0" lvl="0" marL="0" rtl="0" algn="l">
              <a:lnSpc>
                <a:spcPct val="100000"/>
              </a:lnSpc>
              <a:spcBef>
                <a:spcPts val="0"/>
              </a:spcBef>
              <a:spcAft>
                <a:spcPts val="0"/>
              </a:spcAft>
              <a:buClr>
                <a:schemeClr val="dk1"/>
              </a:buClr>
              <a:buSzPct val="102418"/>
              <a:buFont typeface="Arial"/>
              <a:buNone/>
            </a:pPr>
            <a:r>
              <a:rPr i="1" lang="en-GB" sz="1900">
                <a:solidFill>
                  <a:srgbClr val="3F3F3F"/>
                </a:solidFill>
                <a:latin typeface="Georgia"/>
                <a:ea typeface="Georgia"/>
                <a:cs typeface="Georgia"/>
                <a:sym typeface="Georgia"/>
              </a:rPr>
              <a:t>With a bigger, harder curriculum, in any subject, we begin with the words.</a:t>
            </a:r>
            <a:endParaRPr i="1" sz="1900">
              <a:solidFill>
                <a:srgbClr val="3F3F3F"/>
              </a:solidFill>
              <a:latin typeface="Georgia"/>
              <a:ea typeface="Georgia"/>
              <a:cs typeface="Georgia"/>
              <a:sym typeface="Georgia"/>
            </a:endParaRPr>
          </a:p>
          <a:p>
            <a:pPr indent="0" lvl="0" marL="0" rtl="0" algn="l">
              <a:lnSpc>
                <a:spcPct val="100000"/>
              </a:lnSpc>
              <a:spcBef>
                <a:spcPts val="0"/>
              </a:spcBef>
              <a:spcAft>
                <a:spcPts val="0"/>
              </a:spcAft>
              <a:buClr>
                <a:schemeClr val="dk1"/>
              </a:buClr>
              <a:buSzPct val="102418"/>
              <a:buFont typeface="Arial"/>
              <a:buNone/>
            </a:pPr>
            <a:r>
              <a:t/>
            </a:r>
            <a:endParaRPr i="1" sz="1900">
              <a:solidFill>
                <a:srgbClr val="3F3F3F"/>
              </a:solidFill>
              <a:latin typeface="Georgia"/>
              <a:ea typeface="Georgia"/>
              <a:cs typeface="Georgia"/>
              <a:sym typeface="Georgia"/>
            </a:endParaRPr>
          </a:p>
          <a:p>
            <a:pPr indent="0" lvl="0" marL="0" rtl="0" algn="l">
              <a:lnSpc>
                <a:spcPct val="100000"/>
              </a:lnSpc>
              <a:spcBef>
                <a:spcPts val="0"/>
              </a:spcBef>
              <a:spcAft>
                <a:spcPts val="0"/>
              </a:spcAft>
              <a:buSzPct val="102418"/>
              <a:buNone/>
            </a:pPr>
            <a:r>
              <a:rPr i="1" lang="en-GB" sz="1900">
                <a:solidFill>
                  <a:srgbClr val="3F3F3F"/>
                </a:solidFill>
                <a:latin typeface="Georgia"/>
                <a:ea typeface="Georgia"/>
                <a:cs typeface="Georgia"/>
                <a:sym typeface="Georgia"/>
              </a:rPr>
              <a:t>Vocabulary teaching can be incidental, disorganised and limited, when it needs to be organised, cumulative and rich</a:t>
            </a:r>
            <a:r>
              <a:rPr lang="en-GB" sz="1900">
                <a:solidFill>
                  <a:srgbClr val="3F3F3F"/>
                </a:solidFill>
                <a:latin typeface="Calibri"/>
                <a:ea typeface="Calibri"/>
                <a:cs typeface="Calibri"/>
                <a:sym typeface="Calibri"/>
              </a:rPr>
              <a:t>.</a:t>
            </a:r>
            <a:r>
              <a:rPr lang="en-GB" sz="1900">
                <a:solidFill>
                  <a:srgbClr val="7F7F7F"/>
                </a:solidFill>
                <a:latin typeface="Calibri"/>
                <a:ea typeface="Calibri"/>
                <a:cs typeface="Calibri"/>
                <a:sym typeface="Calibri"/>
              </a:rPr>
              <a:t>	</a:t>
            </a:r>
            <a:endParaRPr sz="1900">
              <a:solidFill>
                <a:srgbClr val="7F7F7F"/>
              </a:solidFill>
              <a:latin typeface="Calibri"/>
              <a:ea typeface="Calibri"/>
              <a:cs typeface="Calibri"/>
              <a:sym typeface="Calibri"/>
            </a:endParaRPr>
          </a:p>
          <a:p>
            <a:pPr indent="0" lvl="0" marL="0" rtl="0" algn="l">
              <a:lnSpc>
                <a:spcPct val="100000"/>
              </a:lnSpc>
              <a:spcBef>
                <a:spcPts val="0"/>
              </a:spcBef>
              <a:spcAft>
                <a:spcPts val="0"/>
              </a:spcAft>
              <a:buSzPct val="108108"/>
              <a:buNone/>
            </a:pPr>
            <a:r>
              <a:t/>
            </a:r>
            <a:endParaRPr>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ct val="138996"/>
              <a:buFont typeface="Arial"/>
              <a:buNone/>
            </a:pPr>
            <a:r>
              <a:rPr b="1" lang="en-GB">
                <a:solidFill>
                  <a:schemeClr val="dk1"/>
                </a:solidFill>
                <a:latin typeface="Calibri"/>
                <a:ea typeface="Calibri"/>
                <a:cs typeface="Calibri"/>
                <a:sym typeface="Calibri"/>
              </a:rPr>
              <a:t>(Quigley, 2018)</a:t>
            </a:r>
            <a:endParaRPr b="1" sz="1400">
              <a:solidFill>
                <a:schemeClr val="dk1"/>
              </a:solidFill>
            </a:endParaRPr>
          </a:p>
          <a:p>
            <a:pPr indent="0" lvl="0" marL="0" rtl="0" algn="l">
              <a:lnSpc>
                <a:spcPct val="115000"/>
              </a:lnSpc>
              <a:spcBef>
                <a:spcPts val="0"/>
              </a:spcBef>
              <a:spcAft>
                <a:spcPts val="1200"/>
              </a:spcAft>
              <a:buSzPct val="108108"/>
              <a:buNone/>
            </a:pPr>
            <a:r>
              <a:t/>
            </a:r>
            <a:endParaRPr/>
          </a:p>
        </p:txBody>
      </p:sp>
      <p:pic>
        <p:nvPicPr>
          <p:cNvPr id="144" name="Google Shape;144;p11"/>
          <p:cNvPicPr preferRelativeResize="0"/>
          <p:nvPr/>
        </p:nvPicPr>
        <p:blipFill rotWithShape="1">
          <a:blip r:embed="rId3">
            <a:alphaModFix/>
          </a:blip>
          <a:srcRect b="0" l="0" r="0" t="0"/>
          <a:stretch/>
        </p:blipFill>
        <p:spPr>
          <a:xfrm>
            <a:off x="6303396" y="445025"/>
            <a:ext cx="2389500" cy="3393090"/>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pic>
        <p:nvPicPr>
          <p:cNvPr id="149" name="Google Shape;149;p12"/>
          <p:cNvPicPr preferRelativeResize="0"/>
          <p:nvPr/>
        </p:nvPicPr>
        <p:blipFill rotWithShape="1">
          <a:blip r:embed="rId3">
            <a:alphaModFix/>
          </a:blip>
          <a:srcRect b="0" l="0" r="0" t="0"/>
          <a:stretch/>
        </p:blipFill>
        <p:spPr>
          <a:xfrm>
            <a:off x="6149548" y="1094664"/>
            <a:ext cx="2348100" cy="1560000"/>
          </a:xfrm>
          <a:prstGeom prst="roundRect">
            <a:avLst>
              <a:gd fmla="val 8594" name="adj"/>
            </a:avLst>
          </a:prstGeom>
          <a:solidFill>
            <a:srgbClr val="ECECEC"/>
          </a:solidFill>
          <a:ln>
            <a:noFill/>
          </a:ln>
          <a:effectLst>
            <a:reflection blurRad="0" dir="5400000" dist="5000" endA="0" endPos="28000" fadeDir="5400012" kx="0" rotWithShape="0" algn="bl" stA="38000" stPos="0" sy="-100000" ky="0"/>
          </a:effectLst>
        </p:spPr>
      </p:pic>
      <p:sp>
        <p:nvSpPr>
          <p:cNvPr id="150" name="Google Shape;150;p12"/>
          <p:cNvSpPr/>
          <p:nvPr/>
        </p:nvSpPr>
        <p:spPr>
          <a:xfrm>
            <a:off x="6671704" y="2476736"/>
            <a:ext cx="2122800" cy="1102800"/>
          </a:xfrm>
          <a:prstGeom prst="roundRect">
            <a:avLst>
              <a:gd fmla="val 16667" name="adj"/>
            </a:avLst>
          </a:prstGeom>
          <a:solidFill>
            <a:srgbClr val="7030A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151" name="Google Shape;151;p12"/>
          <p:cNvPicPr preferRelativeResize="0"/>
          <p:nvPr/>
        </p:nvPicPr>
        <p:blipFill rotWithShape="1">
          <a:blip r:embed="rId4">
            <a:alphaModFix/>
          </a:blip>
          <a:srcRect b="0" l="0" r="0" t="0"/>
          <a:stretch/>
        </p:blipFill>
        <p:spPr>
          <a:xfrm flipH="1">
            <a:off x="1023308" y="1094664"/>
            <a:ext cx="2361600" cy="1560900"/>
          </a:xfrm>
          <a:prstGeom prst="roundRect">
            <a:avLst>
              <a:gd fmla="val 8594" name="adj"/>
            </a:avLst>
          </a:prstGeom>
          <a:solidFill>
            <a:srgbClr val="ECECEC"/>
          </a:solidFill>
          <a:ln>
            <a:noFill/>
          </a:ln>
          <a:effectLst>
            <a:reflection blurRad="0" dir="5400000" dist="5000" endA="0" endPos="28000" fadeDir="5400012" kx="0" rotWithShape="0" algn="bl" stA="38000" stPos="0" sy="-100000" ky="0"/>
          </a:effectLst>
        </p:spPr>
      </p:pic>
      <p:sp>
        <p:nvSpPr>
          <p:cNvPr id="152" name="Google Shape;152;p12"/>
          <p:cNvSpPr/>
          <p:nvPr/>
        </p:nvSpPr>
        <p:spPr>
          <a:xfrm>
            <a:off x="365565" y="2393607"/>
            <a:ext cx="2203800" cy="1376400"/>
          </a:xfrm>
          <a:prstGeom prst="roundRect">
            <a:avLst>
              <a:gd fmla="val 16667" name="adj"/>
            </a:avLst>
          </a:prstGeom>
          <a:solidFill>
            <a:srgbClr val="EE2A6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53" name="Google Shape;153;p12"/>
          <p:cNvSpPr txBox="1"/>
          <p:nvPr/>
        </p:nvSpPr>
        <p:spPr>
          <a:xfrm>
            <a:off x="-91825" y="234100"/>
            <a:ext cx="9589800" cy="7245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rgbClr val="000000"/>
                </a:solidFill>
                <a:latin typeface="Calibri"/>
                <a:ea typeface="Calibri"/>
                <a:cs typeface="Calibri"/>
                <a:sym typeface="Calibri"/>
              </a:rPr>
              <a:t>The National Literacy Trust gives children and young people from disadvantaged communities the literacy skills to succeed in life </a:t>
            </a:r>
            <a:endParaRPr b="0" i="0" sz="2000" u="none" cap="none" strike="noStrike">
              <a:solidFill>
                <a:srgbClr val="000000"/>
              </a:solidFill>
              <a:latin typeface="Arial"/>
              <a:ea typeface="Arial"/>
              <a:cs typeface="Arial"/>
              <a:sym typeface="Arial"/>
            </a:endParaRPr>
          </a:p>
        </p:txBody>
      </p:sp>
      <p:pic>
        <p:nvPicPr>
          <p:cNvPr id="154" name="Google Shape;154;p12"/>
          <p:cNvPicPr preferRelativeResize="0"/>
          <p:nvPr/>
        </p:nvPicPr>
        <p:blipFill rotWithShape="1">
          <a:blip r:embed="rId5">
            <a:alphaModFix/>
          </a:blip>
          <a:srcRect b="0" l="0" r="0" t="0"/>
          <a:stretch/>
        </p:blipFill>
        <p:spPr>
          <a:xfrm flipH="1">
            <a:off x="3553594" y="1094664"/>
            <a:ext cx="2427300" cy="1563000"/>
          </a:xfrm>
          <a:prstGeom prst="roundRect">
            <a:avLst>
              <a:gd fmla="val 8594" name="adj"/>
            </a:avLst>
          </a:prstGeom>
          <a:solidFill>
            <a:srgbClr val="ECECEC"/>
          </a:solidFill>
          <a:ln>
            <a:noFill/>
          </a:ln>
          <a:effectLst>
            <a:reflection blurRad="0" dir="5400000" dist="5000" endA="0" endPos="28000" fadeDir="5400012" kx="0" rotWithShape="0" algn="bl" stA="38000" stPos="0" sy="-100000" ky="0"/>
          </a:effectLst>
        </p:spPr>
      </p:pic>
      <p:sp>
        <p:nvSpPr>
          <p:cNvPr id="155" name="Google Shape;155;p12"/>
          <p:cNvSpPr/>
          <p:nvPr/>
        </p:nvSpPr>
        <p:spPr>
          <a:xfrm>
            <a:off x="491192" y="2465196"/>
            <a:ext cx="1952400" cy="1233300"/>
          </a:xfrm>
          <a:prstGeom prst="rect">
            <a:avLst/>
          </a:prstGeom>
          <a:noFill/>
          <a:ln>
            <a:noFill/>
          </a:ln>
        </p:spPr>
        <p:txBody>
          <a:bodyPr anchorCtr="0" anchor="t"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400"/>
              <a:buFont typeface="Arial"/>
              <a:buNone/>
            </a:pPr>
            <a:r>
              <a:rPr b="1" i="0" lang="en-GB" sz="1400" u="none" cap="none" strike="noStrike">
                <a:solidFill>
                  <a:srgbClr val="FFFFFF"/>
                </a:solidFill>
                <a:latin typeface="Calibri"/>
                <a:ea typeface="Calibri"/>
                <a:cs typeface="Calibri"/>
                <a:sym typeface="Calibri"/>
              </a:rPr>
              <a:t>They support schools and early years settings through their programmes, training, CPD and membership</a:t>
            </a:r>
            <a:endParaRPr b="1" i="0" sz="1400" u="none" cap="none" strike="noStrike">
              <a:solidFill>
                <a:srgbClr val="000000"/>
              </a:solidFill>
              <a:latin typeface="Arial"/>
              <a:ea typeface="Arial"/>
              <a:cs typeface="Arial"/>
              <a:sym typeface="Arial"/>
            </a:endParaRPr>
          </a:p>
        </p:txBody>
      </p:sp>
      <p:sp>
        <p:nvSpPr>
          <p:cNvPr id="156" name="Google Shape;156;p12"/>
          <p:cNvSpPr/>
          <p:nvPr/>
        </p:nvSpPr>
        <p:spPr>
          <a:xfrm>
            <a:off x="3427936" y="2413341"/>
            <a:ext cx="2203800" cy="1253400"/>
          </a:xfrm>
          <a:prstGeom prst="roundRect">
            <a:avLst>
              <a:gd fmla="val 16667" name="adj"/>
            </a:avLst>
          </a:prstGeom>
          <a:solidFill>
            <a:srgbClr val="92D05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57" name="Google Shape;157;p12"/>
          <p:cNvSpPr/>
          <p:nvPr/>
        </p:nvSpPr>
        <p:spPr>
          <a:xfrm>
            <a:off x="3449844" y="2526730"/>
            <a:ext cx="2174700" cy="1026600"/>
          </a:xfrm>
          <a:prstGeom prst="rect">
            <a:avLst/>
          </a:prstGeom>
          <a:noFill/>
          <a:ln>
            <a:noFill/>
          </a:ln>
        </p:spPr>
        <p:txBody>
          <a:bodyPr anchorCtr="0" anchor="t"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400"/>
              <a:buFont typeface="Arial"/>
              <a:buNone/>
            </a:pPr>
            <a:r>
              <a:rPr b="1" i="0" lang="en-GB" sz="1400" u="none" cap="none" strike="noStrike">
                <a:solidFill>
                  <a:srgbClr val="FFFFFF"/>
                </a:solidFill>
                <a:latin typeface="Calibri"/>
                <a:ea typeface="Calibri"/>
                <a:cs typeface="Calibri"/>
                <a:sym typeface="Calibri"/>
              </a:rPr>
              <a:t>They bring together local partners to transform family literacy in the UK’s poorest communities </a:t>
            </a:r>
            <a:endParaRPr b="1" i="0" sz="1400" u="none" cap="none" strike="noStrike">
              <a:solidFill>
                <a:srgbClr val="000000"/>
              </a:solidFill>
              <a:latin typeface="Arial"/>
              <a:ea typeface="Arial"/>
              <a:cs typeface="Arial"/>
              <a:sym typeface="Arial"/>
            </a:endParaRPr>
          </a:p>
        </p:txBody>
      </p:sp>
      <p:sp>
        <p:nvSpPr>
          <p:cNvPr id="158" name="Google Shape;158;p12"/>
          <p:cNvSpPr/>
          <p:nvPr/>
        </p:nvSpPr>
        <p:spPr>
          <a:xfrm>
            <a:off x="1449324" y="3973488"/>
            <a:ext cx="6245400" cy="312600"/>
          </a:xfrm>
          <a:prstGeom prst="rect">
            <a:avLst/>
          </a:prstGeom>
          <a:noFill/>
          <a:ln>
            <a:noFill/>
          </a:ln>
        </p:spPr>
        <p:txBody>
          <a:bodyPr anchorCtr="0" anchor="t"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400"/>
              <a:buFont typeface="Arial"/>
              <a:buNone/>
            </a:pPr>
            <a:r>
              <a:rPr b="1" i="0" lang="en-GB" sz="1400" u="none" cap="none" strike="noStrike">
                <a:solidFill>
                  <a:schemeClr val="dk1"/>
                </a:solidFill>
                <a:latin typeface="Calibri"/>
                <a:ea typeface="Calibri"/>
                <a:cs typeface="Calibri"/>
                <a:sym typeface="Calibri"/>
              </a:rPr>
              <a:t>All their work is underpinned by their pioneering research and analysis </a:t>
            </a:r>
            <a:endParaRPr b="0" i="0" sz="1400" u="none" cap="none" strike="noStrike">
              <a:solidFill>
                <a:srgbClr val="000000"/>
              </a:solidFill>
              <a:latin typeface="Arial"/>
              <a:ea typeface="Arial"/>
              <a:cs typeface="Arial"/>
              <a:sym typeface="Arial"/>
            </a:endParaRPr>
          </a:p>
        </p:txBody>
      </p:sp>
      <p:sp>
        <p:nvSpPr>
          <p:cNvPr id="159" name="Google Shape;159;p12"/>
          <p:cNvSpPr/>
          <p:nvPr/>
        </p:nvSpPr>
        <p:spPr>
          <a:xfrm>
            <a:off x="6687838" y="2526730"/>
            <a:ext cx="2090700" cy="1002900"/>
          </a:xfrm>
          <a:prstGeom prst="rect">
            <a:avLst/>
          </a:prstGeom>
          <a:noFill/>
          <a:ln>
            <a:noFill/>
          </a:ln>
        </p:spPr>
        <p:txBody>
          <a:bodyPr anchorCtr="0" anchor="t" bIns="45700" lIns="91425" spcFirstLastPara="1" rIns="91425" wrap="square" tIns="45700">
            <a:noAutofit/>
          </a:bodyPr>
          <a:lstStyle/>
          <a:p>
            <a:pPr indent="0" lvl="0" marL="0" marR="0" rtl="0" algn="ctr">
              <a:lnSpc>
                <a:spcPct val="107000"/>
              </a:lnSpc>
              <a:spcBef>
                <a:spcPts val="0"/>
              </a:spcBef>
              <a:spcAft>
                <a:spcPts val="0"/>
              </a:spcAft>
              <a:buClr>
                <a:srgbClr val="000000"/>
              </a:buClr>
              <a:buSzPts val="1400"/>
              <a:buFont typeface="Arial"/>
              <a:buNone/>
            </a:pPr>
            <a:r>
              <a:rPr b="1" i="0" lang="en-GB" sz="1400" u="none" cap="none" strike="noStrike">
                <a:solidFill>
                  <a:srgbClr val="FFFFFF"/>
                </a:solidFill>
                <a:latin typeface="Calibri"/>
                <a:ea typeface="Calibri"/>
                <a:cs typeface="Calibri"/>
                <a:sym typeface="Calibri"/>
              </a:rPr>
              <a:t>They campaign to make literacy a priority for politicians, businesses</a:t>
            </a:r>
            <a:br>
              <a:rPr b="1" i="0" lang="en-GB" sz="1400" u="none" cap="none" strike="noStrike">
                <a:solidFill>
                  <a:srgbClr val="FFFFFF"/>
                </a:solidFill>
                <a:latin typeface="Calibri"/>
                <a:ea typeface="Calibri"/>
                <a:cs typeface="Calibri"/>
                <a:sym typeface="Calibri"/>
              </a:rPr>
            </a:br>
            <a:r>
              <a:rPr b="1" i="0" lang="en-GB" sz="1400" u="none" cap="none" strike="noStrike">
                <a:solidFill>
                  <a:srgbClr val="FFFFFF"/>
                </a:solidFill>
                <a:latin typeface="Calibri"/>
                <a:ea typeface="Calibri"/>
                <a:cs typeface="Calibri"/>
                <a:sym typeface="Calibri"/>
              </a:rPr>
              <a:t>and parents</a:t>
            </a:r>
            <a:endParaRPr b="1"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2"/>
          <p:cNvSpPr txBox="1"/>
          <p:nvPr/>
        </p:nvSpPr>
        <p:spPr>
          <a:xfrm>
            <a:off x="775600" y="551100"/>
            <a:ext cx="7755752" cy="607872"/>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rgbClr val="DB1151"/>
                </a:solidFill>
                <a:latin typeface="Calibri"/>
                <a:ea typeface="Calibri"/>
                <a:cs typeface="Calibri"/>
                <a:sym typeface="Calibri"/>
              </a:rPr>
              <a:t>Session 2: </a:t>
            </a:r>
            <a:r>
              <a:rPr b="1" i="0" lang="en-GB" sz="2000" u="none" cap="none" strike="noStrike">
                <a:solidFill>
                  <a:srgbClr val="222222"/>
                </a:solidFill>
                <a:highlight>
                  <a:schemeClr val="lt1"/>
                </a:highlight>
                <a:latin typeface="Calibri"/>
                <a:ea typeface="Calibri"/>
                <a:cs typeface="Calibri"/>
                <a:sym typeface="Calibri"/>
              </a:rPr>
              <a:t>Closing the word gap - what we can learn from research</a:t>
            </a:r>
            <a:endParaRPr b="1" i="0" sz="2000" u="none" cap="none" strike="noStrike">
              <a:solidFill>
                <a:schemeClr val="dk1"/>
              </a:solidFill>
              <a:latin typeface="Calibri"/>
              <a:ea typeface="Calibri"/>
              <a:cs typeface="Calibri"/>
              <a:sym typeface="Calibri"/>
            </a:endParaRPr>
          </a:p>
        </p:txBody>
      </p:sp>
      <p:sp>
        <p:nvSpPr>
          <p:cNvPr id="64" name="Google Shape;64;p2"/>
          <p:cNvSpPr txBox="1"/>
          <p:nvPr/>
        </p:nvSpPr>
        <p:spPr>
          <a:xfrm>
            <a:off x="775600" y="924060"/>
            <a:ext cx="5378100" cy="64515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1" lang="en-GB" sz="1400" u="none" cap="none" strike="noStrike">
                <a:solidFill>
                  <a:srgbClr val="000000"/>
                </a:solidFill>
                <a:latin typeface="Calibri"/>
                <a:ea typeface="Calibri"/>
                <a:cs typeface="Calibri"/>
                <a:sym typeface="Calibri"/>
              </a:rPr>
              <a:t>The purpose of this, the second of eight CPD sessions, is: </a:t>
            </a:r>
            <a:endParaRPr b="0" i="1" sz="1400" u="none" cap="none" strike="noStrike">
              <a:solidFill>
                <a:srgbClr val="000000"/>
              </a:solidFill>
              <a:latin typeface="Calibri"/>
              <a:ea typeface="Calibri"/>
              <a:cs typeface="Calibri"/>
              <a:sym typeface="Calibri"/>
            </a:endParaRPr>
          </a:p>
        </p:txBody>
      </p:sp>
      <p:pic>
        <p:nvPicPr>
          <p:cNvPr id="65" name="Google Shape;65;p2"/>
          <p:cNvPicPr preferRelativeResize="0"/>
          <p:nvPr/>
        </p:nvPicPr>
        <p:blipFill rotWithShape="1">
          <a:blip r:embed="rId3">
            <a:alphaModFix amt="61000"/>
          </a:blip>
          <a:srcRect b="0" l="0" r="0" t="0"/>
          <a:stretch/>
        </p:blipFill>
        <p:spPr>
          <a:xfrm>
            <a:off x="1679840" y="4092170"/>
            <a:ext cx="5685510" cy="148559"/>
          </a:xfrm>
          <a:prstGeom prst="rect">
            <a:avLst/>
          </a:prstGeom>
          <a:noFill/>
          <a:ln>
            <a:noFill/>
          </a:ln>
        </p:spPr>
      </p:pic>
      <p:pic>
        <p:nvPicPr>
          <p:cNvPr id="66" name="Google Shape;66;p2"/>
          <p:cNvPicPr preferRelativeResize="0"/>
          <p:nvPr/>
        </p:nvPicPr>
        <p:blipFill rotWithShape="1">
          <a:blip r:embed="rId4">
            <a:alphaModFix/>
          </a:blip>
          <a:srcRect b="0" l="0" r="0" t="0"/>
          <a:stretch/>
        </p:blipFill>
        <p:spPr>
          <a:xfrm>
            <a:off x="1421510" y="2143071"/>
            <a:ext cx="3105058" cy="1832763"/>
          </a:xfrm>
          <a:prstGeom prst="rect">
            <a:avLst/>
          </a:prstGeom>
          <a:noFill/>
          <a:ln>
            <a:noFill/>
          </a:ln>
        </p:spPr>
      </p:pic>
      <p:pic>
        <p:nvPicPr>
          <p:cNvPr id="67" name="Google Shape;67;p2"/>
          <p:cNvPicPr preferRelativeResize="0"/>
          <p:nvPr/>
        </p:nvPicPr>
        <p:blipFill rotWithShape="1">
          <a:blip r:embed="rId5">
            <a:alphaModFix/>
          </a:blip>
          <a:srcRect b="0" l="0" r="0" t="0"/>
          <a:stretch/>
        </p:blipFill>
        <p:spPr>
          <a:xfrm>
            <a:off x="4846138" y="1623250"/>
            <a:ext cx="2426209" cy="1743545"/>
          </a:xfrm>
          <a:prstGeom prst="rect">
            <a:avLst/>
          </a:prstGeom>
          <a:noFill/>
          <a:ln>
            <a:noFill/>
          </a:ln>
        </p:spPr>
      </p:pic>
      <p:pic>
        <p:nvPicPr>
          <p:cNvPr id="68" name="Google Shape;68;p2"/>
          <p:cNvPicPr preferRelativeResize="0"/>
          <p:nvPr/>
        </p:nvPicPr>
        <p:blipFill rotWithShape="1">
          <a:blip r:embed="rId6">
            <a:alphaModFix/>
          </a:blip>
          <a:srcRect b="0" l="0" r="0" t="0"/>
          <a:stretch/>
        </p:blipFill>
        <p:spPr>
          <a:xfrm>
            <a:off x="1551912" y="1569210"/>
            <a:ext cx="430508" cy="355169"/>
          </a:xfrm>
          <a:prstGeom prst="rect">
            <a:avLst/>
          </a:prstGeom>
          <a:noFill/>
          <a:ln>
            <a:noFill/>
          </a:ln>
        </p:spPr>
      </p:pic>
      <p:pic>
        <p:nvPicPr>
          <p:cNvPr id="69" name="Google Shape;69;p2"/>
          <p:cNvPicPr preferRelativeResize="0"/>
          <p:nvPr/>
        </p:nvPicPr>
        <p:blipFill rotWithShape="1">
          <a:blip r:embed="rId6">
            <a:alphaModFix/>
          </a:blip>
          <a:srcRect b="0" l="0" r="0" t="0"/>
          <a:stretch/>
        </p:blipFill>
        <p:spPr>
          <a:xfrm rot="10800000">
            <a:off x="6639150" y="3510985"/>
            <a:ext cx="430508" cy="355169"/>
          </a:xfrm>
          <a:prstGeom prst="rect">
            <a:avLst/>
          </a:prstGeom>
          <a:noFill/>
          <a:ln>
            <a:noFill/>
          </a:ln>
        </p:spPr>
      </p:pic>
      <p:sp>
        <p:nvSpPr>
          <p:cNvPr id="70" name="Google Shape;70;p2"/>
          <p:cNvSpPr txBox="1"/>
          <p:nvPr/>
        </p:nvSpPr>
        <p:spPr>
          <a:xfrm>
            <a:off x="1814232" y="2135845"/>
            <a:ext cx="5255426" cy="1449642"/>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chemeClr val="dk1"/>
              </a:buClr>
              <a:buSzPts val="3000"/>
              <a:buFont typeface="Arial"/>
              <a:buNone/>
            </a:pPr>
            <a:r>
              <a:rPr b="1" i="0" lang="en-GB" sz="2400" u="none" cap="none" strike="noStrike">
                <a:solidFill>
                  <a:schemeClr val="dk1"/>
                </a:solidFill>
                <a:latin typeface="Calibri"/>
                <a:ea typeface="Calibri"/>
                <a:cs typeface="Calibri"/>
                <a:sym typeface="Calibri"/>
              </a:rPr>
              <a:t>To explore the research that underpins what we know about vocabulary development and how it influences children’s academic success.</a:t>
            </a:r>
            <a:endParaRPr b="1" i="0" sz="2400" u="none" cap="none" strike="noStrike">
              <a:solidFill>
                <a:schemeClr val="dk1"/>
              </a:solidFill>
              <a:latin typeface="Calibri"/>
              <a:ea typeface="Calibri"/>
              <a:cs typeface="Calibri"/>
              <a:sym typeface="Calibri"/>
            </a:endParaRPr>
          </a:p>
          <a:p>
            <a:pPr indent="0" lvl="0" marL="0" marR="0" rtl="0" algn="l">
              <a:lnSpc>
                <a:spcPct val="90000"/>
              </a:lnSpc>
              <a:spcBef>
                <a:spcPts val="0"/>
              </a:spcBef>
              <a:spcAft>
                <a:spcPts val="0"/>
              </a:spcAft>
              <a:buClr>
                <a:srgbClr val="000000"/>
              </a:buClr>
              <a:buSzPts val="3000"/>
              <a:buFont typeface="Arial"/>
              <a:buNone/>
            </a:pPr>
            <a:r>
              <a:t/>
            </a:r>
            <a:endParaRPr b="1" i="0" sz="2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3"/>
          <p:cNvSpPr txBox="1"/>
          <p:nvPr/>
        </p:nvSpPr>
        <p:spPr>
          <a:xfrm>
            <a:off x="949352" y="477599"/>
            <a:ext cx="7545600" cy="13416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4850"/>
              <a:buFont typeface="Arial"/>
              <a:buNone/>
            </a:pPr>
            <a:r>
              <a:rPr b="1" i="0" lang="en-GB" sz="4850" u="none" cap="none" strike="noStrike">
                <a:solidFill>
                  <a:srgbClr val="000000"/>
                </a:solidFill>
                <a:latin typeface="Calibri"/>
                <a:ea typeface="Calibri"/>
                <a:cs typeface="Calibri"/>
                <a:sym typeface="Calibri"/>
              </a:rPr>
              <a:t>Evelyn Waugh</a:t>
            </a:r>
            <a:endParaRPr b="1" i="0" sz="4850" u="none" cap="none" strike="noStrike">
              <a:solidFill>
                <a:srgbClr val="000000"/>
              </a:solidFill>
              <a:latin typeface="Calibri"/>
              <a:ea typeface="Calibri"/>
              <a:cs typeface="Calibri"/>
              <a:sym typeface="Calibri"/>
            </a:endParaRPr>
          </a:p>
        </p:txBody>
      </p:sp>
      <p:sp>
        <p:nvSpPr>
          <p:cNvPr id="76" name="Google Shape;76;p3"/>
          <p:cNvSpPr txBox="1"/>
          <p:nvPr/>
        </p:nvSpPr>
        <p:spPr>
          <a:xfrm>
            <a:off x="949352" y="1965959"/>
            <a:ext cx="5122264" cy="4257239"/>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000000"/>
              </a:buClr>
              <a:buSzPts val="2400"/>
              <a:buFont typeface="Arial"/>
              <a:buNone/>
            </a:pPr>
            <a:r>
              <a:rPr b="0" i="1" lang="en-GB" sz="2400" u="none" cap="none" strike="noStrike">
                <a:solidFill>
                  <a:srgbClr val="000000"/>
                </a:solidFill>
                <a:latin typeface="Calibri"/>
                <a:ea typeface="Calibri"/>
                <a:cs typeface="Calibri"/>
                <a:sym typeface="Calibri"/>
              </a:rPr>
              <a:t>"One forgets words as one forgets names. One’s vocabulary needs constant fertilizing or it will die..." </a:t>
            </a:r>
            <a:endParaRPr b="0" i="1" sz="2400" u="none" cap="none" strike="noStrike">
              <a:solidFill>
                <a:srgbClr val="000000"/>
              </a:solidFill>
              <a:latin typeface="Calibri"/>
              <a:ea typeface="Calibri"/>
              <a:cs typeface="Calibri"/>
              <a:sym typeface="Calibri"/>
            </a:endParaRPr>
          </a:p>
        </p:txBody>
      </p:sp>
      <p:pic>
        <p:nvPicPr>
          <p:cNvPr id="77" name="Google Shape;77;p3"/>
          <p:cNvPicPr preferRelativeResize="0"/>
          <p:nvPr/>
        </p:nvPicPr>
        <p:blipFill rotWithShape="1">
          <a:blip r:embed="rId3">
            <a:alphaModFix/>
          </a:blip>
          <a:srcRect b="0" l="0" r="0" t="0"/>
          <a:stretch/>
        </p:blipFill>
        <p:spPr>
          <a:xfrm>
            <a:off x="6181344" y="850217"/>
            <a:ext cx="2559748" cy="341299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4"/>
          <p:cNvSpPr txBox="1"/>
          <p:nvPr/>
        </p:nvSpPr>
        <p:spPr>
          <a:xfrm>
            <a:off x="428575" y="1408335"/>
            <a:ext cx="2761800" cy="2880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1" lang="en-GB" sz="1800" u="none" cap="none" strike="noStrike">
                <a:solidFill>
                  <a:srgbClr val="000000"/>
                </a:solidFill>
                <a:latin typeface="Georgia"/>
                <a:ea typeface="Georgia"/>
                <a:cs typeface="Georgia"/>
                <a:sym typeface="Georgia"/>
              </a:rPr>
              <a:t>The effects of weaknesses in oral language on reading comprehension growth</a:t>
            </a:r>
            <a:endParaRPr b="0" i="1" sz="1800" u="none" cap="none" strike="noStrike">
              <a:solidFill>
                <a:srgbClr val="000000"/>
              </a:solidFill>
              <a:latin typeface="Georgia"/>
              <a:ea typeface="Georgia"/>
              <a:cs typeface="Georgia"/>
              <a:sym typeface="Georgia"/>
            </a:endParaRPr>
          </a:p>
          <a:p>
            <a:pPr indent="0" lvl="0" marL="0" marR="0" rtl="0" algn="l">
              <a:lnSpc>
                <a:spcPct val="100000"/>
              </a:lnSpc>
              <a:spcBef>
                <a:spcPts val="1103"/>
              </a:spcBef>
              <a:spcAft>
                <a:spcPts val="0"/>
              </a:spcAft>
              <a:buClr>
                <a:srgbClr val="000000"/>
              </a:buClr>
              <a:buSzPts val="1800"/>
              <a:buFont typeface="Arial"/>
              <a:buNone/>
            </a:pPr>
            <a:r>
              <a:rPr b="1" i="0" lang="en-GB" sz="1800" u="none" cap="none" strike="noStrike">
                <a:solidFill>
                  <a:srgbClr val="000000"/>
                </a:solidFill>
                <a:latin typeface="Calibri"/>
                <a:ea typeface="Calibri"/>
                <a:cs typeface="Calibri"/>
                <a:sym typeface="Calibri"/>
              </a:rPr>
              <a:t>(Hirsch, 1996)</a:t>
            </a:r>
            <a:endParaRPr b="0" i="0" sz="1800" u="none" cap="none" strike="noStrike">
              <a:solidFill>
                <a:srgbClr val="000000"/>
              </a:solidFill>
              <a:latin typeface="Arial"/>
              <a:ea typeface="Arial"/>
              <a:cs typeface="Arial"/>
              <a:sym typeface="Arial"/>
            </a:endParaRPr>
          </a:p>
        </p:txBody>
      </p:sp>
      <p:sp>
        <p:nvSpPr>
          <p:cNvPr id="83" name="Google Shape;83;p4"/>
          <p:cNvSpPr txBox="1"/>
          <p:nvPr/>
        </p:nvSpPr>
        <p:spPr>
          <a:xfrm>
            <a:off x="428575" y="654765"/>
            <a:ext cx="5409000" cy="569356"/>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500"/>
              <a:buFont typeface="Arial"/>
              <a:buNone/>
            </a:pPr>
            <a:r>
              <a:rPr b="1" i="0" lang="en-GB" sz="2500" u="none" cap="none" strike="noStrike">
                <a:solidFill>
                  <a:srgbClr val="000000"/>
                </a:solidFill>
                <a:latin typeface="Calibri"/>
                <a:ea typeface="Calibri"/>
                <a:cs typeface="Calibri"/>
                <a:sym typeface="Calibri"/>
              </a:rPr>
              <a:t>Research evidence</a:t>
            </a:r>
            <a:endParaRPr b="1" i="0" sz="2500" u="none" cap="none" strike="noStrike">
              <a:solidFill>
                <a:srgbClr val="000000"/>
              </a:solidFill>
              <a:latin typeface="Calibri"/>
              <a:ea typeface="Calibri"/>
              <a:cs typeface="Calibri"/>
              <a:sym typeface="Calibri"/>
            </a:endParaRPr>
          </a:p>
        </p:txBody>
      </p:sp>
      <p:pic>
        <p:nvPicPr>
          <p:cNvPr id="84" name="Google Shape;84;p4"/>
          <p:cNvPicPr preferRelativeResize="0"/>
          <p:nvPr/>
        </p:nvPicPr>
        <p:blipFill rotWithShape="1">
          <a:blip r:embed="rId3">
            <a:alphaModFix/>
          </a:blip>
          <a:srcRect b="0" l="0" r="0" t="0"/>
          <a:stretch/>
        </p:blipFill>
        <p:spPr>
          <a:xfrm>
            <a:off x="3617722" y="516735"/>
            <a:ext cx="5346700" cy="37719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A timeline of evidence </a:t>
            </a:r>
            <a:endParaRPr b="1">
              <a:latin typeface="Calibri"/>
              <a:ea typeface="Calibri"/>
              <a:cs typeface="Calibri"/>
              <a:sym typeface="Calibri"/>
            </a:endParaRPr>
          </a:p>
        </p:txBody>
      </p:sp>
      <p:sp>
        <p:nvSpPr>
          <p:cNvPr id="90" name="Google Shape;90;p5"/>
          <p:cNvSpPr txBox="1"/>
          <p:nvPr>
            <p:ph idx="1" type="body"/>
          </p:nvPr>
        </p:nvSpPr>
        <p:spPr>
          <a:xfrm>
            <a:off x="859536" y="1060869"/>
            <a:ext cx="7844748" cy="3364661"/>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GB" sz="1600">
                <a:solidFill>
                  <a:srgbClr val="DB1151"/>
                </a:solidFill>
                <a:latin typeface="Calibri"/>
                <a:ea typeface="Calibri"/>
                <a:cs typeface="Calibri"/>
                <a:sym typeface="Calibri"/>
              </a:rPr>
              <a:t>1977 - </a:t>
            </a:r>
            <a:r>
              <a:rPr lang="en-GB" sz="1600">
                <a:solidFill>
                  <a:schemeClr val="dk1"/>
                </a:solidFill>
                <a:latin typeface="Calibri"/>
                <a:ea typeface="Calibri"/>
                <a:cs typeface="Calibri"/>
                <a:sym typeface="Calibri"/>
              </a:rPr>
              <a:t>Becker identifies poor vocabulary knowledge as the primary cause of academic failure for disadvantaged students. </a:t>
            </a:r>
            <a:endParaRPr sz="1600">
              <a:solidFill>
                <a:schemeClr val="dk1"/>
              </a:solidFill>
              <a:latin typeface="Calibri"/>
              <a:ea typeface="Calibri"/>
              <a:cs typeface="Calibri"/>
              <a:sym typeface="Calibri"/>
            </a:endParaRPr>
          </a:p>
          <a:p>
            <a:pPr indent="0" lvl="0" marL="0" rtl="0" algn="l">
              <a:lnSpc>
                <a:spcPct val="115000"/>
              </a:lnSpc>
              <a:spcBef>
                <a:spcPts val="1200"/>
              </a:spcBef>
              <a:spcAft>
                <a:spcPts val="0"/>
              </a:spcAft>
              <a:buSzPts val="1800"/>
              <a:buNone/>
            </a:pPr>
            <a:r>
              <a:rPr b="1" lang="en-GB" sz="1600">
                <a:solidFill>
                  <a:srgbClr val="DB1151"/>
                </a:solidFill>
                <a:latin typeface="Calibri"/>
                <a:ea typeface="Calibri"/>
                <a:cs typeface="Calibri"/>
                <a:sym typeface="Calibri"/>
              </a:rPr>
              <a:t>1977 - </a:t>
            </a:r>
            <a:r>
              <a:rPr lang="en-GB" sz="1600">
                <a:solidFill>
                  <a:schemeClr val="dk1"/>
                </a:solidFill>
                <a:latin typeface="Calibri"/>
                <a:ea typeface="Calibri"/>
                <a:cs typeface="Calibri"/>
                <a:sym typeface="Calibri"/>
              </a:rPr>
              <a:t>Becker also finds that children’s declining reading comprehension, compared to more able peers from age eight onwards, largely results from a lack of vocabulary knowledge. </a:t>
            </a:r>
            <a:endParaRPr sz="1600">
              <a:solidFill>
                <a:schemeClr val="dk1"/>
              </a:solidFill>
              <a:latin typeface="Calibri"/>
              <a:ea typeface="Calibri"/>
              <a:cs typeface="Calibri"/>
              <a:sym typeface="Calibri"/>
            </a:endParaRPr>
          </a:p>
          <a:p>
            <a:pPr indent="0" lvl="0" marL="0" rtl="0" algn="l">
              <a:lnSpc>
                <a:spcPct val="115000"/>
              </a:lnSpc>
              <a:spcBef>
                <a:spcPts val="1200"/>
              </a:spcBef>
              <a:spcAft>
                <a:spcPts val="0"/>
              </a:spcAft>
              <a:buSzPts val="1800"/>
              <a:buNone/>
            </a:pPr>
            <a:r>
              <a:rPr b="1" lang="en-GB" sz="1600">
                <a:solidFill>
                  <a:srgbClr val="DB1151"/>
                </a:solidFill>
                <a:latin typeface="Calibri"/>
                <a:ea typeface="Calibri"/>
                <a:cs typeface="Calibri"/>
                <a:sym typeface="Calibri"/>
              </a:rPr>
              <a:t>1986 - </a:t>
            </a:r>
            <a:r>
              <a:rPr lang="en-GB" sz="1600">
                <a:solidFill>
                  <a:schemeClr val="dk1"/>
                </a:solidFill>
                <a:latin typeface="Calibri"/>
                <a:ea typeface="Calibri"/>
                <a:cs typeface="Calibri"/>
                <a:sym typeface="Calibri"/>
              </a:rPr>
              <a:t>Stanovich finds students with limited vocabularies read less and thus learn fewer words (the Matthew effect). </a:t>
            </a:r>
            <a:endParaRPr sz="1600">
              <a:solidFill>
                <a:schemeClr val="dk1"/>
              </a:solidFill>
              <a:latin typeface="Calibri"/>
              <a:ea typeface="Calibri"/>
              <a:cs typeface="Calibri"/>
              <a:sym typeface="Calibri"/>
            </a:endParaRPr>
          </a:p>
          <a:p>
            <a:pPr indent="0" lvl="0" marL="0" rtl="0" algn="l">
              <a:lnSpc>
                <a:spcPct val="115000"/>
              </a:lnSpc>
              <a:spcBef>
                <a:spcPts val="1200"/>
              </a:spcBef>
              <a:spcAft>
                <a:spcPts val="0"/>
              </a:spcAft>
              <a:buSzPts val="1800"/>
              <a:buNone/>
            </a:pPr>
            <a:r>
              <a:rPr b="1" lang="en-GB" sz="1600">
                <a:solidFill>
                  <a:srgbClr val="DB1151"/>
                </a:solidFill>
                <a:latin typeface="Calibri"/>
                <a:ea typeface="Calibri"/>
                <a:cs typeface="Calibri"/>
                <a:sym typeface="Calibri"/>
              </a:rPr>
              <a:t>1990 - </a:t>
            </a:r>
            <a:r>
              <a:rPr lang="en-GB" sz="1600">
                <a:solidFill>
                  <a:schemeClr val="dk1"/>
                </a:solidFill>
                <a:latin typeface="Calibri"/>
                <a:ea typeface="Calibri"/>
                <a:cs typeface="Calibri"/>
                <a:sym typeface="Calibri"/>
              </a:rPr>
              <a:t>Chall </a:t>
            </a:r>
            <a:r>
              <a:rPr i="1" lang="en-GB" sz="1600">
                <a:solidFill>
                  <a:schemeClr val="dk1"/>
                </a:solidFill>
                <a:latin typeface="Calibri"/>
                <a:ea typeface="Calibri"/>
                <a:cs typeface="Calibri"/>
                <a:sym typeface="Calibri"/>
              </a:rPr>
              <a:t>et al </a:t>
            </a:r>
            <a:r>
              <a:rPr lang="en-GB" sz="1600">
                <a:solidFill>
                  <a:schemeClr val="dk1"/>
                </a:solidFill>
                <a:latin typeface="Calibri"/>
                <a:ea typeface="Calibri"/>
                <a:cs typeface="Calibri"/>
                <a:sym typeface="Calibri"/>
              </a:rPr>
              <a:t>explore how disadvantaged students show declining reading comprehension as their limited vocabulary comes to constrain what they can understand from texts </a:t>
            </a:r>
            <a:endParaRPr sz="1600">
              <a:solidFill>
                <a:schemeClr val="dk1"/>
              </a:solidFill>
              <a:latin typeface="Calibri"/>
              <a:ea typeface="Calibri"/>
              <a:cs typeface="Calibri"/>
              <a:sym typeface="Calibri"/>
            </a:endParaRPr>
          </a:p>
          <a:p>
            <a:pPr indent="0" lvl="0" marL="0" rtl="0" algn="l">
              <a:lnSpc>
                <a:spcPct val="80000"/>
              </a:lnSpc>
              <a:spcBef>
                <a:spcPts val="1200"/>
              </a:spcBef>
              <a:spcAft>
                <a:spcPts val="0"/>
              </a:spcAft>
              <a:buSzPts val="1800"/>
              <a:buNone/>
            </a:pPr>
            <a:r>
              <a:t/>
            </a:r>
            <a:endParaRPr sz="2400">
              <a:solidFill>
                <a:schemeClr val="dk1"/>
              </a:solidFill>
              <a:latin typeface="Calibri"/>
              <a:ea typeface="Calibri"/>
              <a:cs typeface="Calibri"/>
              <a:sym typeface="Calibri"/>
            </a:endParaRPr>
          </a:p>
          <a:p>
            <a:pPr indent="0" lvl="0" marL="0" rtl="0" algn="l">
              <a:lnSpc>
                <a:spcPct val="115000"/>
              </a:lnSpc>
              <a:spcBef>
                <a:spcPts val="0"/>
              </a:spcBef>
              <a:spcAft>
                <a:spcPts val="1200"/>
              </a:spcAft>
              <a:buSzPts val="1800"/>
              <a:buNone/>
            </a:pPr>
            <a:r>
              <a:t/>
            </a:r>
            <a:endParaRPr sz="1600">
              <a:solidFill>
                <a:schemeClr val="dk1"/>
              </a:solidFill>
              <a:latin typeface="Calibri"/>
              <a:ea typeface="Calibri"/>
              <a:cs typeface="Calibri"/>
              <a:sym typeface="Calibri"/>
            </a:endParaRPr>
          </a:p>
        </p:txBody>
      </p:sp>
      <p:cxnSp>
        <p:nvCxnSpPr>
          <p:cNvPr id="91" name="Google Shape;91;p5"/>
          <p:cNvCxnSpPr/>
          <p:nvPr/>
        </p:nvCxnSpPr>
        <p:spPr>
          <a:xfrm>
            <a:off x="467148" y="1289304"/>
            <a:ext cx="0" cy="3136226"/>
          </a:xfrm>
          <a:prstGeom prst="straightConnector1">
            <a:avLst/>
          </a:prstGeom>
          <a:noFill/>
          <a:ln cap="flat" cmpd="sng" w="19050">
            <a:solidFill>
              <a:srgbClr val="DB1151"/>
            </a:solidFill>
            <a:prstDash val="solid"/>
            <a:round/>
            <a:headEnd len="sm" w="sm" type="none"/>
            <a:tailEnd len="sm" w="sm" type="none"/>
          </a:ln>
        </p:spPr>
      </p:cxnSp>
      <p:cxnSp>
        <p:nvCxnSpPr>
          <p:cNvPr id="92" name="Google Shape;92;p5"/>
          <p:cNvCxnSpPr/>
          <p:nvPr/>
        </p:nvCxnSpPr>
        <p:spPr>
          <a:xfrm>
            <a:off x="458449" y="1298448"/>
            <a:ext cx="181186" cy="0"/>
          </a:xfrm>
          <a:prstGeom prst="straightConnector1">
            <a:avLst/>
          </a:prstGeom>
          <a:noFill/>
          <a:ln cap="flat" cmpd="sng" w="22225">
            <a:solidFill>
              <a:srgbClr val="DB1151"/>
            </a:solidFill>
            <a:prstDash val="solid"/>
            <a:round/>
            <a:headEnd len="sm" w="sm" type="none"/>
            <a:tailEnd len="sm" w="sm" type="none"/>
          </a:ln>
        </p:spPr>
      </p:cxnSp>
      <p:cxnSp>
        <p:nvCxnSpPr>
          <p:cNvPr id="93" name="Google Shape;93;p5"/>
          <p:cNvCxnSpPr/>
          <p:nvPr/>
        </p:nvCxnSpPr>
        <p:spPr>
          <a:xfrm>
            <a:off x="458449" y="2017776"/>
            <a:ext cx="181186" cy="0"/>
          </a:xfrm>
          <a:prstGeom prst="straightConnector1">
            <a:avLst/>
          </a:prstGeom>
          <a:noFill/>
          <a:ln cap="flat" cmpd="sng" w="22225">
            <a:solidFill>
              <a:srgbClr val="DB1151"/>
            </a:solidFill>
            <a:prstDash val="solid"/>
            <a:round/>
            <a:headEnd len="sm" w="sm" type="none"/>
            <a:tailEnd len="sm" w="sm" type="none"/>
          </a:ln>
        </p:spPr>
      </p:cxnSp>
      <p:cxnSp>
        <p:nvCxnSpPr>
          <p:cNvPr id="94" name="Google Shape;94;p5"/>
          <p:cNvCxnSpPr/>
          <p:nvPr/>
        </p:nvCxnSpPr>
        <p:spPr>
          <a:xfrm>
            <a:off x="458449" y="2731008"/>
            <a:ext cx="181186" cy="0"/>
          </a:xfrm>
          <a:prstGeom prst="straightConnector1">
            <a:avLst/>
          </a:prstGeom>
          <a:noFill/>
          <a:ln cap="flat" cmpd="sng" w="22225">
            <a:solidFill>
              <a:srgbClr val="DB1151"/>
            </a:solidFill>
            <a:prstDash val="solid"/>
            <a:round/>
            <a:headEnd len="sm" w="sm" type="none"/>
            <a:tailEnd len="sm" w="sm" type="none"/>
          </a:ln>
        </p:spPr>
      </p:cxnSp>
      <p:cxnSp>
        <p:nvCxnSpPr>
          <p:cNvPr id="95" name="Google Shape;95;p5"/>
          <p:cNvCxnSpPr/>
          <p:nvPr/>
        </p:nvCxnSpPr>
        <p:spPr>
          <a:xfrm>
            <a:off x="458449" y="3450336"/>
            <a:ext cx="181186" cy="0"/>
          </a:xfrm>
          <a:prstGeom prst="straightConnector1">
            <a:avLst/>
          </a:prstGeom>
          <a:noFill/>
          <a:ln cap="flat" cmpd="sng" w="22225">
            <a:solidFill>
              <a:srgbClr val="DB1151"/>
            </a:solidFill>
            <a:prstDash val="solid"/>
            <a:round/>
            <a:headEnd len="sm" w="sm" type="none"/>
            <a:tailEnd len="sm" w="sm"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A timeline of evidence </a:t>
            </a:r>
            <a:endParaRPr b="1">
              <a:latin typeface="Calibri"/>
              <a:ea typeface="Calibri"/>
              <a:cs typeface="Calibri"/>
              <a:sym typeface="Calibri"/>
            </a:endParaRPr>
          </a:p>
        </p:txBody>
      </p:sp>
      <p:sp>
        <p:nvSpPr>
          <p:cNvPr id="101" name="Google Shape;101;p6"/>
          <p:cNvSpPr txBox="1"/>
          <p:nvPr>
            <p:ph idx="1" type="body"/>
          </p:nvPr>
        </p:nvSpPr>
        <p:spPr>
          <a:xfrm>
            <a:off x="859537" y="1060868"/>
            <a:ext cx="4764021" cy="3282524"/>
          </a:xfrm>
          <a:prstGeom prst="rect">
            <a:avLst/>
          </a:prstGeom>
          <a:noFill/>
          <a:ln>
            <a:noFill/>
          </a:ln>
        </p:spPr>
        <p:txBody>
          <a:bodyPr anchorCtr="0" anchor="t" bIns="91425" lIns="91425" spcFirstLastPara="1" rIns="91425" wrap="square" tIns="91425">
            <a:normAutofit fontScale="92500" lnSpcReduction="20000"/>
          </a:bodyPr>
          <a:lstStyle/>
          <a:p>
            <a:pPr indent="0" lvl="0" marL="0" rtl="0" algn="l">
              <a:lnSpc>
                <a:spcPct val="110000"/>
              </a:lnSpc>
              <a:spcBef>
                <a:spcPts val="1102"/>
              </a:spcBef>
              <a:spcAft>
                <a:spcPts val="0"/>
              </a:spcAft>
              <a:buSzPct val="121621"/>
              <a:buNone/>
            </a:pPr>
            <a:r>
              <a:rPr b="1" lang="en-GB" sz="1600">
                <a:solidFill>
                  <a:srgbClr val="DB1151"/>
                </a:solidFill>
                <a:latin typeface="Calibri"/>
                <a:ea typeface="Calibri"/>
                <a:cs typeface="Calibri"/>
                <a:sym typeface="Calibri"/>
              </a:rPr>
              <a:t>2003 - </a:t>
            </a:r>
            <a:r>
              <a:rPr lang="en-GB" sz="1600">
                <a:solidFill>
                  <a:schemeClr val="dk1"/>
                </a:solidFill>
                <a:latin typeface="Calibri"/>
                <a:ea typeface="Calibri"/>
                <a:cs typeface="Calibri"/>
                <a:sym typeface="Calibri"/>
              </a:rPr>
              <a:t>Hart and Risley find that, from birth to 48 months, parents in professional families speak 32 million more words to their children than parents in welfare families. 					</a:t>
            </a:r>
            <a:endParaRPr/>
          </a:p>
          <a:p>
            <a:pPr indent="0" lvl="0" marL="0" rtl="0" algn="l">
              <a:lnSpc>
                <a:spcPct val="110000"/>
              </a:lnSpc>
              <a:spcBef>
                <a:spcPts val="1102"/>
              </a:spcBef>
              <a:spcAft>
                <a:spcPts val="0"/>
              </a:spcAft>
              <a:buSzPct val="121621"/>
              <a:buNone/>
            </a:pPr>
            <a:r>
              <a:rPr b="1" lang="en-GB" sz="1600">
                <a:solidFill>
                  <a:srgbClr val="DB1151"/>
                </a:solidFill>
                <a:latin typeface="Calibri"/>
                <a:ea typeface="Calibri"/>
                <a:cs typeface="Calibri"/>
                <a:sym typeface="Calibri"/>
              </a:rPr>
              <a:t>2017 - </a:t>
            </a:r>
            <a:r>
              <a:rPr lang="en-GB" sz="1600">
                <a:solidFill>
                  <a:schemeClr val="dk1"/>
                </a:solidFill>
                <a:latin typeface="Calibri"/>
                <a:ea typeface="Calibri"/>
                <a:cs typeface="Calibri"/>
                <a:sym typeface="Calibri"/>
              </a:rPr>
              <a:t>A report from the DfE evidences that a child who is not at the expected standard in language at the age of five is 11 times less likely to achieve the expected level in maths at age 11. 			</a:t>
            </a:r>
            <a:endParaRPr/>
          </a:p>
          <a:p>
            <a:pPr indent="0" lvl="0" marL="0" rtl="0" algn="l">
              <a:lnSpc>
                <a:spcPct val="110000"/>
              </a:lnSpc>
              <a:spcBef>
                <a:spcPts val="1102"/>
              </a:spcBef>
              <a:spcAft>
                <a:spcPts val="0"/>
              </a:spcAft>
              <a:buSzPct val="121621"/>
              <a:buNone/>
            </a:pPr>
            <a:r>
              <a:rPr b="1" lang="en-GB" sz="1600">
                <a:solidFill>
                  <a:srgbClr val="DB1151"/>
                </a:solidFill>
                <a:latin typeface="Calibri"/>
                <a:ea typeface="Calibri"/>
                <a:cs typeface="Calibri"/>
                <a:sym typeface="Calibri"/>
              </a:rPr>
              <a:t>2017 - </a:t>
            </a:r>
            <a:r>
              <a:rPr lang="en-GB" sz="1600">
                <a:solidFill>
                  <a:schemeClr val="dk1"/>
                </a:solidFill>
                <a:latin typeface="Calibri"/>
                <a:ea typeface="Calibri"/>
                <a:cs typeface="Calibri"/>
                <a:sym typeface="Calibri"/>
              </a:rPr>
              <a:t>Law </a:t>
            </a:r>
            <a:r>
              <a:rPr i="1" lang="en-GB" sz="1600">
                <a:solidFill>
                  <a:schemeClr val="dk1"/>
                </a:solidFill>
                <a:latin typeface="Calibri"/>
                <a:ea typeface="Calibri"/>
                <a:cs typeface="Calibri"/>
                <a:sym typeface="Calibri"/>
              </a:rPr>
              <a:t>et al </a:t>
            </a:r>
            <a:r>
              <a:rPr lang="en-GB" sz="1600">
                <a:solidFill>
                  <a:schemeClr val="dk1"/>
                </a:solidFill>
                <a:latin typeface="Calibri"/>
                <a:ea typeface="Calibri"/>
                <a:cs typeface="Calibri"/>
                <a:sym typeface="Calibri"/>
              </a:rPr>
              <a:t>show that children with language difficulties at age five are four times more likely to have reading difficulties in adulthood, three times as likely to have mental health problems, and twice as likely to be unemployed. </a:t>
            </a:r>
            <a:endParaRPr sz="1600"/>
          </a:p>
        </p:txBody>
      </p:sp>
      <p:cxnSp>
        <p:nvCxnSpPr>
          <p:cNvPr id="102" name="Google Shape;102;p6"/>
          <p:cNvCxnSpPr/>
          <p:nvPr/>
        </p:nvCxnSpPr>
        <p:spPr>
          <a:xfrm>
            <a:off x="467148" y="1133856"/>
            <a:ext cx="0" cy="2194560"/>
          </a:xfrm>
          <a:prstGeom prst="straightConnector1">
            <a:avLst/>
          </a:prstGeom>
          <a:noFill/>
          <a:ln cap="flat" cmpd="sng" w="19050">
            <a:solidFill>
              <a:srgbClr val="DB1151"/>
            </a:solidFill>
            <a:prstDash val="solid"/>
            <a:round/>
            <a:headEnd len="sm" w="sm" type="none"/>
            <a:tailEnd len="sm" w="sm" type="none"/>
          </a:ln>
        </p:spPr>
      </p:cxnSp>
      <p:cxnSp>
        <p:nvCxnSpPr>
          <p:cNvPr id="103" name="Google Shape;103;p6"/>
          <p:cNvCxnSpPr/>
          <p:nvPr/>
        </p:nvCxnSpPr>
        <p:spPr>
          <a:xfrm>
            <a:off x="458449" y="1399032"/>
            <a:ext cx="181186" cy="0"/>
          </a:xfrm>
          <a:prstGeom prst="straightConnector1">
            <a:avLst/>
          </a:prstGeom>
          <a:noFill/>
          <a:ln cap="flat" cmpd="sng" w="22225">
            <a:solidFill>
              <a:srgbClr val="DB1151"/>
            </a:solidFill>
            <a:prstDash val="solid"/>
            <a:round/>
            <a:headEnd len="sm" w="sm" type="none"/>
            <a:tailEnd len="sm" w="sm" type="none"/>
          </a:ln>
        </p:spPr>
      </p:cxnSp>
      <p:cxnSp>
        <p:nvCxnSpPr>
          <p:cNvPr id="104" name="Google Shape;104;p6"/>
          <p:cNvCxnSpPr/>
          <p:nvPr/>
        </p:nvCxnSpPr>
        <p:spPr>
          <a:xfrm>
            <a:off x="458449" y="2365248"/>
            <a:ext cx="181186" cy="0"/>
          </a:xfrm>
          <a:prstGeom prst="straightConnector1">
            <a:avLst/>
          </a:prstGeom>
          <a:noFill/>
          <a:ln cap="flat" cmpd="sng" w="22225">
            <a:solidFill>
              <a:srgbClr val="DB1151"/>
            </a:solidFill>
            <a:prstDash val="solid"/>
            <a:round/>
            <a:headEnd len="sm" w="sm" type="none"/>
            <a:tailEnd len="sm" w="sm" type="none"/>
          </a:ln>
        </p:spPr>
      </p:cxnSp>
      <p:cxnSp>
        <p:nvCxnSpPr>
          <p:cNvPr id="105" name="Google Shape;105;p6"/>
          <p:cNvCxnSpPr/>
          <p:nvPr/>
        </p:nvCxnSpPr>
        <p:spPr>
          <a:xfrm>
            <a:off x="458449" y="3328416"/>
            <a:ext cx="181186" cy="0"/>
          </a:xfrm>
          <a:prstGeom prst="straightConnector1">
            <a:avLst/>
          </a:prstGeom>
          <a:noFill/>
          <a:ln cap="flat" cmpd="sng" w="22225">
            <a:solidFill>
              <a:srgbClr val="DB1151"/>
            </a:solidFill>
            <a:prstDash val="solid"/>
            <a:round/>
            <a:headEnd len="sm" w="sm" type="none"/>
            <a:tailEnd len="sm" w="sm" type="none"/>
          </a:ln>
        </p:spPr>
      </p:cxnSp>
      <p:pic>
        <p:nvPicPr>
          <p:cNvPr id="106" name="Google Shape;106;p6"/>
          <p:cNvPicPr preferRelativeResize="0"/>
          <p:nvPr/>
        </p:nvPicPr>
        <p:blipFill rotWithShape="1">
          <a:blip r:embed="rId3">
            <a:alphaModFix/>
          </a:blip>
          <a:srcRect b="0" l="0" r="0" t="0"/>
          <a:stretch/>
        </p:blipFill>
        <p:spPr>
          <a:xfrm>
            <a:off x="5623558" y="1183271"/>
            <a:ext cx="3143595" cy="2095730"/>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Vocabulary size</a:t>
            </a:r>
            <a:endParaRPr b="1">
              <a:latin typeface="Calibri"/>
              <a:ea typeface="Calibri"/>
              <a:cs typeface="Calibri"/>
              <a:sym typeface="Calibri"/>
            </a:endParaRPr>
          </a:p>
        </p:txBody>
      </p:sp>
      <p:sp>
        <p:nvSpPr>
          <p:cNvPr id="112" name="Google Shape;112;p7"/>
          <p:cNvSpPr/>
          <p:nvPr/>
        </p:nvSpPr>
        <p:spPr>
          <a:xfrm>
            <a:off x="357225" y="1097621"/>
            <a:ext cx="8143800" cy="1857300"/>
          </a:xfrm>
          <a:prstGeom prst="roundRect">
            <a:avLst>
              <a:gd fmla="val 16667" name="adj"/>
            </a:avLst>
          </a:prstGeom>
          <a:solidFill>
            <a:srgbClr val="FEEDD8"/>
          </a:solidFill>
          <a:ln cap="flat" cmpd="sng" w="12700">
            <a:solidFill>
              <a:srgbClr val="FFC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700"/>
              <a:buFont typeface="Arial"/>
              <a:buNone/>
            </a:pPr>
            <a:br>
              <a:rPr b="0" i="0" lang="en-GB" sz="1700" u="none" cap="none" strike="noStrike">
                <a:solidFill>
                  <a:schemeClr val="dk1"/>
                </a:solidFill>
                <a:latin typeface="Calibri"/>
                <a:ea typeface="Calibri"/>
                <a:cs typeface="Calibri"/>
                <a:sym typeface="Calibri"/>
              </a:rPr>
            </a:br>
            <a:r>
              <a:rPr b="0" i="0" lang="en-GB" sz="1700" u="none" cap="none" strike="noStrike">
                <a:solidFill>
                  <a:schemeClr val="dk1"/>
                </a:solidFill>
                <a:latin typeface="Calibri"/>
                <a:ea typeface="Calibri"/>
                <a:cs typeface="Calibri"/>
                <a:sym typeface="Calibri"/>
              </a:rPr>
              <a:t>There are numerous estimates about vocabulary size. Some count all words, others count word ‘families’ or ‘root words’. Children in the highest quartile enter school with an average estimated </a:t>
            </a:r>
            <a:r>
              <a:rPr b="1" i="0" lang="en-GB" sz="1700" u="none" cap="none" strike="noStrike">
                <a:solidFill>
                  <a:schemeClr val="dk1"/>
                </a:solidFill>
                <a:latin typeface="Calibri"/>
                <a:ea typeface="Calibri"/>
                <a:cs typeface="Calibri"/>
                <a:sym typeface="Calibri"/>
              </a:rPr>
              <a:t>receptive vocabulary </a:t>
            </a:r>
            <a:r>
              <a:rPr b="0" i="0" lang="en-GB" sz="1700" u="none" cap="none" strike="noStrike">
                <a:solidFill>
                  <a:schemeClr val="dk1"/>
                </a:solidFill>
                <a:latin typeface="Calibri"/>
                <a:ea typeface="Calibri"/>
                <a:cs typeface="Calibri"/>
                <a:sym typeface="Calibri"/>
              </a:rPr>
              <a:t>of 7100 root words. In contrast, children from the lowest quartile have an average receptive vocabulary size of 3000 root words.</a:t>
            </a:r>
            <a:endParaRPr b="0" i="0" sz="17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700"/>
              <a:buFont typeface="Arial"/>
              <a:buNone/>
            </a:pPr>
            <a:r>
              <a:t/>
            </a:r>
            <a:endParaRPr b="1" i="0" sz="17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700"/>
              <a:buFont typeface="Arial"/>
              <a:buNone/>
            </a:pPr>
            <a:r>
              <a:rPr b="1" i="1" lang="en-GB" sz="1700" u="none" cap="none" strike="noStrike">
                <a:solidFill>
                  <a:schemeClr val="dk1"/>
                </a:solidFill>
                <a:latin typeface="Calibri"/>
                <a:ea typeface="Calibri"/>
                <a:cs typeface="Calibri"/>
                <a:sym typeface="Calibri"/>
              </a:rPr>
              <a:t>Biemiller, 2003</a:t>
            </a:r>
            <a:r>
              <a:rPr b="0" i="1" lang="en-GB" sz="1700" u="none" cap="none" strike="noStrike">
                <a:solidFill>
                  <a:schemeClr val="dk1"/>
                </a:solidFill>
                <a:latin typeface="Calibri"/>
                <a:ea typeface="Calibri"/>
                <a:cs typeface="Calibri"/>
                <a:sym typeface="Calibri"/>
              </a:rPr>
              <a:t> </a:t>
            </a:r>
            <a:endParaRPr b="0" i="1" sz="7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7"/>
          <p:cNvSpPr/>
          <p:nvPr/>
        </p:nvSpPr>
        <p:spPr>
          <a:xfrm>
            <a:off x="357225" y="3098825"/>
            <a:ext cx="8143800" cy="1284591"/>
          </a:xfrm>
          <a:prstGeom prst="roundRect">
            <a:avLst>
              <a:gd fmla="val 16667" name="adj"/>
            </a:avLst>
          </a:prstGeom>
          <a:solidFill>
            <a:srgbClr val="D8E6FC"/>
          </a:solidFill>
          <a:ln cap="flat" cmpd="sng" w="12700">
            <a:solidFill>
              <a:srgbClr val="0070C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chemeClr val="dk1"/>
              </a:buClr>
              <a:buSzPts val="1700"/>
              <a:buFont typeface="Arial"/>
              <a:buNone/>
            </a:pPr>
            <a:br>
              <a:rPr b="0" i="0" lang="en-GB" sz="1700" u="none" cap="none" strike="noStrike">
                <a:solidFill>
                  <a:schemeClr val="dk1"/>
                </a:solidFill>
                <a:latin typeface="Calibri"/>
                <a:ea typeface="Calibri"/>
                <a:cs typeface="Calibri"/>
                <a:sym typeface="Calibri"/>
              </a:rPr>
            </a:br>
            <a:r>
              <a:rPr b="0" i="0" lang="en-GB" sz="1700" u="none" cap="none" strike="noStrike">
                <a:solidFill>
                  <a:schemeClr val="dk1"/>
                </a:solidFill>
                <a:latin typeface="Calibri"/>
                <a:ea typeface="Calibri"/>
                <a:cs typeface="Calibri"/>
                <a:sym typeface="Calibri"/>
              </a:rPr>
              <a:t>Milton and Treffers-Daller (2013) revisited the link between vocabulary size and academic achievement and concluded that native speakers’ vocabulary size on entering university in the UK is much smaller than usually reported - being an average of 10,000 word families. </a:t>
            </a:r>
            <a:endParaRPr b="0" i="0" sz="17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lt1"/>
              </a:buClr>
              <a:buSzPts val="990"/>
              <a:buFont typeface="Calibri"/>
              <a:buNone/>
            </a:pPr>
            <a:r>
              <a:rPr lang="en-GB" sz="1854">
                <a:solidFill>
                  <a:srgbClr val="000000"/>
                </a:solidFill>
                <a:latin typeface="Calibri"/>
                <a:ea typeface="Calibri"/>
                <a:cs typeface="Calibri"/>
                <a:sym typeface="Calibri"/>
              </a:rPr>
              <a:t>Helping pupils consider the depth of their own knowledge is part of developing good vocabulary.</a:t>
            </a:r>
            <a:endParaRPr sz="2193">
              <a:solidFill>
                <a:srgbClr val="000000"/>
              </a:solidFill>
              <a:latin typeface="Calibri"/>
              <a:ea typeface="Calibri"/>
              <a:cs typeface="Calibri"/>
              <a:sym typeface="Calibri"/>
            </a:endParaRPr>
          </a:p>
          <a:p>
            <a:pPr indent="0" lvl="0" marL="0" rtl="0" algn="l">
              <a:lnSpc>
                <a:spcPct val="100000"/>
              </a:lnSpc>
              <a:spcBef>
                <a:spcPts val="0"/>
              </a:spcBef>
              <a:spcAft>
                <a:spcPts val="0"/>
              </a:spcAft>
              <a:buSzPts val="990"/>
              <a:buNone/>
            </a:pPr>
            <a:r>
              <a:t/>
            </a:r>
            <a:endParaRPr sz="2520"/>
          </a:p>
        </p:txBody>
      </p:sp>
      <p:sp>
        <p:nvSpPr>
          <p:cNvPr id="119" name="Google Shape;119;p8"/>
          <p:cNvSpPr txBox="1"/>
          <p:nvPr/>
        </p:nvSpPr>
        <p:spPr>
          <a:xfrm>
            <a:off x="4358078" y="6834388"/>
            <a:ext cx="4098900" cy="39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984"/>
              <a:buFont typeface="Arial"/>
              <a:buNone/>
            </a:pPr>
            <a:r>
              <a:rPr b="0" i="0" lang="en-GB" sz="1984" u="none" cap="none" strike="noStrike">
                <a:solidFill>
                  <a:srgbClr val="000000"/>
                </a:solidFill>
                <a:latin typeface="Calibri"/>
                <a:ea typeface="Calibri"/>
                <a:cs typeface="Calibri"/>
                <a:sym typeface="Calibri"/>
              </a:rPr>
              <a:t>From </a:t>
            </a:r>
            <a:r>
              <a:rPr b="0" i="1" lang="en-GB" sz="1984" u="none" cap="none" strike="noStrike">
                <a:solidFill>
                  <a:srgbClr val="000000"/>
                </a:solidFill>
                <a:latin typeface="Calibri"/>
                <a:ea typeface="Calibri"/>
                <a:cs typeface="Calibri"/>
                <a:sym typeface="Calibri"/>
              </a:rPr>
              <a:t>Bringing Words to Life  </a:t>
            </a:r>
            <a:r>
              <a:rPr b="0" i="0" lang="en-GB" sz="1984" u="none" cap="none" strike="noStrike">
                <a:solidFill>
                  <a:srgbClr val="000000"/>
                </a:solidFill>
                <a:latin typeface="Calibri"/>
                <a:ea typeface="Calibri"/>
                <a:cs typeface="Calibri"/>
                <a:sym typeface="Calibri"/>
              </a:rPr>
              <a:t>2013</a:t>
            </a:r>
            <a:endParaRPr b="0" i="0" sz="1400" u="none" cap="none" strike="noStrike">
              <a:solidFill>
                <a:srgbClr val="000000"/>
              </a:solidFill>
              <a:latin typeface="Arial"/>
              <a:ea typeface="Arial"/>
              <a:cs typeface="Arial"/>
              <a:sym typeface="Arial"/>
            </a:endParaRPr>
          </a:p>
        </p:txBody>
      </p:sp>
      <p:graphicFrame>
        <p:nvGraphicFramePr>
          <p:cNvPr id="120" name="Google Shape;120;p8"/>
          <p:cNvGraphicFramePr/>
          <p:nvPr/>
        </p:nvGraphicFramePr>
        <p:xfrm>
          <a:off x="952500" y="1230342"/>
          <a:ext cx="3000000" cy="3000000"/>
        </p:xfrm>
        <a:graphic>
          <a:graphicData uri="http://schemas.openxmlformats.org/drawingml/2006/table">
            <a:tbl>
              <a:tblPr>
                <a:noFill/>
                <a:tableStyleId>{B22D62AE-462C-4D62-A632-BC5ACDAF8973}</a:tableStyleId>
              </a:tblPr>
              <a:tblGrid>
                <a:gridCol w="1447800"/>
                <a:gridCol w="1447800"/>
                <a:gridCol w="1447800"/>
                <a:gridCol w="1447800"/>
                <a:gridCol w="1447800"/>
              </a:tblGrid>
              <a:tr h="927075">
                <a:tc>
                  <a:txBody>
                    <a:bodyPr/>
                    <a:lstStyle/>
                    <a:p>
                      <a:pPr indent="0" lvl="0" marL="0" marR="0" rtl="0" algn="l">
                        <a:lnSpc>
                          <a:spcPct val="100000"/>
                        </a:lnSpc>
                        <a:spcBef>
                          <a:spcPts val="0"/>
                        </a:spcBef>
                        <a:spcAft>
                          <a:spcPts val="0"/>
                        </a:spcAft>
                        <a:buClr>
                          <a:srgbClr val="000000"/>
                        </a:buClr>
                        <a:buSzPts val="1300"/>
                        <a:buFont typeface="Arial"/>
                        <a:buNone/>
                      </a:pPr>
                      <a:r>
                        <a:rPr b="1" i="0" lang="en-GB" sz="1300" u="none" cap="none" strike="noStrike">
                          <a:latin typeface="Calibri"/>
                          <a:ea typeface="Calibri"/>
                          <a:cs typeface="Calibri"/>
                          <a:sym typeface="Calibri"/>
                        </a:rPr>
                        <a:t>Word</a:t>
                      </a:r>
                      <a:endParaRPr b="1" i="0" sz="1300" u="none" cap="none" strike="noStrike">
                        <a:latin typeface="Calibri"/>
                        <a:ea typeface="Calibri"/>
                        <a:cs typeface="Calibri"/>
                        <a:sym typeface="Calibri"/>
                      </a:endParaRPr>
                    </a:p>
                  </a:txBody>
                  <a:tcPr marT="91425" marB="91425" marR="91425" marL="91425">
                    <a:solidFill>
                      <a:srgbClr val="CFE2F3"/>
                    </a:solidFill>
                  </a:tcPr>
                </a:tc>
                <a:tc>
                  <a:txBody>
                    <a:bodyPr/>
                    <a:lstStyle/>
                    <a:p>
                      <a:pPr indent="0" lvl="0" marL="0" marR="0" rtl="0" algn="l">
                        <a:lnSpc>
                          <a:spcPct val="100000"/>
                        </a:lnSpc>
                        <a:spcBef>
                          <a:spcPts val="0"/>
                        </a:spcBef>
                        <a:spcAft>
                          <a:spcPts val="0"/>
                        </a:spcAft>
                        <a:buClr>
                          <a:srgbClr val="000000"/>
                        </a:buClr>
                        <a:buSzPts val="1300"/>
                        <a:buFont typeface="Arial"/>
                        <a:buNone/>
                      </a:pPr>
                      <a:r>
                        <a:rPr b="1" i="0" lang="en-GB" sz="1300" u="none" cap="none" strike="noStrike">
                          <a:latin typeface="Calibri"/>
                          <a:ea typeface="Calibri"/>
                          <a:cs typeface="Calibri"/>
                          <a:sym typeface="Calibri"/>
                        </a:rPr>
                        <a:t>Do not know the word</a:t>
                      </a:r>
                      <a:endParaRPr b="1" i="0" sz="1300" u="none" cap="none" strike="noStrike">
                        <a:latin typeface="Calibri"/>
                        <a:ea typeface="Calibri"/>
                        <a:cs typeface="Calibri"/>
                        <a:sym typeface="Calibri"/>
                      </a:endParaRPr>
                    </a:p>
                  </a:txBody>
                  <a:tcPr marT="91425" marB="91425" marR="91425" marL="91425">
                    <a:solidFill>
                      <a:srgbClr val="CFE2F3"/>
                    </a:solidFill>
                  </a:tcPr>
                </a:tc>
                <a:tc>
                  <a:txBody>
                    <a:bodyPr/>
                    <a:lstStyle/>
                    <a:p>
                      <a:pPr indent="0" lvl="0" marL="0" marR="0" rtl="0" algn="l">
                        <a:lnSpc>
                          <a:spcPct val="100000"/>
                        </a:lnSpc>
                        <a:spcBef>
                          <a:spcPts val="0"/>
                        </a:spcBef>
                        <a:spcAft>
                          <a:spcPts val="0"/>
                        </a:spcAft>
                        <a:buClr>
                          <a:srgbClr val="000000"/>
                        </a:buClr>
                        <a:buSzPts val="1300"/>
                        <a:buFont typeface="Arial"/>
                        <a:buNone/>
                      </a:pPr>
                      <a:r>
                        <a:rPr b="1" i="0" lang="en-GB" sz="1300" u="none" cap="none" strike="noStrike">
                          <a:latin typeface="Calibri"/>
                          <a:ea typeface="Calibri"/>
                          <a:cs typeface="Calibri"/>
                          <a:sym typeface="Calibri"/>
                        </a:rPr>
                        <a:t>Have seen or heard the word - not quite sure of meaning</a:t>
                      </a:r>
                      <a:endParaRPr b="1" i="0" sz="1300" u="none" cap="none" strike="noStrike">
                        <a:latin typeface="Calibri"/>
                        <a:ea typeface="Calibri"/>
                        <a:cs typeface="Calibri"/>
                        <a:sym typeface="Calibri"/>
                      </a:endParaRPr>
                    </a:p>
                  </a:txBody>
                  <a:tcPr marT="91425" marB="91425" marR="91425" marL="91425">
                    <a:solidFill>
                      <a:srgbClr val="CFE2F3"/>
                    </a:solidFill>
                  </a:tcPr>
                </a:tc>
                <a:tc>
                  <a:txBody>
                    <a:bodyPr/>
                    <a:lstStyle/>
                    <a:p>
                      <a:pPr indent="0" lvl="0" marL="0" marR="0" rtl="0" algn="l">
                        <a:lnSpc>
                          <a:spcPct val="100000"/>
                        </a:lnSpc>
                        <a:spcBef>
                          <a:spcPts val="0"/>
                        </a:spcBef>
                        <a:spcAft>
                          <a:spcPts val="0"/>
                        </a:spcAft>
                        <a:buClr>
                          <a:srgbClr val="000000"/>
                        </a:buClr>
                        <a:buSzPts val="1300"/>
                        <a:buFont typeface="Arial"/>
                        <a:buNone/>
                      </a:pPr>
                      <a:r>
                        <a:rPr b="1" i="0" lang="en-GB" sz="1300" u="none" cap="none" strike="noStrike">
                          <a:latin typeface="Calibri"/>
                          <a:ea typeface="Calibri"/>
                          <a:cs typeface="Calibri"/>
                          <a:sym typeface="Calibri"/>
                        </a:rPr>
                        <a:t>Know something about it and can relate it to a situation</a:t>
                      </a:r>
                      <a:endParaRPr b="1" i="0" sz="1300" u="none" cap="none" strike="noStrike">
                        <a:latin typeface="Calibri"/>
                        <a:ea typeface="Calibri"/>
                        <a:cs typeface="Calibri"/>
                        <a:sym typeface="Calibri"/>
                      </a:endParaRPr>
                    </a:p>
                  </a:txBody>
                  <a:tcPr marT="91425" marB="91425" marR="91425" marL="91425">
                    <a:solidFill>
                      <a:srgbClr val="CFE2F3"/>
                    </a:solidFill>
                  </a:tcPr>
                </a:tc>
                <a:tc>
                  <a:txBody>
                    <a:bodyPr/>
                    <a:lstStyle/>
                    <a:p>
                      <a:pPr indent="0" lvl="0" marL="0" marR="0" rtl="0" algn="l">
                        <a:lnSpc>
                          <a:spcPct val="100000"/>
                        </a:lnSpc>
                        <a:spcBef>
                          <a:spcPts val="0"/>
                        </a:spcBef>
                        <a:spcAft>
                          <a:spcPts val="0"/>
                        </a:spcAft>
                        <a:buClr>
                          <a:srgbClr val="000000"/>
                        </a:buClr>
                        <a:buSzPts val="1300"/>
                        <a:buFont typeface="Arial"/>
                        <a:buNone/>
                      </a:pPr>
                      <a:r>
                        <a:rPr b="1" i="0" lang="en-GB" sz="1300" u="none" cap="none" strike="noStrike">
                          <a:latin typeface="Calibri"/>
                          <a:ea typeface="Calibri"/>
                          <a:cs typeface="Calibri"/>
                          <a:sym typeface="Calibri"/>
                        </a:rPr>
                        <a:t>Know it well, can explain it and use it in multiple contexts</a:t>
                      </a:r>
                      <a:endParaRPr b="1" i="0" sz="1300" u="none" cap="none" strike="noStrike">
                        <a:latin typeface="Calibri"/>
                        <a:ea typeface="Calibri"/>
                        <a:cs typeface="Calibri"/>
                        <a:sym typeface="Calibri"/>
                      </a:endParaRPr>
                    </a:p>
                  </a:txBody>
                  <a:tcPr marT="91425" marB="91425" marR="91425" marL="91425">
                    <a:solidFill>
                      <a:srgbClr val="CFE2F3"/>
                    </a:solidFill>
                  </a:tcPr>
                </a:tc>
              </a:tr>
              <a:tr h="623925">
                <a:tc>
                  <a:txBody>
                    <a:bodyPr/>
                    <a:lstStyle/>
                    <a:p>
                      <a:pPr indent="0" lvl="0" marL="0" marR="0" rtl="0" algn="l">
                        <a:lnSpc>
                          <a:spcPct val="100000"/>
                        </a:lnSpc>
                        <a:spcBef>
                          <a:spcPts val="0"/>
                        </a:spcBef>
                        <a:spcAft>
                          <a:spcPts val="0"/>
                        </a:spcAft>
                        <a:buClr>
                          <a:srgbClr val="000000"/>
                        </a:buClr>
                        <a:buSzPts val="1400"/>
                        <a:buFont typeface="Arial"/>
                        <a:buNone/>
                      </a:pPr>
                      <a:r>
                        <a:rPr b="1" i="1" lang="en-GB" sz="1400" u="none" cap="none" strike="noStrike">
                          <a:latin typeface="Calibri"/>
                          <a:ea typeface="Calibri"/>
                          <a:cs typeface="Calibri"/>
                          <a:sym typeface="Calibri"/>
                        </a:rPr>
                        <a:t>Obfuscate</a:t>
                      </a:r>
                      <a:endParaRPr b="1" i="1"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672550">
                <a:tc>
                  <a:txBody>
                    <a:bodyPr/>
                    <a:lstStyle/>
                    <a:p>
                      <a:pPr indent="0" lvl="0" marL="0" marR="0" rtl="0" algn="l">
                        <a:lnSpc>
                          <a:spcPct val="100000"/>
                        </a:lnSpc>
                        <a:spcBef>
                          <a:spcPts val="0"/>
                        </a:spcBef>
                        <a:spcAft>
                          <a:spcPts val="0"/>
                        </a:spcAft>
                        <a:buClr>
                          <a:srgbClr val="000000"/>
                        </a:buClr>
                        <a:buSzPts val="1400"/>
                        <a:buFont typeface="Arial"/>
                        <a:buNone/>
                      </a:pPr>
                      <a:r>
                        <a:rPr b="1" i="1" lang="en-GB" sz="1400" u="none" cap="none" strike="noStrike">
                          <a:latin typeface="Calibri"/>
                          <a:ea typeface="Calibri"/>
                          <a:cs typeface="Calibri"/>
                          <a:sym typeface="Calibri"/>
                        </a:rPr>
                        <a:t>Excoriate</a:t>
                      </a:r>
                      <a:endParaRPr b="1" i="1"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801100">
                <a:tc>
                  <a:txBody>
                    <a:bodyPr/>
                    <a:lstStyle/>
                    <a:p>
                      <a:pPr indent="0" lvl="0" marL="0" marR="0" rtl="0" algn="l">
                        <a:lnSpc>
                          <a:spcPct val="100000"/>
                        </a:lnSpc>
                        <a:spcBef>
                          <a:spcPts val="0"/>
                        </a:spcBef>
                        <a:spcAft>
                          <a:spcPts val="0"/>
                        </a:spcAft>
                        <a:buClr>
                          <a:srgbClr val="000000"/>
                        </a:buClr>
                        <a:buSzPts val="1400"/>
                        <a:buFont typeface="Arial"/>
                        <a:buNone/>
                      </a:pPr>
                      <a:r>
                        <a:rPr b="1" i="1" lang="en-GB" sz="1400" u="none" cap="none" strike="noStrike">
                          <a:latin typeface="Calibri"/>
                          <a:ea typeface="Calibri"/>
                          <a:cs typeface="Calibri"/>
                          <a:sym typeface="Calibri"/>
                        </a:rPr>
                        <a:t>Exponential </a:t>
                      </a:r>
                      <a:endParaRPr b="1" i="1" sz="14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
        <p:nvSpPr>
          <p:cNvPr id="121" name="Google Shape;121;p8"/>
          <p:cNvSpPr txBox="1"/>
          <p:nvPr/>
        </p:nvSpPr>
        <p:spPr>
          <a:xfrm rot="-5400000">
            <a:off x="6978000" y="2545352"/>
            <a:ext cx="3385500" cy="323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900"/>
              <a:buFont typeface="Arial"/>
              <a:buNone/>
            </a:pPr>
            <a:r>
              <a:rPr b="0" i="0" lang="en-GB" sz="900" u="none" cap="none" strike="noStrike">
                <a:solidFill>
                  <a:srgbClr val="000000"/>
                </a:solidFill>
                <a:latin typeface="Calibri"/>
                <a:ea typeface="Calibri"/>
                <a:cs typeface="Calibri"/>
                <a:sym typeface="Calibri"/>
              </a:rPr>
              <a:t>From Bringing Words to Life (2013)</a:t>
            </a:r>
            <a:endParaRPr b="0" i="0" sz="900" u="none" cap="none" strike="noStrike">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9"/>
          <p:cNvSpPr txBox="1"/>
          <p:nvPr>
            <p:ph type="title"/>
          </p:nvPr>
        </p:nvSpPr>
        <p:spPr>
          <a:xfrm>
            <a:off x="311700" y="463313"/>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GB">
                <a:latin typeface="Calibri"/>
                <a:ea typeface="Calibri"/>
                <a:cs typeface="Calibri"/>
                <a:sym typeface="Calibri"/>
              </a:rPr>
              <a:t>What works and what doesn’t?</a:t>
            </a:r>
            <a:endParaRPr b="1">
              <a:latin typeface="Calibri"/>
              <a:ea typeface="Calibri"/>
              <a:cs typeface="Calibri"/>
              <a:sym typeface="Calibri"/>
            </a:endParaRPr>
          </a:p>
        </p:txBody>
      </p:sp>
      <p:sp>
        <p:nvSpPr>
          <p:cNvPr id="127" name="Google Shape;127;p9"/>
          <p:cNvSpPr txBox="1"/>
          <p:nvPr>
            <p:ph idx="1" type="body"/>
          </p:nvPr>
        </p:nvSpPr>
        <p:spPr>
          <a:xfrm>
            <a:off x="311700" y="1130581"/>
            <a:ext cx="8520600" cy="3416400"/>
          </a:xfrm>
          <a:prstGeom prst="rect">
            <a:avLst/>
          </a:prstGeom>
          <a:noFill/>
          <a:ln>
            <a:noFill/>
          </a:ln>
        </p:spPr>
        <p:txBody>
          <a:bodyPr anchorCtr="0" anchor="t" bIns="91425" lIns="91425" spcFirstLastPara="1" rIns="91425" wrap="square" tIns="91425">
            <a:normAutofit fontScale="62500" lnSpcReduction="20000"/>
          </a:bodyPr>
          <a:lstStyle/>
          <a:p>
            <a:pPr indent="0" lvl="0" marL="57150" rtl="0" algn="l">
              <a:lnSpc>
                <a:spcPct val="120000"/>
              </a:lnSpc>
              <a:spcBef>
                <a:spcPts val="0"/>
              </a:spcBef>
              <a:spcAft>
                <a:spcPts val="0"/>
              </a:spcAft>
              <a:buClr>
                <a:schemeClr val="dk1"/>
              </a:buClr>
              <a:buSzPct val="100000"/>
              <a:buNone/>
            </a:pPr>
            <a:r>
              <a:rPr b="1" lang="en-GB" sz="2400">
                <a:solidFill>
                  <a:schemeClr val="dk1"/>
                </a:solidFill>
                <a:latin typeface="Calibri"/>
                <a:ea typeface="Calibri"/>
                <a:cs typeface="Calibri"/>
                <a:sym typeface="Calibri"/>
              </a:rPr>
              <a:t>There is a strong reciprocal relationship between word knowledge and reading comprehension.</a:t>
            </a:r>
            <a:br>
              <a:rPr b="1" lang="en-GB" sz="2400">
                <a:solidFill>
                  <a:schemeClr val="dk1"/>
                </a:solidFill>
                <a:latin typeface="Calibri"/>
                <a:ea typeface="Calibri"/>
                <a:cs typeface="Calibri"/>
                <a:sym typeface="Calibri"/>
              </a:rPr>
            </a:br>
            <a:r>
              <a:rPr i="1" lang="en-GB" sz="2000">
                <a:solidFill>
                  <a:schemeClr val="dk1"/>
                </a:solidFill>
                <a:latin typeface="Calibri"/>
                <a:ea typeface="Calibri"/>
                <a:cs typeface="Calibri"/>
                <a:sym typeface="Calibri"/>
              </a:rPr>
              <a:t>(National Reading Panel 2000, Biemiller 2003)</a:t>
            </a:r>
            <a:endParaRPr i="1" sz="1400">
              <a:solidFill>
                <a:schemeClr val="dk1"/>
              </a:solidFill>
            </a:endParaRPr>
          </a:p>
          <a:p>
            <a:pPr indent="0" lvl="0" marL="0" rtl="0" algn="l">
              <a:lnSpc>
                <a:spcPct val="120000"/>
              </a:lnSpc>
              <a:spcBef>
                <a:spcPts val="0"/>
              </a:spcBef>
              <a:spcAft>
                <a:spcPts val="0"/>
              </a:spcAft>
              <a:buClr>
                <a:schemeClr val="dk1"/>
              </a:buClr>
              <a:buSzPct val="144000"/>
              <a:buNone/>
            </a:pPr>
            <a:r>
              <a:t/>
            </a:r>
            <a:endParaRPr sz="2000">
              <a:solidFill>
                <a:schemeClr val="dk1"/>
              </a:solidFill>
              <a:latin typeface="Calibri"/>
              <a:ea typeface="Calibri"/>
              <a:cs typeface="Calibri"/>
              <a:sym typeface="Calibri"/>
            </a:endParaRPr>
          </a:p>
          <a:p>
            <a:pPr indent="0" lvl="0" marL="57150" rtl="0" algn="l">
              <a:lnSpc>
                <a:spcPct val="120000"/>
              </a:lnSpc>
              <a:spcBef>
                <a:spcPts val="0"/>
              </a:spcBef>
              <a:spcAft>
                <a:spcPts val="0"/>
              </a:spcAft>
              <a:buClr>
                <a:schemeClr val="dk1"/>
              </a:buClr>
              <a:buSzPct val="100000"/>
              <a:buNone/>
            </a:pPr>
            <a:r>
              <a:rPr b="1" lang="en-GB" sz="2400">
                <a:solidFill>
                  <a:schemeClr val="dk1"/>
                </a:solidFill>
                <a:latin typeface="Calibri"/>
                <a:ea typeface="Calibri"/>
                <a:cs typeface="Calibri"/>
                <a:sym typeface="Calibri"/>
              </a:rPr>
              <a:t>Children who read more will come across a greater number of words and get more practice at decoding words and have greater opportunities to enhance their knowledge of morphology and spelling than less avid readers. </a:t>
            </a:r>
            <a:br>
              <a:rPr b="1" lang="en-GB" sz="2000">
                <a:solidFill>
                  <a:schemeClr val="dk1"/>
                </a:solidFill>
                <a:latin typeface="Calibri"/>
                <a:ea typeface="Calibri"/>
                <a:cs typeface="Calibri"/>
                <a:sym typeface="Calibri"/>
              </a:rPr>
            </a:br>
            <a:r>
              <a:rPr i="1" lang="en-GB" sz="2000">
                <a:solidFill>
                  <a:schemeClr val="dk1"/>
                </a:solidFill>
                <a:latin typeface="Calibri"/>
                <a:ea typeface="Calibri"/>
                <a:cs typeface="Calibri"/>
                <a:sym typeface="Calibri"/>
              </a:rPr>
              <a:t>(Cain and Oakhill 2011) </a:t>
            </a:r>
            <a:endParaRPr i="1" sz="2000">
              <a:solidFill>
                <a:schemeClr val="dk1"/>
              </a:solidFill>
              <a:latin typeface="Calibri"/>
              <a:ea typeface="Calibri"/>
              <a:cs typeface="Calibri"/>
              <a:sym typeface="Calibri"/>
            </a:endParaRPr>
          </a:p>
          <a:p>
            <a:pPr indent="0" lvl="0" marL="0" rtl="0" algn="l">
              <a:lnSpc>
                <a:spcPct val="120000"/>
              </a:lnSpc>
              <a:spcBef>
                <a:spcPts val="0"/>
              </a:spcBef>
              <a:spcAft>
                <a:spcPts val="0"/>
              </a:spcAft>
              <a:buClr>
                <a:schemeClr val="dk1"/>
              </a:buClr>
              <a:buSzPct val="144000"/>
              <a:buNone/>
            </a:pPr>
            <a:r>
              <a:t/>
            </a:r>
            <a:endParaRPr sz="2000">
              <a:solidFill>
                <a:schemeClr val="dk1"/>
              </a:solidFill>
              <a:latin typeface="Calibri"/>
              <a:ea typeface="Calibri"/>
              <a:cs typeface="Calibri"/>
              <a:sym typeface="Calibri"/>
            </a:endParaRPr>
          </a:p>
          <a:p>
            <a:pPr indent="0" lvl="0" marL="57150" rtl="0" algn="l">
              <a:lnSpc>
                <a:spcPct val="120000"/>
              </a:lnSpc>
              <a:spcBef>
                <a:spcPts val="0"/>
              </a:spcBef>
              <a:spcAft>
                <a:spcPts val="0"/>
              </a:spcAft>
              <a:buClr>
                <a:schemeClr val="dk1"/>
              </a:buClr>
              <a:buSzPct val="100000"/>
              <a:buNone/>
            </a:pPr>
            <a:r>
              <a:rPr b="1" lang="en-GB" sz="2400">
                <a:solidFill>
                  <a:schemeClr val="dk1"/>
                </a:solidFill>
                <a:latin typeface="Calibri"/>
                <a:ea typeface="Calibri"/>
                <a:cs typeface="Calibri"/>
                <a:sym typeface="Calibri"/>
              </a:rPr>
              <a:t>Learning new words is a cumulative task that takes place gradually over time.</a:t>
            </a:r>
            <a:br>
              <a:rPr b="1" lang="en-GB" sz="2400">
                <a:solidFill>
                  <a:schemeClr val="dk1"/>
                </a:solidFill>
                <a:latin typeface="Calibri"/>
                <a:ea typeface="Calibri"/>
                <a:cs typeface="Calibri"/>
                <a:sym typeface="Calibri"/>
              </a:rPr>
            </a:br>
            <a:r>
              <a:rPr i="1" lang="en-GB" sz="2000">
                <a:solidFill>
                  <a:schemeClr val="dk1"/>
                </a:solidFill>
                <a:latin typeface="Calibri"/>
                <a:ea typeface="Calibri"/>
                <a:cs typeface="Calibri"/>
                <a:sym typeface="Calibri"/>
              </a:rPr>
              <a:t>(Nagy and Scott 2000 </a:t>
            </a:r>
            <a:r>
              <a:rPr i="1" lang="en-GB" sz="2400">
                <a:solidFill>
                  <a:schemeClr val="dk1"/>
                </a:solidFill>
                <a:latin typeface="Calibri"/>
                <a:ea typeface="Calibri"/>
                <a:cs typeface="Calibri"/>
                <a:sym typeface="Calibri"/>
              </a:rPr>
              <a:t>) </a:t>
            </a:r>
            <a:endParaRPr i="1" sz="1400">
              <a:solidFill>
                <a:schemeClr val="dk1"/>
              </a:solidFill>
            </a:endParaRPr>
          </a:p>
          <a:p>
            <a:pPr indent="0" lvl="0" marL="0" rtl="0" algn="l">
              <a:lnSpc>
                <a:spcPct val="120000"/>
              </a:lnSpc>
              <a:spcBef>
                <a:spcPts val="0"/>
              </a:spcBef>
              <a:spcAft>
                <a:spcPts val="0"/>
              </a:spcAft>
              <a:buClr>
                <a:schemeClr val="dk1"/>
              </a:buClr>
              <a:buSzPct val="119999"/>
              <a:buNone/>
            </a:pPr>
            <a:r>
              <a:t/>
            </a:r>
            <a:endParaRPr sz="2400">
              <a:solidFill>
                <a:schemeClr val="dk1"/>
              </a:solidFill>
              <a:latin typeface="Calibri"/>
              <a:ea typeface="Calibri"/>
              <a:cs typeface="Calibri"/>
              <a:sym typeface="Calibri"/>
            </a:endParaRPr>
          </a:p>
          <a:p>
            <a:pPr indent="0" lvl="0" marL="57150" rtl="0" algn="l">
              <a:lnSpc>
                <a:spcPct val="120000"/>
              </a:lnSpc>
              <a:spcBef>
                <a:spcPts val="0"/>
              </a:spcBef>
              <a:spcAft>
                <a:spcPts val="0"/>
              </a:spcAft>
              <a:buClr>
                <a:schemeClr val="dk1"/>
              </a:buClr>
              <a:buSzPct val="100000"/>
              <a:buNone/>
            </a:pPr>
            <a:r>
              <a:rPr b="1" lang="en-GB" sz="2400">
                <a:solidFill>
                  <a:schemeClr val="dk1"/>
                </a:solidFill>
                <a:latin typeface="Calibri"/>
                <a:ea typeface="Calibri"/>
                <a:cs typeface="Calibri"/>
                <a:sym typeface="Calibri"/>
              </a:rPr>
              <a:t>Teaching definitions by themselves are unlikely to enhance comprehension.</a:t>
            </a:r>
            <a:br>
              <a:rPr lang="en-GB" sz="2400">
                <a:solidFill>
                  <a:schemeClr val="dk1"/>
                </a:solidFill>
                <a:latin typeface="Calibri"/>
                <a:ea typeface="Calibri"/>
                <a:cs typeface="Calibri"/>
                <a:sym typeface="Calibri"/>
              </a:rPr>
            </a:br>
            <a:r>
              <a:rPr i="1" lang="en-GB" sz="2000">
                <a:solidFill>
                  <a:schemeClr val="dk1"/>
                </a:solidFill>
                <a:latin typeface="Calibri"/>
                <a:ea typeface="Calibri"/>
                <a:cs typeface="Calibri"/>
                <a:sym typeface="Calibri"/>
              </a:rPr>
              <a:t>(Baumann, Kame'enuu,&amp; Ash, 2003)</a:t>
            </a:r>
            <a:endParaRPr i="1" sz="1400">
              <a:solidFill>
                <a:schemeClr val="dk1"/>
              </a:solidFill>
            </a:endParaRPr>
          </a:p>
          <a:p>
            <a:pPr indent="0" lvl="0" marL="0" rtl="0" algn="l">
              <a:lnSpc>
                <a:spcPct val="120000"/>
              </a:lnSpc>
              <a:spcBef>
                <a:spcPts val="0"/>
              </a:spcBef>
              <a:spcAft>
                <a:spcPts val="1200"/>
              </a:spcAft>
              <a:buSzPct val="159999"/>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