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y="5143500" cx="9144000"/>
  <p:notesSz cx="6858000" cy="9144000"/>
  <p:embeddedFontLst>
    <p:embeddedFont>
      <p:font typeface="Quintessential"/>
      <p:regular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22" roundtripDataSignature="AMtx7mjQ5UXS+iPhXo2PDu1CGavBjWOpt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C17AC16-9516-4696-A5FA-F9C112C6FE7A}">
  <a:tblStyle styleId="{DC17AC16-9516-4696-A5FA-F9C112C6FE7A}"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 styleId="{B23D1550-18FD-440D-9DDE-4B84C56A2F4F}" styleName="Table_1">
    <a:wholeTbl>
      <a:tcTxStyle b="off" i="off">
        <a:font>
          <a:latin typeface="Arial"/>
          <a:ea typeface="Arial"/>
          <a:cs typeface="Arial"/>
        </a:font>
        <a:schemeClr val="dk1"/>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9525">
              <a:solidFill>
                <a:srgbClr val="000000">
                  <a:alpha val="0"/>
                </a:srgbClr>
              </a:solidFill>
              <a:prstDash val="solid"/>
              <a:round/>
              <a:headEnd len="sm" w="sm" type="none"/>
              <a:tailEnd len="sm" w="sm" type="none"/>
            </a:ln>
          </a:top>
          <a:bottom>
            <a:ln cap="flat" cmpd="sng" w="9525">
              <a:solidFill>
                <a:srgbClr val="000000">
                  <a:alpha val="0"/>
                </a:srgbClr>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customschemas.google.com/relationships/presentationmetadata" Target="metadata"/><Relationship Id="rId10" Type="http://schemas.openxmlformats.org/officeDocument/2006/relationships/slide" Target="slides/slide4.xml"/><Relationship Id="rId21" Type="http://schemas.openxmlformats.org/officeDocument/2006/relationships/font" Target="fonts/Quintessential-regular.fntdata"/><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6" name="Google Shape;56;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5" name="Google Shape;145;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7" name="Google Shape;157;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9" name="Google Shape;169;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0" name="Google Shape;190;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6" name="Google Shape;196;p15:notes"/>
          <p:cNvSpPr txBox="1"/>
          <p:nvPr>
            <p:ph idx="1" type="body"/>
          </p:nvPr>
        </p:nvSpPr>
        <p:spPr>
          <a:xfrm>
            <a:off x="685802" y="4400556"/>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rPr i="1" lang="en-GB"/>
              <a:t>This is the slide and script which could go at the end of every presentation.</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GB"/>
              <a:t>SCRIPT </a:t>
            </a:r>
            <a:endParaRPr/>
          </a:p>
          <a:p>
            <a:pPr indent="0" lvl="0" marL="0" rtl="0" algn="l">
              <a:lnSpc>
                <a:spcPct val="100000"/>
              </a:lnSpc>
              <a:spcBef>
                <a:spcPts val="0"/>
              </a:spcBef>
              <a:spcAft>
                <a:spcPts val="0"/>
              </a:spcAft>
              <a:buSzPts val="1100"/>
              <a:buNone/>
            </a:pPr>
            <a:r>
              <a:rPr lang="en-GB"/>
              <a:t>Our charity is dedicated to improving the reading, writing, speaking and listening skills of those who need it most, giving them the best possible chance of success in school, work and life. We run Literacy Hubs and campaigns in communities where low levels of literacy and social mobility are seriously impacting people’s lives. We support schools and early years settings to deliver outstanding literacy provision, and we campaign to make literacy a priority for politicians, businesses and parents. Our research and analysis make us the leading authority on literacy and drive our interventions. Literacy is a vital element of action against poverty and our work changes life stories.</a:t>
            </a:r>
            <a:endParaRPr/>
          </a:p>
        </p:txBody>
      </p:sp>
      <p:sp>
        <p:nvSpPr>
          <p:cNvPr id="197" name="Google Shape;197;p15:notes"/>
          <p:cNvSpPr txBox="1"/>
          <p:nvPr>
            <p:ph idx="12" type="sldNum"/>
          </p:nvPr>
        </p:nvSpPr>
        <p:spPr>
          <a:xfrm>
            <a:off x="3884621" y="8685225"/>
            <a:ext cx="2971800" cy="4587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en-GB"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1" name="Google Shape;61;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3" name="Google Shape;73;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0" name="Google Shape;80;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7" name="Google Shape;87;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3" name="Google Shape;93;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5" name="Google Shape;105;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1" name="Google Shape;111;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8" name="Google Shape;128;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17"/>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5" name="Google Shape;15;p17"/>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6" name="Google Shape;16;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26"/>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50" name="Google Shape;50;p26"/>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51" name="Google Shape;51;p2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p2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1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9" name="Google Shape;19;p1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20" name="Google Shape;20;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19"/>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3" name="Google Shape;23;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2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6" name="Google Shape;26;p20"/>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7" name="Google Shape;27;p20"/>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8" name="Google Shape;28;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2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31" name="Google Shape;31;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22"/>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4" name="Google Shape;34;p22"/>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5" name="Google Shape;35;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6" name="Shape 36"/>
        <p:cNvGrpSpPr/>
        <p:nvPr/>
      </p:nvGrpSpPr>
      <p:grpSpPr>
        <a:xfrm>
          <a:off x="0" y="0"/>
          <a:ext cx="0" cy="0"/>
          <a:chOff x="0" y="0"/>
          <a:chExt cx="0" cy="0"/>
        </a:xfrm>
      </p:grpSpPr>
      <p:sp>
        <p:nvSpPr>
          <p:cNvPr id="37" name="Google Shape;37;p23"/>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8" name="Google Shape;38;p2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24"/>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 name="Google Shape;41;p24"/>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42" name="Google Shape;42;p24"/>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24"/>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4" name="Google Shape;44;p2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25"/>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7" name="Google Shape;47;p2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5.png"/><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9" name="Google Shape;9;p16"/>
          <p:cNvSpPr txBox="1"/>
          <p:nvPr/>
        </p:nvSpPr>
        <p:spPr>
          <a:xfrm>
            <a:off x="3505200" y="4568875"/>
            <a:ext cx="2133600" cy="3651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98989"/>
                </a:solidFill>
                <a:latin typeface="Calibri"/>
                <a:ea typeface="Calibri"/>
                <a:cs typeface="Calibri"/>
                <a:sym typeface="Calibri"/>
              </a:rPr>
              <a:t>‹#›</a:t>
            </a:fld>
            <a:endParaRPr b="0" i="0" sz="1200" u="none" cap="none" strike="noStrike">
              <a:solidFill>
                <a:srgbClr val="898989"/>
              </a:solidFill>
              <a:latin typeface="Calibri"/>
              <a:ea typeface="Calibri"/>
              <a:cs typeface="Calibri"/>
              <a:sym typeface="Calibri"/>
            </a:endParaRPr>
          </a:p>
        </p:txBody>
      </p:sp>
      <p:cxnSp>
        <p:nvCxnSpPr>
          <p:cNvPr id="10" name="Google Shape;10;p16"/>
          <p:cNvCxnSpPr/>
          <p:nvPr/>
        </p:nvCxnSpPr>
        <p:spPr>
          <a:xfrm>
            <a:off x="297543" y="4548188"/>
            <a:ext cx="8534757" cy="0"/>
          </a:xfrm>
          <a:prstGeom prst="straightConnector1">
            <a:avLst/>
          </a:prstGeom>
          <a:noFill/>
          <a:ln cap="flat" cmpd="sng" w="9525">
            <a:solidFill>
              <a:srgbClr val="A5A5A5"/>
            </a:solidFill>
            <a:prstDash val="solid"/>
            <a:round/>
            <a:headEnd len="sm" w="sm" type="none"/>
            <a:tailEnd len="sm" w="sm" type="none"/>
          </a:ln>
        </p:spPr>
      </p:cxnSp>
      <p:pic>
        <p:nvPicPr>
          <p:cNvPr id="11" name="Google Shape;11;p16"/>
          <p:cNvPicPr preferRelativeResize="0"/>
          <p:nvPr/>
        </p:nvPicPr>
        <p:blipFill rotWithShape="1">
          <a:blip r:embed="rId1">
            <a:alphaModFix/>
          </a:blip>
          <a:srcRect b="0" l="0" r="0" t="0"/>
          <a:stretch/>
        </p:blipFill>
        <p:spPr>
          <a:xfrm>
            <a:off x="8403770" y="4582532"/>
            <a:ext cx="428530" cy="482096"/>
          </a:xfrm>
          <a:prstGeom prst="rect">
            <a:avLst/>
          </a:prstGeom>
          <a:noFill/>
          <a:ln>
            <a:noFill/>
          </a:ln>
        </p:spPr>
      </p:pic>
      <p:pic>
        <p:nvPicPr>
          <p:cNvPr id="12" name="Google Shape;12;p16"/>
          <p:cNvPicPr preferRelativeResize="0"/>
          <p:nvPr/>
        </p:nvPicPr>
        <p:blipFill rotWithShape="1">
          <a:blip r:embed="rId2">
            <a:alphaModFix/>
          </a:blip>
          <a:srcRect b="0" l="0" r="0" t="0"/>
          <a:stretch/>
        </p:blipFill>
        <p:spPr>
          <a:xfrm>
            <a:off x="297544" y="4664998"/>
            <a:ext cx="493486" cy="219788"/>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9.jpg"/><Relationship Id="rId4" Type="http://schemas.openxmlformats.org/officeDocument/2006/relationships/image" Target="../media/image12.jpg"/><Relationship Id="rId5" Type="http://schemas.openxmlformats.org/officeDocument/2006/relationships/image" Target="../media/image1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8.png"/><Relationship Id="rId4" Type="http://schemas.openxmlformats.org/officeDocument/2006/relationships/image" Target="../media/image3.png"/><Relationship Id="rId5"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pic>
        <p:nvPicPr>
          <p:cNvPr id="58" name="Google Shape;58;p1"/>
          <p:cNvPicPr preferRelativeResize="0"/>
          <p:nvPr/>
        </p:nvPicPr>
        <p:blipFill rotWithShape="1">
          <a:blip r:embed="rId3">
            <a:alphaModFix/>
          </a:blip>
          <a:srcRect b="0" l="0" r="0" t="0"/>
          <a:stretch/>
        </p:blipFill>
        <p:spPr>
          <a:xfrm>
            <a:off x="0" y="1255"/>
            <a:ext cx="9144000" cy="514099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1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GB">
                <a:latin typeface="Calibri"/>
                <a:ea typeface="Calibri"/>
                <a:cs typeface="Calibri"/>
                <a:sym typeface="Calibri"/>
              </a:rPr>
              <a:t>Use concept maps to explore new words</a:t>
            </a:r>
            <a:endParaRPr b="1">
              <a:latin typeface="Calibri"/>
              <a:ea typeface="Calibri"/>
              <a:cs typeface="Calibri"/>
              <a:sym typeface="Calibri"/>
            </a:endParaRPr>
          </a:p>
        </p:txBody>
      </p:sp>
      <p:sp>
        <p:nvSpPr>
          <p:cNvPr id="148" name="Google Shape;148;p11"/>
          <p:cNvSpPr txBox="1"/>
          <p:nvPr/>
        </p:nvSpPr>
        <p:spPr>
          <a:xfrm>
            <a:off x="6996734" y="4670677"/>
            <a:ext cx="1496779" cy="278021"/>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900"/>
              <a:buFont typeface="Arial"/>
              <a:buNone/>
            </a:pPr>
            <a:r>
              <a:rPr b="0" i="1" lang="en-GB" sz="900" u="none" cap="none" strike="noStrike">
                <a:solidFill>
                  <a:srgbClr val="000000"/>
                </a:solidFill>
                <a:latin typeface="Calibri"/>
                <a:ea typeface="Calibri"/>
                <a:cs typeface="Calibri"/>
                <a:sym typeface="Calibri"/>
              </a:rPr>
              <a:t>Stahl &amp; Kapinus</a:t>
            </a:r>
            <a:endParaRPr b="1" i="1" sz="900" u="none" cap="none" strike="noStrike">
              <a:solidFill>
                <a:srgbClr val="000000"/>
              </a:solidFill>
              <a:latin typeface="Calibri"/>
              <a:ea typeface="Calibri"/>
              <a:cs typeface="Calibri"/>
              <a:sym typeface="Calibri"/>
            </a:endParaRPr>
          </a:p>
        </p:txBody>
      </p:sp>
      <p:sp>
        <p:nvSpPr>
          <p:cNvPr id="149" name="Google Shape;149;p11"/>
          <p:cNvSpPr/>
          <p:nvPr/>
        </p:nvSpPr>
        <p:spPr>
          <a:xfrm>
            <a:off x="3408575" y="1905373"/>
            <a:ext cx="2110800" cy="1904700"/>
          </a:xfrm>
          <a:prstGeom prst="quadArrowCallout">
            <a:avLst>
              <a:gd fmla="val 18515" name="adj1"/>
              <a:gd fmla="val 18515" name="adj2"/>
              <a:gd fmla="val 18515" name="adj3"/>
              <a:gd fmla="val 48123" name="adj4"/>
            </a:avLst>
          </a:prstGeom>
          <a:solidFill>
            <a:srgbClr val="DB115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086"/>
              <a:buFont typeface="Arial"/>
              <a:buNone/>
            </a:pPr>
            <a:r>
              <a:t/>
            </a:r>
            <a:endParaRPr b="1" i="0" sz="3086" u="none" cap="none" strike="noStrike">
              <a:solidFill>
                <a:srgbClr val="FFFFFF"/>
              </a:solidFill>
              <a:latin typeface="Calibri"/>
              <a:ea typeface="Calibri"/>
              <a:cs typeface="Calibri"/>
              <a:sym typeface="Calibri"/>
            </a:endParaRPr>
          </a:p>
        </p:txBody>
      </p:sp>
      <p:sp>
        <p:nvSpPr>
          <p:cNvPr id="150" name="Google Shape;150;p11"/>
          <p:cNvSpPr txBox="1"/>
          <p:nvPr/>
        </p:nvSpPr>
        <p:spPr>
          <a:xfrm>
            <a:off x="3898625" y="2685055"/>
            <a:ext cx="1130700" cy="2661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200"/>
              <a:buFont typeface="Arial"/>
              <a:buNone/>
            </a:pPr>
            <a:r>
              <a:rPr b="1" i="0" lang="en-GB" sz="1200" u="none" cap="none" strike="noStrike">
                <a:solidFill>
                  <a:srgbClr val="FFFFFF"/>
                </a:solidFill>
                <a:latin typeface="Calibri"/>
                <a:ea typeface="Calibri"/>
                <a:cs typeface="Calibri"/>
                <a:sym typeface="Calibri"/>
              </a:rPr>
              <a:t>consequence</a:t>
            </a:r>
            <a:endParaRPr b="0" i="0" sz="200" u="none" cap="none" strike="noStrike">
              <a:solidFill>
                <a:srgbClr val="000000"/>
              </a:solidFill>
              <a:latin typeface="Arial"/>
              <a:ea typeface="Arial"/>
              <a:cs typeface="Arial"/>
              <a:sym typeface="Arial"/>
            </a:endParaRPr>
          </a:p>
        </p:txBody>
      </p:sp>
      <p:sp>
        <p:nvSpPr>
          <p:cNvPr id="151" name="Google Shape;151;p11"/>
          <p:cNvSpPr txBox="1"/>
          <p:nvPr/>
        </p:nvSpPr>
        <p:spPr>
          <a:xfrm>
            <a:off x="2450075" y="1017725"/>
            <a:ext cx="4027800" cy="8517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en-GB" sz="1800" u="none" cap="none" strike="noStrike">
                <a:solidFill>
                  <a:schemeClr val="accent4"/>
                </a:solidFill>
                <a:latin typeface="Calibri"/>
                <a:ea typeface="Calibri"/>
                <a:cs typeface="Calibri"/>
                <a:sym typeface="Calibri"/>
              </a:rPr>
              <a:t>What is it? </a:t>
            </a:r>
            <a:endParaRPr b="0" i="0" sz="800" u="none" cap="none" strike="noStrike">
              <a:solidFill>
                <a:schemeClr val="accent4"/>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Calibri"/>
                <a:ea typeface="Calibri"/>
                <a:cs typeface="Calibri"/>
                <a:sym typeface="Calibri"/>
              </a:rPr>
              <a:t>A result, effect or an action; something important or relevant</a:t>
            </a:r>
            <a:endParaRPr b="0" i="0" sz="800" u="none" cap="none" strike="noStrike">
              <a:solidFill>
                <a:srgbClr val="000000"/>
              </a:solidFill>
              <a:latin typeface="Arial"/>
              <a:ea typeface="Arial"/>
              <a:cs typeface="Arial"/>
              <a:sym typeface="Arial"/>
            </a:endParaRPr>
          </a:p>
        </p:txBody>
      </p:sp>
      <p:sp>
        <p:nvSpPr>
          <p:cNvPr id="152" name="Google Shape;152;p11"/>
          <p:cNvSpPr txBox="1"/>
          <p:nvPr/>
        </p:nvSpPr>
        <p:spPr>
          <a:xfrm>
            <a:off x="377624" y="2191352"/>
            <a:ext cx="2990100" cy="15759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700"/>
              <a:buFont typeface="Arial"/>
              <a:buNone/>
            </a:pPr>
            <a:r>
              <a:rPr b="0" i="0" lang="en-GB" sz="1700" u="none" cap="none" strike="noStrike">
                <a:solidFill>
                  <a:srgbClr val="000000"/>
                </a:solidFill>
                <a:latin typeface="Calibri"/>
                <a:ea typeface="Calibri"/>
                <a:cs typeface="Calibri"/>
                <a:sym typeface="Calibri"/>
              </a:rPr>
              <a:t>  </a:t>
            </a:r>
            <a:r>
              <a:rPr b="1" i="0" lang="en-GB" sz="1700" u="none" cap="none" strike="noStrike">
                <a:solidFill>
                  <a:srgbClr val="000000"/>
                </a:solidFill>
                <a:latin typeface="Calibri"/>
                <a:ea typeface="Calibri"/>
                <a:cs typeface="Calibri"/>
                <a:sym typeface="Calibri"/>
              </a:rPr>
              <a:t> </a:t>
            </a:r>
            <a:r>
              <a:rPr b="1" i="0" lang="en-GB" sz="1700" u="none" cap="none" strike="noStrike">
                <a:solidFill>
                  <a:srgbClr val="7030A0"/>
                </a:solidFill>
                <a:latin typeface="Calibri"/>
                <a:ea typeface="Calibri"/>
                <a:cs typeface="Calibri"/>
                <a:sym typeface="Calibri"/>
              </a:rPr>
              <a:t>Example</a:t>
            </a:r>
            <a:br>
              <a:rPr b="0" i="0" lang="en-GB" sz="1700" u="sng" cap="none" strike="noStrike">
                <a:solidFill>
                  <a:srgbClr val="000000"/>
                </a:solidFill>
                <a:latin typeface="Calibri"/>
                <a:ea typeface="Calibri"/>
                <a:cs typeface="Calibri"/>
                <a:sym typeface="Calibri"/>
              </a:rPr>
            </a:br>
            <a:r>
              <a:rPr b="0" i="0" lang="en-GB" sz="1700" u="none" cap="none" strike="noStrike">
                <a:solidFill>
                  <a:srgbClr val="000000"/>
                </a:solidFill>
                <a:latin typeface="Calibri"/>
                <a:ea typeface="Calibri"/>
                <a:cs typeface="Calibri"/>
                <a:sym typeface="Calibri"/>
              </a:rPr>
              <a:t>  The current teacher recruitment crisis is a </a:t>
            </a:r>
            <a:r>
              <a:rPr b="1" i="0" lang="en-GB" sz="1700" u="none" cap="none" strike="noStrike">
                <a:solidFill>
                  <a:srgbClr val="000000"/>
                </a:solidFill>
                <a:latin typeface="Calibri"/>
                <a:ea typeface="Calibri"/>
                <a:cs typeface="Calibri"/>
                <a:sym typeface="Calibri"/>
              </a:rPr>
              <a:t>consequence</a:t>
            </a:r>
            <a:r>
              <a:rPr b="0" i="0" lang="en-GB" sz="1700" u="none" cap="none" strike="noStrike">
                <a:solidFill>
                  <a:srgbClr val="000000"/>
                </a:solidFill>
                <a:latin typeface="Calibri"/>
                <a:ea typeface="Calibri"/>
                <a:cs typeface="Calibri"/>
                <a:sym typeface="Calibri"/>
              </a:rPr>
              <a:t> of ever increasing teacher workload.</a:t>
            </a:r>
            <a:endParaRPr b="0" i="0" sz="700" u="none" cap="none" strike="noStrike">
              <a:solidFill>
                <a:srgbClr val="000000"/>
              </a:solidFill>
              <a:latin typeface="Arial"/>
              <a:ea typeface="Arial"/>
              <a:cs typeface="Arial"/>
              <a:sym typeface="Arial"/>
            </a:endParaRPr>
          </a:p>
        </p:txBody>
      </p:sp>
      <p:sp>
        <p:nvSpPr>
          <p:cNvPr id="153" name="Google Shape;153;p11"/>
          <p:cNvSpPr txBox="1"/>
          <p:nvPr/>
        </p:nvSpPr>
        <p:spPr>
          <a:xfrm>
            <a:off x="1398876" y="3766785"/>
            <a:ext cx="6130198" cy="941753"/>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700"/>
              <a:buFont typeface="Arial"/>
              <a:buNone/>
            </a:pPr>
            <a:r>
              <a:rPr b="1" i="0" lang="en-GB" sz="1700" u="none" cap="none" strike="noStrike">
                <a:solidFill>
                  <a:srgbClr val="DB1151"/>
                </a:solidFill>
                <a:latin typeface="Calibri"/>
                <a:ea typeface="Calibri"/>
                <a:cs typeface="Calibri"/>
                <a:sym typeface="Calibri"/>
              </a:rPr>
              <a:t>What is its etymology?</a:t>
            </a:r>
            <a:endParaRPr b="0" i="0" sz="700" u="none" cap="none" strike="noStrike">
              <a:solidFill>
                <a:srgbClr val="DB115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700"/>
              <a:buFont typeface="Arial"/>
              <a:buNone/>
            </a:pPr>
            <a:r>
              <a:rPr b="0" i="0" lang="en-GB" sz="1700" u="none" cap="none" strike="noStrike">
                <a:solidFill>
                  <a:srgbClr val="000000"/>
                </a:solidFill>
                <a:latin typeface="Calibri"/>
                <a:ea typeface="Calibri"/>
                <a:cs typeface="Calibri"/>
                <a:sym typeface="Calibri"/>
              </a:rPr>
              <a:t>From the Latin </a:t>
            </a:r>
            <a:r>
              <a:rPr b="0" i="1" lang="en-GB" sz="1700" u="none" cap="none" strike="noStrike">
                <a:solidFill>
                  <a:srgbClr val="000000"/>
                </a:solidFill>
                <a:latin typeface="Calibri"/>
                <a:ea typeface="Calibri"/>
                <a:cs typeface="Calibri"/>
                <a:sym typeface="Calibri"/>
              </a:rPr>
              <a:t>‘con’ </a:t>
            </a:r>
            <a:r>
              <a:rPr b="0" i="0" lang="en-GB" sz="1700" u="none" cap="none" strike="noStrike">
                <a:solidFill>
                  <a:srgbClr val="000000"/>
                </a:solidFill>
                <a:latin typeface="Calibri"/>
                <a:ea typeface="Calibri"/>
                <a:cs typeface="Calibri"/>
                <a:sym typeface="Calibri"/>
              </a:rPr>
              <a:t>meaning ‘</a:t>
            </a:r>
            <a:r>
              <a:rPr b="0" i="1" lang="en-GB" sz="1700" u="none" cap="none" strike="noStrike">
                <a:solidFill>
                  <a:srgbClr val="000000"/>
                </a:solidFill>
                <a:latin typeface="Calibri"/>
                <a:ea typeface="Calibri"/>
                <a:cs typeface="Calibri"/>
                <a:sym typeface="Calibri"/>
              </a:rPr>
              <a:t>with’</a:t>
            </a:r>
            <a:r>
              <a:rPr b="0" i="0" lang="en-GB" sz="1700" u="none" cap="none" strike="noStrike">
                <a:solidFill>
                  <a:srgbClr val="000000"/>
                </a:solidFill>
                <a:latin typeface="Calibri"/>
                <a:ea typeface="Calibri"/>
                <a:cs typeface="Calibri"/>
                <a:sym typeface="Calibri"/>
              </a:rPr>
              <a:t> and  </a:t>
            </a:r>
            <a:r>
              <a:rPr b="0" i="1" lang="en-GB" sz="1700" u="none" cap="none" strike="noStrike">
                <a:solidFill>
                  <a:srgbClr val="000000"/>
                </a:solidFill>
                <a:latin typeface="Calibri"/>
                <a:ea typeface="Calibri"/>
                <a:cs typeface="Calibri"/>
                <a:sym typeface="Calibri"/>
              </a:rPr>
              <a:t>‘sequi’ </a:t>
            </a:r>
            <a:r>
              <a:rPr b="0" i="0" lang="en-GB" sz="1700" u="none" cap="none" strike="noStrike">
                <a:solidFill>
                  <a:srgbClr val="000000"/>
                </a:solidFill>
                <a:latin typeface="Calibri"/>
                <a:ea typeface="Calibri"/>
                <a:cs typeface="Calibri"/>
                <a:sym typeface="Calibri"/>
              </a:rPr>
              <a:t>meaning ‘</a:t>
            </a:r>
            <a:r>
              <a:rPr b="0" i="1" lang="en-GB" sz="1700" u="none" cap="none" strike="noStrike">
                <a:solidFill>
                  <a:srgbClr val="000000"/>
                </a:solidFill>
                <a:latin typeface="Calibri"/>
                <a:ea typeface="Calibri"/>
                <a:cs typeface="Calibri"/>
                <a:sym typeface="Calibri"/>
              </a:rPr>
              <a:t>to follow’</a:t>
            </a:r>
            <a:endParaRPr b="0" i="1" sz="700" u="none" cap="none" strike="noStrike">
              <a:solidFill>
                <a:srgbClr val="000000"/>
              </a:solidFill>
              <a:latin typeface="Arial"/>
              <a:ea typeface="Arial"/>
              <a:cs typeface="Arial"/>
              <a:sym typeface="Arial"/>
            </a:endParaRPr>
          </a:p>
        </p:txBody>
      </p:sp>
      <p:sp>
        <p:nvSpPr>
          <p:cNvPr id="154" name="Google Shape;154;p11"/>
          <p:cNvSpPr txBox="1"/>
          <p:nvPr/>
        </p:nvSpPr>
        <p:spPr>
          <a:xfrm>
            <a:off x="6310997" y="2140723"/>
            <a:ext cx="2348100" cy="1434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0" i="0" lang="en-GB" sz="2400" u="none" cap="none" strike="noStrike">
                <a:solidFill>
                  <a:srgbClr val="000000"/>
                </a:solidFill>
                <a:latin typeface="Calibri"/>
                <a:ea typeface="Calibri"/>
                <a:cs typeface="Calibri"/>
                <a:sym typeface="Calibri"/>
              </a:rPr>
              <a:t>  </a:t>
            </a:r>
            <a:r>
              <a:rPr b="1" i="0" lang="en-GB" sz="1700" u="none" cap="none" strike="noStrike">
                <a:solidFill>
                  <a:srgbClr val="00B0F0"/>
                </a:solidFill>
                <a:latin typeface="Calibri"/>
                <a:ea typeface="Calibri"/>
                <a:cs typeface="Calibri"/>
                <a:sym typeface="Calibri"/>
              </a:rPr>
              <a:t>Can you find any morphemes and what do they mean?</a:t>
            </a:r>
            <a:endParaRPr b="0" i="0" sz="700" u="none" cap="none" strike="noStrike">
              <a:solidFill>
                <a:srgbClr val="00B0F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700"/>
              <a:buFont typeface="Arial"/>
              <a:buNone/>
            </a:pPr>
            <a:r>
              <a:rPr b="0" i="0" lang="en-GB" sz="1700" u="none" cap="none" strike="noStrike">
                <a:solidFill>
                  <a:srgbClr val="000000"/>
                </a:solidFill>
                <a:latin typeface="Calibri"/>
                <a:ea typeface="Calibri"/>
                <a:cs typeface="Calibri"/>
                <a:sym typeface="Calibri"/>
              </a:rPr>
              <a:t>con / sequ /ence</a:t>
            </a:r>
            <a:br>
              <a:rPr b="0" i="0" lang="en-GB" sz="1700" u="none" cap="none" strike="noStrike">
                <a:solidFill>
                  <a:srgbClr val="000000"/>
                </a:solidFill>
                <a:latin typeface="Calibri"/>
                <a:ea typeface="Calibri"/>
                <a:cs typeface="Calibri"/>
                <a:sym typeface="Calibri"/>
              </a:rPr>
            </a:br>
            <a:endParaRPr b="0" i="0" sz="1700" u="none" cap="none" strike="noStrike">
              <a:solidFill>
                <a:srgbClr val="000000"/>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1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GB">
                <a:latin typeface="Calibri"/>
                <a:ea typeface="Calibri"/>
                <a:cs typeface="Calibri"/>
                <a:sym typeface="Calibri"/>
              </a:rPr>
              <a:t>Use concept maps to explore new words (younger children)</a:t>
            </a:r>
            <a:endParaRPr b="1">
              <a:latin typeface="Calibri"/>
              <a:ea typeface="Calibri"/>
              <a:cs typeface="Calibri"/>
              <a:sym typeface="Calibri"/>
            </a:endParaRPr>
          </a:p>
        </p:txBody>
      </p:sp>
      <p:sp>
        <p:nvSpPr>
          <p:cNvPr id="160" name="Google Shape;160;p12"/>
          <p:cNvSpPr txBox="1"/>
          <p:nvPr/>
        </p:nvSpPr>
        <p:spPr>
          <a:xfrm>
            <a:off x="6996734" y="4670677"/>
            <a:ext cx="1496779" cy="278021"/>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900"/>
              <a:buFont typeface="Arial"/>
              <a:buNone/>
            </a:pPr>
            <a:r>
              <a:rPr b="0" i="1" lang="en-GB" sz="900" u="none" cap="none" strike="noStrike">
                <a:solidFill>
                  <a:srgbClr val="000000"/>
                </a:solidFill>
                <a:latin typeface="Calibri"/>
                <a:ea typeface="Calibri"/>
                <a:cs typeface="Calibri"/>
                <a:sym typeface="Calibri"/>
              </a:rPr>
              <a:t>Stahl &amp; Kapinus</a:t>
            </a:r>
            <a:endParaRPr b="1" i="1" sz="900" u="none" cap="none" strike="noStrike">
              <a:solidFill>
                <a:srgbClr val="000000"/>
              </a:solidFill>
              <a:latin typeface="Calibri"/>
              <a:ea typeface="Calibri"/>
              <a:cs typeface="Calibri"/>
              <a:sym typeface="Calibri"/>
            </a:endParaRPr>
          </a:p>
        </p:txBody>
      </p:sp>
      <p:sp>
        <p:nvSpPr>
          <p:cNvPr id="161" name="Google Shape;161;p12"/>
          <p:cNvSpPr/>
          <p:nvPr/>
        </p:nvSpPr>
        <p:spPr>
          <a:xfrm>
            <a:off x="3408575" y="1905373"/>
            <a:ext cx="2110800" cy="1904700"/>
          </a:xfrm>
          <a:prstGeom prst="quadArrowCallout">
            <a:avLst>
              <a:gd fmla="val 18515" name="adj1"/>
              <a:gd fmla="val 18515" name="adj2"/>
              <a:gd fmla="val 18515" name="adj3"/>
              <a:gd fmla="val 48123" name="adj4"/>
            </a:avLst>
          </a:prstGeom>
          <a:solidFill>
            <a:srgbClr val="7030A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086"/>
              <a:buFont typeface="Arial"/>
              <a:buNone/>
            </a:pPr>
            <a:r>
              <a:t/>
            </a:r>
            <a:endParaRPr b="1" i="0" sz="3086" u="none" cap="none" strike="noStrike">
              <a:solidFill>
                <a:srgbClr val="FFFFFF"/>
              </a:solidFill>
              <a:latin typeface="Calibri"/>
              <a:ea typeface="Calibri"/>
              <a:cs typeface="Calibri"/>
              <a:sym typeface="Calibri"/>
            </a:endParaRPr>
          </a:p>
        </p:txBody>
      </p:sp>
      <p:sp>
        <p:nvSpPr>
          <p:cNvPr id="162" name="Google Shape;162;p12"/>
          <p:cNvSpPr txBox="1"/>
          <p:nvPr/>
        </p:nvSpPr>
        <p:spPr>
          <a:xfrm>
            <a:off x="3898625" y="2685055"/>
            <a:ext cx="1130700" cy="2661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None/>
            </a:pPr>
            <a:r>
              <a:rPr b="1" i="0" lang="en-GB" sz="1200" u="none" cap="none" strike="noStrike">
                <a:solidFill>
                  <a:srgbClr val="FFFFFF"/>
                </a:solidFill>
                <a:latin typeface="Calibri"/>
                <a:ea typeface="Calibri"/>
                <a:cs typeface="Calibri"/>
                <a:sym typeface="Calibri"/>
              </a:rPr>
              <a:t>unfolded</a:t>
            </a:r>
            <a:endParaRPr b="0" i="0" sz="200" u="none" cap="none" strike="noStrike">
              <a:solidFill>
                <a:srgbClr val="000000"/>
              </a:solidFill>
              <a:latin typeface="Arial"/>
              <a:ea typeface="Arial"/>
              <a:cs typeface="Arial"/>
              <a:sym typeface="Arial"/>
            </a:endParaRPr>
          </a:p>
        </p:txBody>
      </p:sp>
      <p:sp>
        <p:nvSpPr>
          <p:cNvPr id="163" name="Google Shape;163;p12"/>
          <p:cNvSpPr txBox="1"/>
          <p:nvPr/>
        </p:nvSpPr>
        <p:spPr>
          <a:xfrm>
            <a:off x="2450075" y="1017725"/>
            <a:ext cx="4027800" cy="8517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en-GB" sz="1800" u="none" cap="none" strike="noStrike">
                <a:solidFill>
                  <a:schemeClr val="accent4"/>
                </a:solidFill>
                <a:latin typeface="Calibri"/>
                <a:ea typeface="Calibri"/>
                <a:cs typeface="Calibri"/>
                <a:sym typeface="Calibri"/>
              </a:rPr>
              <a:t>What is it? </a:t>
            </a:r>
            <a:endParaRPr b="0" i="0" sz="800" u="none" cap="none" strike="noStrike">
              <a:solidFill>
                <a:schemeClr val="accent4"/>
              </a:solidFill>
              <a:latin typeface="Arial"/>
              <a:ea typeface="Arial"/>
              <a:cs typeface="Arial"/>
              <a:sym typeface="Arial"/>
            </a:endParaRPr>
          </a:p>
          <a:p>
            <a:pPr indent="0" lvl="0" marL="0" marR="0" rtl="0" algn="ctr">
              <a:lnSpc>
                <a:spcPct val="100000"/>
              </a:lnSpc>
              <a:spcBef>
                <a:spcPts val="0"/>
              </a:spcBef>
              <a:spcAft>
                <a:spcPts val="0"/>
              </a:spcAft>
              <a:buNone/>
            </a:pPr>
            <a:r>
              <a:rPr b="0" i="0" lang="en-GB" sz="1800" u="none" cap="none" strike="noStrike">
                <a:solidFill>
                  <a:srgbClr val="000000"/>
                </a:solidFill>
                <a:latin typeface="Calibri"/>
                <a:ea typeface="Calibri"/>
                <a:cs typeface="Calibri"/>
                <a:sym typeface="Calibri"/>
              </a:rPr>
              <a:t>Having been opened and / or spread out</a:t>
            </a:r>
            <a:endParaRPr b="0" i="0" sz="800" u="none" cap="none" strike="noStrike">
              <a:solidFill>
                <a:srgbClr val="000000"/>
              </a:solidFill>
              <a:latin typeface="Arial"/>
              <a:ea typeface="Arial"/>
              <a:cs typeface="Arial"/>
              <a:sym typeface="Arial"/>
            </a:endParaRPr>
          </a:p>
        </p:txBody>
      </p:sp>
      <p:sp>
        <p:nvSpPr>
          <p:cNvPr id="164" name="Google Shape;164;p12"/>
          <p:cNvSpPr txBox="1"/>
          <p:nvPr/>
        </p:nvSpPr>
        <p:spPr>
          <a:xfrm>
            <a:off x="377624" y="2191352"/>
            <a:ext cx="2990100" cy="15759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None/>
            </a:pPr>
            <a:r>
              <a:rPr b="0" i="0" lang="en-GB" sz="1700" u="none" cap="none" strike="noStrike">
                <a:solidFill>
                  <a:srgbClr val="000000"/>
                </a:solidFill>
                <a:latin typeface="Calibri"/>
                <a:ea typeface="Calibri"/>
                <a:cs typeface="Calibri"/>
                <a:sym typeface="Calibri"/>
              </a:rPr>
              <a:t>  </a:t>
            </a:r>
            <a:r>
              <a:rPr b="1" i="0" lang="en-GB" sz="1700" u="none" cap="none" strike="noStrike">
                <a:solidFill>
                  <a:srgbClr val="000000"/>
                </a:solidFill>
                <a:latin typeface="Calibri"/>
                <a:ea typeface="Calibri"/>
                <a:cs typeface="Calibri"/>
                <a:sym typeface="Calibri"/>
              </a:rPr>
              <a:t> </a:t>
            </a:r>
            <a:r>
              <a:rPr b="1" i="0" lang="en-GB" sz="1700" u="none" cap="none" strike="noStrike">
                <a:solidFill>
                  <a:srgbClr val="7030A0"/>
                </a:solidFill>
                <a:latin typeface="Calibri"/>
                <a:ea typeface="Calibri"/>
                <a:cs typeface="Calibri"/>
                <a:sym typeface="Calibri"/>
              </a:rPr>
              <a:t>Example</a:t>
            </a:r>
            <a:br>
              <a:rPr b="0" i="0" lang="en-GB" sz="1700" u="sng" cap="none" strike="noStrike">
                <a:solidFill>
                  <a:srgbClr val="000000"/>
                </a:solidFill>
                <a:latin typeface="Calibri"/>
                <a:ea typeface="Calibri"/>
                <a:cs typeface="Calibri"/>
                <a:sym typeface="Calibri"/>
              </a:rPr>
            </a:br>
            <a:r>
              <a:rPr b="0" i="0" lang="en-GB" sz="1700" u="none" cap="none" strike="noStrike">
                <a:solidFill>
                  <a:srgbClr val="000000"/>
                </a:solidFill>
                <a:latin typeface="Calibri"/>
                <a:ea typeface="Calibri"/>
                <a:cs typeface="Calibri"/>
                <a:sym typeface="Calibri"/>
              </a:rPr>
              <a:t>The butterfly carefully unfolded its wings</a:t>
            </a:r>
            <a:endParaRPr b="0" i="0" sz="700" u="none" cap="none" strike="noStrike">
              <a:solidFill>
                <a:srgbClr val="000000"/>
              </a:solidFill>
              <a:latin typeface="Arial"/>
              <a:ea typeface="Arial"/>
              <a:cs typeface="Arial"/>
              <a:sym typeface="Arial"/>
            </a:endParaRPr>
          </a:p>
        </p:txBody>
      </p:sp>
      <p:sp>
        <p:nvSpPr>
          <p:cNvPr id="165" name="Google Shape;165;p12"/>
          <p:cNvSpPr txBox="1"/>
          <p:nvPr/>
        </p:nvSpPr>
        <p:spPr>
          <a:xfrm>
            <a:off x="1398876" y="3766785"/>
            <a:ext cx="6130198" cy="941753"/>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700"/>
              <a:buFont typeface="Arial"/>
              <a:buNone/>
            </a:pPr>
            <a:r>
              <a:rPr b="1" i="0" lang="en-GB" sz="1700" u="none" cap="none" strike="noStrike">
                <a:solidFill>
                  <a:srgbClr val="DB1151"/>
                </a:solidFill>
                <a:latin typeface="Calibri"/>
                <a:ea typeface="Calibri"/>
                <a:cs typeface="Calibri"/>
                <a:sym typeface="Calibri"/>
              </a:rPr>
              <a:t>What is its etymology?</a:t>
            </a:r>
            <a:endParaRPr b="0" i="0" sz="700" u="none" cap="none" strike="noStrike">
              <a:solidFill>
                <a:srgbClr val="DB1151"/>
              </a:solidFill>
              <a:latin typeface="Arial"/>
              <a:ea typeface="Arial"/>
              <a:cs typeface="Arial"/>
              <a:sym typeface="Arial"/>
            </a:endParaRPr>
          </a:p>
          <a:p>
            <a:pPr indent="0" lvl="0" marL="0" marR="0" rtl="0" algn="ctr">
              <a:lnSpc>
                <a:spcPct val="100000"/>
              </a:lnSpc>
              <a:spcBef>
                <a:spcPts val="0"/>
              </a:spcBef>
              <a:spcAft>
                <a:spcPts val="0"/>
              </a:spcAft>
              <a:buNone/>
            </a:pPr>
            <a:r>
              <a:rPr b="0" i="0" lang="en-GB" sz="1600" u="none" cap="none" strike="noStrike">
                <a:solidFill>
                  <a:schemeClr val="dk1"/>
                </a:solidFill>
                <a:latin typeface="Calibri"/>
                <a:ea typeface="Calibri"/>
                <a:cs typeface="Calibri"/>
                <a:sym typeface="Calibri"/>
              </a:rPr>
              <a:t>fold (verb), fold (noun), folding, folded, unfold, refold</a:t>
            </a:r>
            <a:endParaRPr b="0" i="0" sz="700" u="none" cap="none" strike="noStrike">
              <a:solidFill>
                <a:schemeClr val="dk1"/>
              </a:solidFill>
              <a:latin typeface="Arial"/>
              <a:ea typeface="Arial"/>
              <a:cs typeface="Arial"/>
              <a:sym typeface="Arial"/>
            </a:endParaRPr>
          </a:p>
        </p:txBody>
      </p:sp>
      <p:sp>
        <p:nvSpPr>
          <p:cNvPr id="166" name="Google Shape;166;p12"/>
          <p:cNvSpPr txBox="1"/>
          <p:nvPr/>
        </p:nvSpPr>
        <p:spPr>
          <a:xfrm>
            <a:off x="6310997" y="2140723"/>
            <a:ext cx="2348100" cy="1434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0" i="0" lang="en-GB" sz="2400" u="none" cap="none" strike="noStrike">
                <a:solidFill>
                  <a:srgbClr val="000000"/>
                </a:solidFill>
                <a:latin typeface="Calibri"/>
                <a:ea typeface="Calibri"/>
                <a:cs typeface="Calibri"/>
                <a:sym typeface="Calibri"/>
              </a:rPr>
              <a:t>  </a:t>
            </a:r>
            <a:r>
              <a:rPr b="1" i="0" lang="en-GB" sz="1700" u="none" cap="none" strike="noStrike">
                <a:solidFill>
                  <a:srgbClr val="00B0F0"/>
                </a:solidFill>
                <a:latin typeface="Calibri"/>
                <a:ea typeface="Calibri"/>
                <a:cs typeface="Calibri"/>
                <a:sym typeface="Calibri"/>
              </a:rPr>
              <a:t>Can you find any morphemes and what do they mean?</a:t>
            </a:r>
            <a:endParaRPr b="0" i="0" sz="700" u="none" cap="none" strike="noStrike">
              <a:solidFill>
                <a:srgbClr val="00B0F0"/>
              </a:solidFill>
              <a:latin typeface="Arial"/>
              <a:ea typeface="Arial"/>
              <a:cs typeface="Arial"/>
              <a:sym typeface="Arial"/>
            </a:endParaRPr>
          </a:p>
          <a:p>
            <a:pPr indent="0" lvl="0" marL="0" marR="0" rtl="0" algn="ctr">
              <a:lnSpc>
                <a:spcPct val="100000"/>
              </a:lnSpc>
              <a:spcBef>
                <a:spcPts val="0"/>
              </a:spcBef>
              <a:spcAft>
                <a:spcPts val="0"/>
              </a:spcAft>
              <a:buNone/>
            </a:pPr>
            <a:r>
              <a:rPr b="0" i="0" lang="en-GB" sz="1700" u="none" cap="none" strike="noStrike">
                <a:solidFill>
                  <a:srgbClr val="000000"/>
                </a:solidFill>
                <a:latin typeface="Calibri"/>
                <a:ea typeface="Calibri"/>
                <a:cs typeface="Calibri"/>
                <a:sym typeface="Calibri"/>
              </a:rPr>
              <a:t>un / fold /ed</a:t>
            </a:r>
            <a:br>
              <a:rPr b="0" i="0" lang="en-GB" sz="1700" u="none" cap="none" strike="noStrike">
                <a:solidFill>
                  <a:srgbClr val="000000"/>
                </a:solidFill>
                <a:latin typeface="Calibri"/>
                <a:ea typeface="Calibri"/>
                <a:cs typeface="Calibri"/>
                <a:sym typeface="Calibri"/>
              </a:rPr>
            </a:br>
            <a:endParaRPr b="0" i="0" sz="1700" u="none" cap="none" strike="noStrike">
              <a:solidFill>
                <a:srgbClr val="000000"/>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GB">
                <a:latin typeface="Calibri"/>
                <a:ea typeface="Calibri"/>
                <a:cs typeface="Calibri"/>
                <a:sym typeface="Calibri"/>
              </a:rPr>
              <a:t>Latin and Greek root words</a:t>
            </a:r>
            <a:endParaRPr b="1">
              <a:latin typeface="Calibri"/>
              <a:ea typeface="Calibri"/>
              <a:cs typeface="Calibri"/>
              <a:sym typeface="Calibri"/>
            </a:endParaRPr>
          </a:p>
        </p:txBody>
      </p:sp>
      <p:sp>
        <p:nvSpPr>
          <p:cNvPr id="172" name="Google Shape;172;p13"/>
          <p:cNvSpPr txBox="1"/>
          <p:nvPr>
            <p:ph idx="1" type="body"/>
          </p:nvPr>
        </p:nvSpPr>
        <p:spPr>
          <a:xfrm>
            <a:off x="311700" y="1101425"/>
            <a:ext cx="8520600" cy="3416400"/>
          </a:xfrm>
          <a:prstGeom prst="rect">
            <a:avLst/>
          </a:prstGeom>
          <a:noFill/>
          <a:ln>
            <a:noFill/>
          </a:ln>
        </p:spPr>
        <p:txBody>
          <a:bodyPr anchorCtr="0" anchor="t" bIns="91425" lIns="91425" spcFirstLastPara="1" rIns="91425" wrap="square" tIns="91425">
            <a:normAutofit/>
          </a:bodyPr>
          <a:lstStyle/>
          <a:p>
            <a:pPr indent="-220027" lvl="0" marL="285750" rtl="0" algn="l">
              <a:lnSpc>
                <a:spcPct val="95000"/>
              </a:lnSpc>
              <a:spcBef>
                <a:spcPts val="0"/>
              </a:spcBef>
              <a:spcAft>
                <a:spcPts val="0"/>
              </a:spcAft>
              <a:buClr>
                <a:srgbClr val="000000"/>
              </a:buClr>
              <a:buSzPts val="1365"/>
              <a:buChar char="•"/>
            </a:pPr>
            <a:r>
              <a:rPr lang="en-GB" sz="1365">
                <a:solidFill>
                  <a:srgbClr val="000000"/>
                </a:solidFill>
                <a:latin typeface="Calibri"/>
                <a:ea typeface="Calibri"/>
                <a:cs typeface="Calibri"/>
                <a:sym typeface="Calibri"/>
              </a:rPr>
              <a:t>When exploring new vocabulary, look closely at the morphology of the words</a:t>
            </a:r>
            <a:endParaRPr sz="1365">
              <a:solidFill>
                <a:srgbClr val="000000"/>
              </a:solidFill>
              <a:latin typeface="Calibri"/>
              <a:ea typeface="Calibri"/>
              <a:cs typeface="Calibri"/>
              <a:sym typeface="Calibri"/>
            </a:endParaRPr>
          </a:p>
          <a:p>
            <a:pPr indent="-220027" lvl="0" marL="285750" rtl="0" algn="l">
              <a:lnSpc>
                <a:spcPct val="95000"/>
              </a:lnSpc>
              <a:spcBef>
                <a:spcPts val="0"/>
              </a:spcBef>
              <a:spcAft>
                <a:spcPts val="0"/>
              </a:spcAft>
              <a:buClr>
                <a:srgbClr val="000000"/>
              </a:buClr>
              <a:buSzPts val="1365"/>
              <a:buChar char="•"/>
            </a:pPr>
            <a:r>
              <a:rPr lang="en-GB" sz="1365">
                <a:solidFill>
                  <a:srgbClr val="000000"/>
                </a:solidFill>
                <a:latin typeface="Calibri"/>
                <a:ea typeface="Calibri"/>
                <a:cs typeface="Calibri"/>
                <a:sym typeface="Calibri"/>
              </a:rPr>
              <a:t>Pay particular attention to words with their origins in Latin and Greek</a:t>
            </a:r>
            <a:endParaRPr sz="1365">
              <a:solidFill>
                <a:srgbClr val="000000"/>
              </a:solidFill>
              <a:latin typeface="Calibri"/>
              <a:ea typeface="Calibri"/>
              <a:cs typeface="Calibri"/>
              <a:sym typeface="Calibri"/>
            </a:endParaRPr>
          </a:p>
          <a:p>
            <a:pPr indent="-219075" lvl="0" marL="285750" rtl="0" algn="l">
              <a:lnSpc>
                <a:spcPct val="115000"/>
              </a:lnSpc>
              <a:spcBef>
                <a:spcPts val="0"/>
              </a:spcBef>
              <a:spcAft>
                <a:spcPts val="0"/>
              </a:spcAft>
              <a:buClr>
                <a:srgbClr val="000000"/>
              </a:buClr>
              <a:buSzPts val="1350"/>
              <a:buChar char="•"/>
            </a:pPr>
            <a:r>
              <a:rPr lang="en-GB" sz="1350">
                <a:solidFill>
                  <a:srgbClr val="000000"/>
                </a:solidFill>
                <a:latin typeface="Calibri"/>
                <a:ea typeface="Calibri"/>
                <a:cs typeface="Calibri"/>
                <a:sym typeface="Calibri"/>
              </a:rPr>
              <a:t>If children are learning from lists or sets of technical or academic words, teach the relevant roots </a:t>
            </a:r>
            <a:endParaRPr sz="1350">
              <a:solidFill>
                <a:srgbClr val="000000"/>
              </a:solidFill>
              <a:latin typeface="Calibri"/>
              <a:ea typeface="Calibri"/>
              <a:cs typeface="Calibri"/>
              <a:sym typeface="Calibri"/>
            </a:endParaRPr>
          </a:p>
          <a:p>
            <a:pPr indent="0" lvl="0" marL="0" rtl="0" algn="l">
              <a:lnSpc>
                <a:spcPct val="95000"/>
              </a:lnSpc>
              <a:spcBef>
                <a:spcPts val="1200"/>
              </a:spcBef>
              <a:spcAft>
                <a:spcPts val="0"/>
              </a:spcAft>
              <a:buClr>
                <a:schemeClr val="dk1"/>
              </a:buClr>
              <a:buSzPts val="1018"/>
              <a:buFont typeface="Arial"/>
              <a:buNone/>
            </a:pPr>
            <a:r>
              <a:t/>
            </a:r>
            <a:endParaRPr sz="1365">
              <a:solidFill>
                <a:srgbClr val="000000"/>
              </a:solidFill>
              <a:latin typeface="Calibri"/>
              <a:ea typeface="Calibri"/>
              <a:cs typeface="Calibri"/>
              <a:sym typeface="Calibri"/>
            </a:endParaRPr>
          </a:p>
          <a:p>
            <a:pPr indent="0" lvl="0" marL="0" rtl="0" algn="l">
              <a:lnSpc>
                <a:spcPct val="95000"/>
              </a:lnSpc>
              <a:spcBef>
                <a:spcPts val="1200"/>
              </a:spcBef>
              <a:spcAft>
                <a:spcPts val="0"/>
              </a:spcAft>
              <a:buSzPts val="1018"/>
              <a:buNone/>
            </a:pPr>
            <a:r>
              <a:rPr b="1" lang="en-GB" sz="1365">
                <a:solidFill>
                  <a:srgbClr val="000000"/>
                </a:solidFill>
                <a:latin typeface="Calibri"/>
                <a:ea typeface="Calibri"/>
                <a:cs typeface="Calibri"/>
                <a:sym typeface="Calibri"/>
              </a:rPr>
              <a:t>mit/miss   </a:t>
            </a:r>
            <a:endParaRPr b="1" sz="1365">
              <a:solidFill>
                <a:srgbClr val="000000"/>
              </a:solidFill>
              <a:latin typeface="Calibri"/>
              <a:ea typeface="Calibri"/>
              <a:cs typeface="Calibri"/>
              <a:sym typeface="Calibri"/>
            </a:endParaRPr>
          </a:p>
          <a:p>
            <a:pPr indent="0" lvl="0" marL="0" rtl="0" algn="l">
              <a:lnSpc>
                <a:spcPct val="95000"/>
              </a:lnSpc>
              <a:spcBef>
                <a:spcPts val="1200"/>
              </a:spcBef>
              <a:spcAft>
                <a:spcPts val="0"/>
              </a:spcAft>
              <a:buSzPts val="1018"/>
              <a:buNone/>
            </a:pPr>
            <a:r>
              <a:rPr lang="en-GB" sz="1365">
                <a:solidFill>
                  <a:srgbClr val="000000"/>
                </a:solidFill>
                <a:latin typeface="Calibri"/>
                <a:ea typeface="Calibri"/>
                <a:cs typeface="Calibri"/>
                <a:sym typeface="Calibri"/>
              </a:rPr>
              <a:t>How many words can you think of?</a:t>
            </a:r>
            <a:endParaRPr sz="1365">
              <a:solidFill>
                <a:srgbClr val="000000"/>
              </a:solidFill>
              <a:latin typeface="Calibri"/>
              <a:ea typeface="Calibri"/>
              <a:cs typeface="Calibri"/>
              <a:sym typeface="Calibri"/>
            </a:endParaRPr>
          </a:p>
        </p:txBody>
      </p:sp>
      <p:sp>
        <p:nvSpPr>
          <p:cNvPr id="173" name="Google Shape;173;p13"/>
          <p:cNvSpPr/>
          <p:nvPr/>
        </p:nvSpPr>
        <p:spPr>
          <a:xfrm>
            <a:off x="311700" y="3071004"/>
            <a:ext cx="527709"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GB" sz="1400" u="none" cap="none" strike="noStrike">
                <a:solidFill>
                  <a:srgbClr val="7030A0"/>
                </a:solidFill>
                <a:latin typeface="Calibri"/>
                <a:ea typeface="Calibri"/>
                <a:cs typeface="Calibri"/>
                <a:sym typeface="Calibri"/>
              </a:rPr>
              <a:t>emit</a:t>
            </a:r>
            <a:endParaRPr b="0" i="0" sz="1400" u="none" cap="none" strike="noStrike">
              <a:solidFill>
                <a:srgbClr val="000000"/>
              </a:solidFill>
              <a:latin typeface="Arial"/>
              <a:ea typeface="Arial"/>
              <a:cs typeface="Arial"/>
              <a:sym typeface="Arial"/>
            </a:endParaRPr>
          </a:p>
        </p:txBody>
      </p:sp>
      <p:sp>
        <p:nvSpPr>
          <p:cNvPr id="174" name="Google Shape;174;p13"/>
          <p:cNvSpPr/>
          <p:nvPr/>
        </p:nvSpPr>
        <p:spPr>
          <a:xfrm>
            <a:off x="957693" y="3071004"/>
            <a:ext cx="688009"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GB" sz="1400" u="none" cap="none" strike="noStrike">
                <a:solidFill>
                  <a:srgbClr val="7030A0"/>
                </a:solidFill>
                <a:latin typeface="Calibri"/>
                <a:ea typeface="Calibri"/>
                <a:cs typeface="Calibri"/>
                <a:sym typeface="Calibri"/>
              </a:rPr>
              <a:t>permit</a:t>
            </a:r>
            <a:endParaRPr b="0" i="0" sz="1400" u="none" cap="none" strike="noStrike">
              <a:solidFill>
                <a:srgbClr val="000000"/>
              </a:solidFill>
              <a:latin typeface="Arial"/>
              <a:ea typeface="Arial"/>
              <a:cs typeface="Arial"/>
              <a:sym typeface="Arial"/>
            </a:endParaRPr>
          </a:p>
        </p:txBody>
      </p:sp>
      <p:sp>
        <p:nvSpPr>
          <p:cNvPr id="175" name="Google Shape;175;p13"/>
          <p:cNvSpPr/>
          <p:nvPr/>
        </p:nvSpPr>
        <p:spPr>
          <a:xfrm>
            <a:off x="1763986" y="3071004"/>
            <a:ext cx="591829"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GB" sz="1400" u="none" cap="none" strike="noStrike">
                <a:solidFill>
                  <a:srgbClr val="7030A0"/>
                </a:solidFill>
                <a:latin typeface="Calibri"/>
                <a:ea typeface="Calibri"/>
                <a:cs typeface="Calibri"/>
                <a:sym typeface="Calibri"/>
              </a:rPr>
              <a:t>remit</a:t>
            </a:r>
            <a:endParaRPr b="0" i="0" sz="1400" u="none" cap="none" strike="noStrike">
              <a:solidFill>
                <a:srgbClr val="000000"/>
              </a:solidFill>
              <a:latin typeface="Arial"/>
              <a:ea typeface="Arial"/>
              <a:cs typeface="Arial"/>
              <a:sym typeface="Arial"/>
            </a:endParaRPr>
          </a:p>
        </p:txBody>
      </p:sp>
      <p:sp>
        <p:nvSpPr>
          <p:cNvPr id="176" name="Google Shape;176;p13"/>
          <p:cNvSpPr/>
          <p:nvPr/>
        </p:nvSpPr>
        <p:spPr>
          <a:xfrm>
            <a:off x="2474099" y="3071004"/>
            <a:ext cx="755335"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GB" sz="1400" u="none" cap="none" strike="noStrike">
                <a:solidFill>
                  <a:srgbClr val="7030A0"/>
                </a:solidFill>
                <a:latin typeface="Calibri"/>
                <a:ea typeface="Calibri"/>
                <a:cs typeface="Calibri"/>
                <a:sym typeface="Calibri"/>
              </a:rPr>
              <a:t>commit</a:t>
            </a:r>
            <a:endParaRPr b="0" i="0" sz="1400" u="none" cap="none" strike="noStrike">
              <a:solidFill>
                <a:srgbClr val="000000"/>
              </a:solidFill>
              <a:latin typeface="Arial"/>
              <a:ea typeface="Arial"/>
              <a:cs typeface="Arial"/>
              <a:sym typeface="Arial"/>
            </a:endParaRPr>
          </a:p>
        </p:txBody>
      </p:sp>
      <p:sp>
        <p:nvSpPr>
          <p:cNvPr id="177" name="Google Shape;177;p13"/>
          <p:cNvSpPr/>
          <p:nvPr/>
        </p:nvSpPr>
        <p:spPr>
          <a:xfrm>
            <a:off x="3347718" y="3071004"/>
            <a:ext cx="70243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GB" sz="1400" u="none" cap="none" strike="noStrike">
                <a:solidFill>
                  <a:srgbClr val="7030A0"/>
                </a:solidFill>
                <a:latin typeface="Calibri"/>
                <a:ea typeface="Calibri"/>
                <a:cs typeface="Calibri"/>
                <a:sym typeface="Calibri"/>
              </a:rPr>
              <a:t>submit</a:t>
            </a:r>
            <a:endParaRPr b="0" i="0" sz="1400" u="none" cap="none" strike="noStrike">
              <a:solidFill>
                <a:srgbClr val="000000"/>
              </a:solidFill>
              <a:latin typeface="Arial"/>
              <a:ea typeface="Arial"/>
              <a:cs typeface="Arial"/>
              <a:sym typeface="Arial"/>
            </a:endParaRPr>
          </a:p>
        </p:txBody>
      </p:sp>
      <p:sp>
        <p:nvSpPr>
          <p:cNvPr id="178" name="Google Shape;178;p13"/>
          <p:cNvSpPr/>
          <p:nvPr/>
        </p:nvSpPr>
        <p:spPr>
          <a:xfrm>
            <a:off x="4168436" y="3071004"/>
            <a:ext cx="62228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GB" sz="1400" u="none" cap="none" strike="noStrike">
                <a:solidFill>
                  <a:srgbClr val="7030A0"/>
                </a:solidFill>
                <a:latin typeface="Calibri"/>
                <a:ea typeface="Calibri"/>
                <a:cs typeface="Calibri"/>
                <a:sym typeface="Calibri"/>
              </a:rPr>
              <a:t>admit</a:t>
            </a:r>
            <a:endParaRPr b="0" i="0" sz="1400" u="none" cap="none" strike="noStrike">
              <a:solidFill>
                <a:srgbClr val="000000"/>
              </a:solidFill>
              <a:latin typeface="Arial"/>
              <a:ea typeface="Arial"/>
              <a:cs typeface="Arial"/>
              <a:sym typeface="Arial"/>
            </a:endParaRPr>
          </a:p>
        </p:txBody>
      </p:sp>
      <p:sp>
        <p:nvSpPr>
          <p:cNvPr id="179" name="Google Shape;179;p13"/>
          <p:cNvSpPr/>
          <p:nvPr/>
        </p:nvSpPr>
        <p:spPr>
          <a:xfrm>
            <a:off x="311700" y="3666043"/>
            <a:ext cx="114005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GB" sz="1400" u="none" cap="none" strike="noStrike">
                <a:solidFill>
                  <a:srgbClr val="7030A0"/>
                </a:solidFill>
                <a:latin typeface="Calibri"/>
                <a:ea typeface="Calibri"/>
                <a:cs typeface="Calibri"/>
                <a:sym typeface="Calibri"/>
              </a:rPr>
              <a:t>transmission</a:t>
            </a:r>
            <a:endParaRPr b="0" i="0" sz="1400" u="none" cap="none" strike="noStrike">
              <a:solidFill>
                <a:srgbClr val="000000"/>
              </a:solidFill>
              <a:latin typeface="Arial"/>
              <a:ea typeface="Arial"/>
              <a:cs typeface="Arial"/>
              <a:sym typeface="Arial"/>
            </a:endParaRPr>
          </a:p>
        </p:txBody>
      </p:sp>
      <p:sp>
        <p:nvSpPr>
          <p:cNvPr id="180" name="Google Shape;180;p13"/>
          <p:cNvSpPr/>
          <p:nvPr/>
        </p:nvSpPr>
        <p:spPr>
          <a:xfrm>
            <a:off x="1458507" y="3666043"/>
            <a:ext cx="846707"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GB" sz="1400" u="none" cap="none" strike="noStrike">
                <a:solidFill>
                  <a:srgbClr val="7030A0"/>
                </a:solidFill>
                <a:latin typeface="Calibri"/>
                <a:ea typeface="Calibri"/>
                <a:cs typeface="Calibri"/>
                <a:sym typeface="Calibri"/>
              </a:rPr>
              <a:t>emission</a:t>
            </a:r>
            <a:endParaRPr b="0" i="0" sz="1400" u="none" cap="none" strike="noStrike">
              <a:solidFill>
                <a:srgbClr val="000000"/>
              </a:solidFill>
              <a:latin typeface="Arial"/>
              <a:ea typeface="Arial"/>
              <a:cs typeface="Arial"/>
              <a:sym typeface="Arial"/>
            </a:endParaRPr>
          </a:p>
        </p:txBody>
      </p:sp>
      <p:sp>
        <p:nvSpPr>
          <p:cNvPr id="181" name="Google Shape;181;p13"/>
          <p:cNvSpPr/>
          <p:nvPr/>
        </p:nvSpPr>
        <p:spPr>
          <a:xfrm>
            <a:off x="2311965" y="3666043"/>
            <a:ext cx="756938"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GB" sz="1400" u="none" cap="none" strike="noStrike">
                <a:solidFill>
                  <a:srgbClr val="7030A0"/>
                </a:solidFill>
                <a:latin typeface="Calibri"/>
                <a:ea typeface="Calibri"/>
                <a:cs typeface="Calibri"/>
                <a:sym typeface="Calibri"/>
              </a:rPr>
              <a:t>mission</a:t>
            </a:r>
            <a:endParaRPr b="0" i="0" sz="1400" u="none" cap="none" strike="noStrike">
              <a:solidFill>
                <a:srgbClr val="000000"/>
              </a:solidFill>
              <a:latin typeface="Arial"/>
              <a:ea typeface="Arial"/>
              <a:cs typeface="Arial"/>
              <a:sym typeface="Arial"/>
            </a:endParaRPr>
          </a:p>
        </p:txBody>
      </p:sp>
      <p:sp>
        <p:nvSpPr>
          <p:cNvPr id="182" name="Google Shape;182;p13"/>
          <p:cNvSpPr/>
          <p:nvPr/>
        </p:nvSpPr>
        <p:spPr>
          <a:xfrm>
            <a:off x="3075654" y="3666043"/>
            <a:ext cx="739305"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GB" sz="1400" u="none" cap="none" strike="noStrike">
                <a:solidFill>
                  <a:srgbClr val="7030A0"/>
                </a:solidFill>
                <a:latin typeface="Calibri"/>
                <a:ea typeface="Calibri"/>
                <a:cs typeface="Calibri"/>
                <a:sym typeface="Calibri"/>
              </a:rPr>
              <a:t>missive</a:t>
            </a:r>
            <a:endParaRPr b="0" i="0" sz="1400" u="none" cap="none" strike="noStrike">
              <a:solidFill>
                <a:srgbClr val="000000"/>
              </a:solidFill>
              <a:latin typeface="Arial"/>
              <a:ea typeface="Arial"/>
              <a:cs typeface="Arial"/>
              <a:sym typeface="Arial"/>
            </a:endParaRPr>
          </a:p>
        </p:txBody>
      </p:sp>
      <p:sp>
        <p:nvSpPr>
          <p:cNvPr id="183" name="Google Shape;183;p13"/>
          <p:cNvSpPr/>
          <p:nvPr/>
        </p:nvSpPr>
        <p:spPr>
          <a:xfrm>
            <a:off x="3821710" y="3666043"/>
            <a:ext cx="989373"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GB" sz="1400" u="none" cap="none" strike="noStrike">
                <a:solidFill>
                  <a:srgbClr val="7030A0"/>
                </a:solidFill>
                <a:latin typeface="Calibri"/>
                <a:ea typeface="Calibri"/>
                <a:cs typeface="Calibri"/>
                <a:sym typeface="Calibri"/>
              </a:rPr>
              <a:t>permissive</a:t>
            </a:r>
            <a:endParaRPr b="0" i="0" sz="1400" u="none" cap="none" strike="noStrike">
              <a:solidFill>
                <a:srgbClr val="000000"/>
              </a:solidFill>
              <a:latin typeface="Arial"/>
              <a:ea typeface="Arial"/>
              <a:cs typeface="Arial"/>
              <a:sym typeface="Arial"/>
            </a:endParaRPr>
          </a:p>
        </p:txBody>
      </p:sp>
      <p:sp>
        <p:nvSpPr>
          <p:cNvPr id="184" name="Google Shape;184;p13"/>
          <p:cNvSpPr/>
          <p:nvPr/>
        </p:nvSpPr>
        <p:spPr>
          <a:xfrm>
            <a:off x="4817834" y="3666043"/>
            <a:ext cx="699230"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GB" sz="1400" u="none" cap="none" strike="noStrike">
                <a:solidFill>
                  <a:srgbClr val="7030A0"/>
                </a:solidFill>
                <a:latin typeface="Calibri"/>
                <a:ea typeface="Calibri"/>
                <a:cs typeface="Calibri"/>
                <a:sym typeface="Calibri"/>
              </a:rPr>
              <a:t>missile</a:t>
            </a:r>
            <a:endParaRPr b="0" i="0" sz="1400" u="none" cap="none" strike="noStrike">
              <a:solidFill>
                <a:srgbClr val="000000"/>
              </a:solidFill>
              <a:latin typeface="Arial"/>
              <a:ea typeface="Arial"/>
              <a:cs typeface="Arial"/>
              <a:sym typeface="Arial"/>
            </a:endParaRPr>
          </a:p>
        </p:txBody>
      </p:sp>
      <p:sp>
        <p:nvSpPr>
          <p:cNvPr id="185" name="Google Shape;185;p13"/>
          <p:cNvSpPr/>
          <p:nvPr/>
        </p:nvSpPr>
        <p:spPr>
          <a:xfrm>
            <a:off x="5523815" y="3666043"/>
            <a:ext cx="994183"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GB" sz="1400" u="none" cap="none" strike="noStrike">
                <a:solidFill>
                  <a:srgbClr val="7030A0"/>
                </a:solidFill>
                <a:latin typeface="Calibri"/>
                <a:ea typeface="Calibri"/>
                <a:cs typeface="Calibri"/>
                <a:sym typeface="Calibri"/>
              </a:rPr>
              <a:t>missionary</a:t>
            </a:r>
            <a:endParaRPr b="0" i="0" sz="1400" u="none" cap="none" strike="noStrike">
              <a:solidFill>
                <a:srgbClr val="000000"/>
              </a:solidFill>
              <a:latin typeface="Arial"/>
              <a:ea typeface="Arial"/>
              <a:cs typeface="Arial"/>
              <a:sym typeface="Arial"/>
            </a:endParaRPr>
          </a:p>
        </p:txBody>
      </p:sp>
      <p:sp>
        <p:nvSpPr>
          <p:cNvPr id="186" name="Google Shape;186;p13"/>
          <p:cNvSpPr/>
          <p:nvPr/>
        </p:nvSpPr>
        <p:spPr>
          <a:xfrm>
            <a:off x="6524749" y="3666043"/>
            <a:ext cx="941283"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GB" sz="1400" u="none" cap="none" strike="noStrike">
                <a:solidFill>
                  <a:srgbClr val="7030A0"/>
                </a:solidFill>
                <a:latin typeface="Calibri"/>
                <a:ea typeface="Calibri"/>
                <a:cs typeface="Calibri"/>
                <a:sym typeface="Calibri"/>
              </a:rPr>
              <a:t>admission</a:t>
            </a:r>
            <a:endParaRPr b="0" i="0" sz="1400" u="none" cap="none" strike="noStrike">
              <a:solidFill>
                <a:srgbClr val="000000"/>
              </a:solidFill>
              <a:latin typeface="Arial"/>
              <a:ea typeface="Arial"/>
              <a:cs typeface="Arial"/>
              <a:sym typeface="Arial"/>
            </a:endParaRPr>
          </a:p>
        </p:txBody>
      </p:sp>
      <p:sp>
        <p:nvSpPr>
          <p:cNvPr id="187" name="Google Shape;187;p13"/>
          <p:cNvSpPr/>
          <p:nvPr/>
        </p:nvSpPr>
        <p:spPr>
          <a:xfrm>
            <a:off x="7472786" y="3666043"/>
            <a:ext cx="1114408"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GB" sz="1400" u="none" cap="none" strike="noStrike">
                <a:solidFill>
                  <a:srgbClr val="7030A0"/>
                </a:solidFill>
                <a:latin typeface="Calibri"/>
                <a:ea typeface="Calibri"/>
                <a:cs typeface="Calibri"/>
                <a:sym typeface="Calibri"/>
              </a:rPr>
              <a:t>intermission</a:t>
            </a:r>
            <a:endParaRPr b="0" i="0" sz="1400" u="none" cap="none" strike="noStrik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7">
                                            <p:txEl>
                                              <p:pRg end="0" st="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1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GB">
                <a:latin typeface="Calibri"/>
                <a:ea typeface="Calibri"/>
                <a:cs typeface="Calibri"/>
                <a:sym typeface="Calibri"/>
              </a:rPr>
              <a:t>Numeric prefixes</a:t>
            </a:r>
            <a:endParaRPr b="1">
              <a:latin typeface="Calibri"/>
              <a:ea typeface="Calibri"/>
              <a:cs typeface="Calibri"/>
              <a:sym typeface="Calibri"/>
            </a:endParaRPr>
          </a:p>
        </p:txBody>
      </p:sp>
      <p:graphicFrame>
        <p:nvGraphicFramePr>
          <p:cNvPr id="193" name="Google Shape;193;p14"/>
          <p:cNvGraphicFramePr/>
          <p:nvPr/>
        </p:nvGraphicFramePr>
        <p:xfrm>
          <a:off x="1130023" y="1042673"/>
          <a:ext cx="3000000" cy="3000000"/>
        </p:xfrm>
        <a:graphic>
          <a:graphicData uri="http://schemas.openxmlformats.org/drawingml/2006/table">
            <a:tbl>
              <a:tblPr>
                <a:noFill/>
                <a:tableStyleId>{B23D1550-18FD-440D-9DDE-4B84C56A2F4F}</a:tableStyleId>
              </a:tblPr>
              <a:tblGrid>
                <a:gridCol w="1262725"/>
                <a:gridCol w="1205350"/>
                <a:gridCol w="1329700"/>
                <a:gridCol w="3510800"/>
              </a:tblGrid>
              <a:tr h="200200">
                <a:tc>
                  <a:txBody>
                    <a:bodyPr/>
                    <a:lstStyle/>
                    <a:p>
                      <a:pPr indent="0" lvl="0" marL="0" marR="0" rtl="0" algn="l">
                        <a:lnSpc>
                          <a:spcPct val="100000"/>
                        </a:lnSpc>
                        <a:spcBef>
                          <a:spcPts val="0"/>
                        </a:spcBef>
                        <a:spcAft>
                          <a:spcPts val="0"/>
                        </a:spcAft>
                        <a:buClr>
                          <a:srgbClr val="000000"/>
                        </a:buClr>
                        <a:buSzPts val="1200"/>
                        <a:buFont typeface="Arial"/>
                        <a:buNone/>
                      </a:pPr>
                      <a:r>
                        <a:rPr b="1" lang="en-GB" sz="1200" u="none" cap="none" strike="noStrike">
                          <a:latin typeface="Calibri"/>
                          <a:ea typeface="Calibri"/>
                          <a:cs typeface="Calibri"/>
                          <a:sym typeface="Calibri"/>
                        </a:rPr>
                        <a:t>Meaning</a:t>
                      </a:r>
                      <a:endParaRPr sz="800" u="none" cap="none" strike="noStrike">
                        <a:latin typeface="Calibri"/>
                        <a:ea typeface="Calibri"/>
                        <a:cs typeface="Calibri"/>
                        <a:sym typeface="Calibri"/>
                      </a:endParaRPr>
                    </a:p>
                  </a:txBody>
                  <a:tcPr marT="19675" marB="19675" marR="39350" marL="39350" anchor="ctr">
                    <a:solidFill>
                      <a:srgbClr val="D8E6FC"/>
                    </a:solidFill>
                  </a:tcPr>
                </a:tc>
                <a:tc>
                  <a:txBody>
                    <a:bodyPr/>
                    <a:lstStyle/>
                    <a:p>
                      <a:pPr indent="0" lvl="0" marL="0" marR="0" rtl="0" algn="l">
                        <a:lnSpc>
                          <a:spcPct val="100000"/>
                        </a:lnSpc>
                        <a:spcBef>
                          <a:spcPts val="0"/>
                        </a:spcBef>
                        <a:spcAft>
                          <a:spcPts val="0"/>
                        </a:spcAft>
                        <a:buClr>
                          <a:srgbClr val="000000"/>
                        </a:buClr>
                        <a:buSzPts val="1200"/>
                        <a:buFont typeface="Arial"/>
                        <a:buNone/>
                      </a:pPr>
                      <a:r>
                        <a:rPr b="1" lang="en-GB" sz="1200" u="none" cap="none" strike="noStrike">
                          <a:latin typeface="Calibri"/>
                          <a:ea typeface="Calibri"/>
                          <a:cs typeface="Calibri"/>
                          <a:sym typeface="Calibri"/>
                        </a:rPr>
                        <a:t>Greek</a:t>
                      </a:r>
                      <a:endParaRPr sz="800" u="none" cap="none" strike="noStrike">
                        <a:latin typeface="Calibri"/>
                        <a:ea typeface="Calibri"/>
                        <a:cs typeface="Calibri"/>
                        <a:sym typeface="Calibri"/>
                      </a:endParaRPr>
                    </a:p>
                  </a:txBody>
                  <a:tcPr marT="19675" marB="19675" marR="39350" marL="39350" anchor="ctr">
                    <a:solidFill>
                      <a:srgbClr val="D8E6FC"/>
                    </a:solidFill>
                  </a:tcPr>
                </a:tc>
                <a:tc>
                  <a:txBody>
                    <a:bodyPr/>
                    <a:lstStyle/>
                    <a:p>
                      <a:pPr indent="0" lvl="0" marL="0" marR="0" rtl="0" algn="l">
                        <a:lnSpc>
                          <a:spcPct val="100000"/>
                        </a:lnSpc>
                        <a:spcBef>
                          <a:spcPts val="0"/>
                        </a:spcBef>
                        <a:spcAft>
                          <a:spcPts val="0"/>
                        </a:spcAft>
                        <a:buClr>
                          <a:srgbClr val="000000"/>
                        </a:buClr>
                        <a:buSzPts val="1200"/>
                        <a:buFont typeface="Arial"/>
                        <a:buNone/>
                      </a:pPr>
                      <a:r>
                        <a:rPr b="1" lang="en-GB" sz="1200" u="none" cap="none" strike="noStrike">
                          <a:latin typeface="Calibri"/>
                          <a:ea typeface="Calibri"/>
                          <a:cs typeface="Calibri"/>
                          <a:sym typeface="Calibri"/>
                        </a:rPr>
                        <a:t>Latin</a:t>
                      </a:r>
                      <a:endParaRPr sz="800" u="none" cap="none" strike="noStrike">
                        <a:latin typeface="Calibri"/>
                        <a:ea typeface="Calibri"/>
                        <a:cs typeface="Calibri"/>
                        <a:sym typeface="Calibri"/>
                      </a:endParaRPr>
                    </a:p>
                  </a:txBody>
                  <a:tcPr marT="19675" marB="19675" marR="39350" marL="39350" anchor="ctr">
                    <a:solidFill>
                      <a:srgbClr val="D8E6FC"/>
                    </a:solidFill>
                  </a:tcPr>
                </a:tc>
                <a:tc>
                  <a:txBody>
                    <a:bodyPr/>
                    <a:lstStyle/>
                    <a:p>
                      <a:pPr indent="0" lvl="0" marL="0" marR="0" rtl="0" algn="l">
                        <a:lnSpc>
                          <a:spcPct val="100000"/>
                        </a:lnSpc>
                        <a:spcBef>
                          <a:spcPts val="0"/>
                        </a:spcBef>
                        <a:spcAft>
                          <a:spcPts val="0"/>
                        </a:spcAft>
                        <a:buClr>
                          <a:srgbClr val="000000"/>
                        </a:buClr>
                        <a:buSzPts val="1200"/>
                        <a:buFont typeface="Arial"/>
                        <a:buNone/>
                      </a:pPr>
                      <a:r>
                        <a:rPr b="1" lang="en-GB" sz="1200" u="none" cap="none" strike="noStrike">
                          <a:latin typeface="Calibri"/>
                          <a:ea typeface="Calibri"/>
                          <a:cs typeface="Calibri"/>
                          <a:sym typeface="Calibri"/>
                        </a:rPr>
                        <a:t>Examples</a:t>
                      </a:r>
                      <a:endParaRPr sz="800" u="none" cap="none" strike="noStrike">
                        <a:latin typeface="Calibri"/>
                        <a:ea typeface="Calibri"/>
                        <a:cs typeface="Calibri"/>
                        <a:sym typeface="Calibri"/>
                      </a:endParaRPr>
                    </a:p>
                  </a:txBody>
                  <a:tcPr marT="19675" marB="19675" marR="39350" marL="39350" anchor="ctr">
                    <a:solidFill>
                      <a:srgbClr val="D8E6FC"/>
                    </a:solidFill>
                  </a:tcPr>
                </a:tc>
              </a:tr>
              <a:tr h="270175">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1</a:t>
                      </a:r>
                      <a:endParaRPr sz="800" u="none" cap="none" strike="noStrike">
                        <a:latin typeface="Calibri"/>
                        <a:ea typeface="Calibri"/>
                        <a:cs typeface="Calibri"/>
                        <a:sym typeface="Calibri"/>
                      </a:endParaRPr>
                    </a:p>
                  </a:txBody>
                  <a:tcPr marT="19675" marB="19675" marR="39350" marL="39350" anchor="ct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mono</a:t>
                      </a:r>
                      <a:endParaRPr sz="800" u="none" cap="none" strike="noStrike">
                        <a:latin typeface="Calibri"/>
                        <a:ea typeface="Calibri"/>
                        <a:cs typeface="Calibri"/>
                        <a:sym typeface="Calibri"/>
                      </a:endParaRPr>
                    </a:p>
                  </a:txBody>
                  <a:tcPr marT="19675" marB="19675" marR="39350" marL="39350" anchor="ct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uni</a:t>
                      </a:r>
                      <a:endParaRPr sz="1200" u="none" cap="none" strike="noStrike">
                        <a:latin typeface="Calibri"/>
                        <a:ea typeface="Calibri"/>
                        <a:cs typeface="Calibri"/>
                        <a:sym typeface="Calibri"/>
                      </a:endParaRPr>
                    </a:p>
                  </a:txBody>
                  <a:tcPr marT="19675" marB="19675" marR="39350" marL="39350" anchor="ct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monotone, monoxide, unicorn, unicycle</a:t>
                      </a:r>
                      <a:endParaRPr sz="800" u="none" cap="none" strike="noStrike">
                        <a:latin typeface="Calibri"/>
                        <a:ea typeface="Calibri"/>
                        <a:cs typeface="Calibri"/>
                        <a:sym typeface="Calibri"/>
                      </a:endParaRPr>
                    </a:p>
                  </a:txBody>
                  <a:tcPr marT="19675" marB="19675" marR="39350" marL="39350" anchor="ctr"/>
                </a:tc>
              </a:tr>
              <a:tr h="270175">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2</a:t>
                      </a:r>
                      <a:endParaRPr sz="800" u="none" cap="none" strike="noStrike">
                        <a:latin typeface="Calibri"/>
                        <a:ea typeface="Calibri"/>
                        <a:cs typeface="Calibri"/>
                        <a:sym typeface="Calibri"/>
                      </a:endParaRPr>
                    </a:p>
                  </a:txBody>
                  <a:tcPr marT="19675" marB="19675" marR="39350" marL="39350" anchor="ctr">
                    <a:solidFill>
                      <a:srgbClr val="F2F2F2"/>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di</a:t>
                      </a:r>
                      <a:endParaRPr sz="800" u="none" cap="none" strike="noStrike">
                        <a:latin typeface="Calibri"/>
                        <a:ea typeface="Calibri"/>
                        <a:cs typeface="Calibri"/>
                        <a:sym typeface="Calibri"/>
                      </a:endParaRPr>
                    </a:p>
                  </a:txBody>
                  <a:tcPr marT="19675" marB="19675" marR="39350" marL="39350" anchor="ctr">
                    <a:solidFill>
                      <a:srgbClr val="F2F2F2"/>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bi,  duo</a:t>
                      </a:r>
                      <a:endParaRPr sz="800" u="none" cap="none" strike="noStrike">
                        <a:latin typeface="Calibri"/>
                        <a:ea typeface="Calibri"/>
                        <a:cs typeface="Calibri"/>
                        <a:sym typeface="Calibri"/>
                      </a:endParaRPr>
                    </a:p>
                  </a:txBody>
                  <a:tcPr marT="19675" marB="19675" marR="39350" marL="39350" anchor="ctr">
                    <a:solidFill>
                      <a:srgbClr val="F2F2F2"/>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dioxide, binoculars, bicycle, duet</a:t>
                      </a:r>
                      <a:endParaRPr sz="800" u="none" cap="none" strike="noStrike">
                        <a:latin typeface="Calibri"/>
                        <a:ea typeface="Calibri"/>
                        <a:cs typeface="Calibri"/>
                        <a:sym typeface="Calibri"/>
                      </a:endParaRPr>
                    </a:p>
                  </a:txBody>
                  <a:tcPr marT="19675" marB="19675" marR="39350" marL="39350" anchor="ctr">
                    <a:solidFill>
                      <a:srgbClr val="F2F2F2"/>
                    </a:solidFill>
                  </a:tcPr>
                </a:tc>
              </a:tr>
              <a:tr h="270175">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3</a:t>
                      </a:r>
                      <a:endParaRPr sz="800" u="none" cap="none" strike="noStrike">
                        <a:latin typeface="Calibri"/>
                        <a:ea typeface="Calibri"/>
                        <a:cs typeface="Calibri"/>
                        <a:sym typeface="Calibri"/>
                      </a:endParaRPr>
                    </a:p>
                  </a:txBody>
                  <a:tcPr marT="19675" marB="19675" marR="39350" marL="39350" anchor="ct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tri</a:t>
                      </a:r>
                      <a:endParaRPr sz="800" u="none" cap="none" strike="noStrike">
                        <a:latin typeface="Calibri"/>
                        <a:ea typeface="Calibri"/>
                        <a:cs typeface="Calibri"/>
                        <a:sym typeface="Calibri"/>
                      </a:endParaRPr>
                    </a:p>
                  </a:txBody>
                  <a:tcPr marT="19675" marB="19675" marR="39350" marL="39350" anchor="ct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tri</a:t>
                      </a:r>
                      <a:endParaRPr sz="800" u="none" cap="none" strike="noStrike">
                        <a:latin typeface="Calibri"/>
                        <a:ea typeface="Calibri"/>
                        <a:cs typeface="Calibri"/>
                        <a:sym typeface="Calibri"/>
                      </a:endParaRPr>
                    </a:p>
                  </a:txBody>
                  <a:tcPr marT="19675" marB="19675" marR="39350" marL="39350" anchor="ct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triangle, tricycle, triplicate, tripod</a:t>
                      </a:r>
                      <a:endParaRPr sz="800" u="none" cap="none" strike="noStrike">
                        <a:latin typeface="Calibri"/>
                        <a:ea typeface="Calibri"/>
                        <a:cs typeface="Calibri"/>
                        <a:sym typeface="Calibri"/>
                      </a:endParaRPr>
                    </a:p>
                  </a:txBody>
                  <a:tcPr marT="19675" marB="19675" marR="39350" marL="39350" anchor="ctr"/>
                </a:tc>
              </a:tr>
              <a:tr h="270175">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4</a:t>
                      </a:r>
                      <a:endParaRPr sz="800" u="none" cap="none" strike="noStrike">
                        <a:latin typeface="Calibri"/>
                        <a:ea typeface="Calibri"/>
                        <a:cs typeface="Calibri"/>
                        <a:sym typeface="Calibri"/>
                      </a:endParaRPr>
                    </a:p>
                  </a:txBody>
                  <a:tcPr marT="19675" marB="19675" marR="39350" marL="39350" anchor="ctr">
                    <a:solidFill>
                      <a:srgbClr val="F2F2F2"/>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tetra</a:t>
                      </a:r>
                      <a:endParaRPr sz="800" u="none" cap="none" strike="noStrike">
                        <a:latin typeface="Calibri"/>
                        <a:ea typeface="Calibri"/>
                        <a:cs typeface="Calibri"/>
                        <a:sym typeface="Calibri"/>
                      </a:endParaRPr>
                    </a:p>
                  </a:txBody>
                  <a:tcPr marT="19675" marB="19675" marR="39350" marL="39350" anchor="ctr">
                    <a:solidFill>
                      <a:srgbClr val="F2F2F2"/>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quad (quart)</a:t>
                      </a:r>
                      <a:endParaRPr sz="800" u="none" cap="none" strike="noStrike">
                        <a:latin typeface="Calibri"/>
                        <a:ea typeface="Calibri"/>
                        <a:cs typeface="Calibri"/>
                        <a:sym typeface="Calibri"/>
                      </a:endParaRPr>
                    </a:p>
                  </a:txBody>
                  <a:tcPr marT="19675" marB="19675" marR="39350" marL="39350" anchor="ctr">
                    <a:solidFill>
                      <a:srgbClr val="F2F2F2"/>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tetrahedron, quadrilateral, quarter</a:t>
                      </a:r>
                      <a:endParaRPr sz="800" u="none" cap="none" strike="noStrike">
                        <a:latin typeface="Calibri"/>
                        <a:ea typeface="Calibri"/>
                        <a:cs typeface="Calibri"/>
                        <a:sym typeface="Calibri"/>
                      </a:endParaRPr>
                    </a:p>
                  </a:txBody>
                  <a:tcPr marT="19675" marB="19675" marR="39350" marL="39350" anchor="ctr">
                    <a:solidFill>
                      <a:srgbClr val="F2F2F2"/>
                    </a:solidFill>
                  </a:tcPr>
                </a:tc>
              </a:tr>
              <a:tr h="270175">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5</a:t>
                      </a:r>
                      <a:endParaRPr sz="800" u="none" cap="none" strike="noStrike">
                        <a:latin typeface="Calibri"/>
                        <a:ea typeface="Calibri"/>
                        <a:cs typeface="Calibri"/>
                        <a:sym typeface="Calibri"/>
                      </a:endParaRPr>
                    </a:p>
                  </a:txBody>
                  <a:tcPr marT="19675" marB="19675" marR="39350" marL="39350" anchor="ct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pent</a:t>
                      </a:r>
                      <a:endParaRPr sz="800" u="none" cap="none" strike="noStrike">
                        <a:latin typeface="Calibri"/>
                        <a:ea typeface="Calibri"/>
                        <a:cs typeface="Calibri"/>
                        <a:sym typeface="Calibri"/>
                      </a:endParaRPr>
                    </a:p>
                  </a:txBody>
                  <a:tcPr marT="19675" marB="19675" marR="39350" marL="39350" anchor="ct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quint</a:t>
                      </a:r>
                      <a:endParaRPr sz="800" u="none" cap="none" strike="noStrike">
                        <a:latin typeface="Calibri"/>
                        <a:ea typeface="Calibri"/>
                        <a:cs typeface="Calibri"/>
                        <a:sym typeface="Calibri"/>
                      </a:endParaRPr>
                    </a:p>
                  </a:txBody>
                  <a:tcPr marT="19675" marB="19675" marR="39350" marL="39350" anchor="ct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pentagon, quintuplets, quintet</a:t>
                      </a:r>
                      <a:endParaRPr sz="800" u="none" cap="none" strike="noStrike">
                        <a:latin typeface="Calibri"/>
                        <a:ea typeface="Calibri"/>
                        <a:cs typeface="Calibri"/>
                        <a:sym typeface="Calibri"/>
                      </a:endParaRPr>
                    </a:p>
                  </a:txBody>
                  <a:tcPr marT="19675" marB="19675" marR="39350" marL="39350" anchor="ctr"/>
                </a:tc>
              </a:tr>
              <a:tr h="200200">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6</a:t>
                      </a:r>
                      <a:endParaRPr sz="800" u="none" cap="none" strike="noStrike">
                        <a:latin typeface="Calibri"/>
                        <a:ea typeface="Calibri"/>
                        <a:cs typeface="Calibri"/>
                        <a:sym typeface="Calibri"/>
                      </a:endParaRPr>
                    </a:p>
                  </a:txBody>
                  <a:tcPr marT="19675" marB="19675" marR="39350" marL="39350" anchor="ctr">
                    <a:solidFill>
                      <a:srgbClr val="F2F2F2"/>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hex</a:t>
                      </a:r>
                      <a:endParaRPr sz="800" u="none" cap="none" strike="noStrike">
                        <a:latin typeface="Calibri"/>
                        <a:ea typeface="Calibri"/>
                        <a:cs typeface="Calibri"/>
                        <a:sym typeface="Calibri"/>
                      </a:endParaRPr>
                    </a:p>
                  </a:txBody>
                  <a:tcPr marT="19675" marB="19675" marR="39350" marL="39350" anchor="ctr">
                    <a:solidFill>
                      <a:srgbClr val="F2F2F2"/>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sext</a:t>
                      </a:r>
                      <a:endParaRPr sz="800" u="none" cap="none" strike="noStrike">
                        <a:latin typeface="Calibri"/>
                        <a:ea typeface="Calibri"/>
                        <a:cs typeface="Calibri"/>
                        <a:sym typeface="Calibri"/>
                      </a:endParaRPr>
                    </a:p>
                  </a:txBody>
                  <a:tcPr marT="19675" marB="19675" marR="39350" marL="39350" anchor="ctr">
                    <a:solidFill>
                      <a:srgbClr val="F2F2F2"/>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hexagon, sextet</a:t>
                      </a:r>
                      <a:endParaRPr sz="800" u="none" cap="none" strike="noStrike">
                        <a:latin typeface="Calibri"/>
                        <a:ea typeface="Calibri"/>
                        <a:cs typeface="Calibri"/>
                        <a:sym typeface="Calibri"/>
                      </a:endParaRPr>
                    </a:p>
                  </a:txBody>
                  <a:tcPr marT="19675" marB="19675" marR="39350" marL="39350" anchor="ctr">
                    <a:solidFill>
                      <a:srgbClr val="F2F2F2"/>
                    </a:solidFill>
                  </a:tcPr>
                </a:tc>
              </a:tr>
              <a:tr h="270175">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8</a:t>
                      </a:r>
                      <a:endParaRPr sz="800" u="none" cap="none" strike="noStrike">
                        <a:latin typeface="Calibri"/>
                        <a:ea typeface="Calibri"/>
                        <a:cs typeface="Calibri"/>
                        <a:sym typeface="Calibri"/>
                      </a:endParaRPr>
                    </a:p>
                  </a:txBody>
                  <a:tcPr marT="19675" marB="19675" marR="39350" marL="39350" anchor="ct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octo</a:t>
                      </a:r>
                      <a:endParaRPr sz="1200" u="none" cap="none" strike="noStrike">
                        <a:latin typeface="Calibri"/>
                        <a:ea typeface="Calibri"/>
                        <a:cs typeface="Calibri"/>
                        <a:sym typeface="Calibri"/>
                      </a:endParaRPr>
                    </a:p>
                  </a:txBody>
                  <a:tcPr marT="19675" marB="19675" marR="39350" marL="39350" anchor="ct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octo</a:t>
                      </a:r>
                      <a:endParaRPr sz="800" u="none" cap="none" strike="noStrike">
                        <a:latin typeface="Calibri"/>
                        <a:ea typeface="Calibri"/>
                        <a:cs typeface="Calibri"/>
                        <a:sym typeface="Calibri"/>
                      </a:endParaRPr>
                    </a:p>
                  </a:txBody>
                  <a:tcPr marT="19675" marB="19675" marR="39350" marL="39350" anchor="ct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octopus, October, octagon, octave</a:t>
                      </a:r>
                      <a:endParaRPr sz="800" u="none" cap="none" strike="noStrike">
                        <a:latin typeface="Calibri"/>
                        <a:ea typeface="Calibri"/>
                        <a:cs typeface="Calibri"/>
                        <a:sym typeface="Calibri"/>
                      </a:endParaRPr>
                    </a:p>
                  </a:txBody>
                  <a:tcPr marT="19675" marB="19675" marR="39350" marL="39350" anchor="ctr"/>
                </a:tc>
              </a:tr>
              <a:tr h="270175">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10</a:t>
                      </a:r>
                      <a:endParaRPr sz="800" u="none" cap="none" strike="noStrike">
                        <a:latin typeface="Calibri"/>
                        <a:ea typeface="Calibri"/>
                        <a:cs typeface="Calibri"/>
                        <a:sym typeface="Calibri"/>
                      </a:endParaRPr>
                    </a:p>
                  </a:txBody>
                  <a:tcPr marT="19675" marB="19675" marR="39350" marL="39350" anchor="ctr">
                    <a:solidFill>
                      <a:srgbClr val="F2F2F2"/>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deca</a:t>
                      </a:r>
                      <a:endParaRPr sz="1200" u="none" cap="none" strike="noStrike">
                        <a:latin typeface="Calibri"/>
                        <a:ea typeface="Calibri"/>
                        <a:cs typeface="Calibri"/>
                        <a:sym typeface="Calibri"/>
                      </a:endParaRPr>
                    </a:p>
                  </a:txBody>
                  <a:tcPr marT="19675" marB="19675" marR="39350" marL="39350" anchor="ctr">
                    <a:solidFill>
                      <a:srgbClr val="F2F2F2"/>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deci</a:t>
                      </a:r>
                      <a:endParaRPr sz="1200" u="none" cap="none" strike="noStrike">
                        <a:latin typeface="Calibri"/>
                        <a:ea typeface="Calibri"/>
                        <a:cs typeface="Calibri"/>
                        <a:sym typeface="Calibri"/>
                      </a:endParaRPr>
                    </a:p>
                  </a:txBody>
                  <a:tcPr marT="19675" marB="19675" marR="39350" marL="39350" anchor="ctr">
                    <a:solidFill>
                      <a:srgbClr val="F2F2F2"/>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decade, decagon, decimal, December, </a:t>
                      </a:r>
                      <a:endParaRPr sz="800" u="none" cap="none" strike="noStrike">
                        <a:latin typeface="Calibri"/>
                        <a:ea typeface="Calibri"/>
                        <a:cs typeface="Calibri"/>
                        <a:sym typeface="Calibri"/>
                      </a:endParaRPr>
                    </a:p>
                  </a:txBody>
                  <a:tcPr marT="19675" marB="19675" marR="39350" marL="39350" anchor="ctr">
                    <a:solidFill>
                      <a:srgbClr val="F2F2F2"/>
                    </a:solidFill>
                  </a:tcPr>
                </a:tc>
              </a:tr>
              <a:tr h="270175">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100</a:t>
                      </a:r>
                      <a:endParaRPr sz="800" u="none" cap="none" strike="noStrike">
                        <a:latin typeface="Calibri"/>
                        <a:ea typeface="Calibri"/>
                        <a:cs typeface="Calibri"/>
                        <a:sym typeface="Calibri"/>
                      </a:endParaRPr>
                    </a:p>
                  </a:txBody>
                  <a:tcPr marT="19675" marB="19675" marR="39350" marL="39350" anchor="ct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(hecto)</a:t>
                      </a:r>
                      <a:endParaRPr sz="800" u="none" cap="none" strike="noStrike">
                        <a:latin typeface="Calibri"/>
                        <a:ea typeface="Calibri"/>
                        <a:cs typeface="Calibri"/>
                        <a:sym typeface="Calibri"/>
                      </a:endParaRPr>
                    </a:p>
                  </a:txBody>
                  <a:tcPr marT="19675" marB="19675" marR="39350" marL="39350" anchor="ct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cent</a:t>
                      </a:r>
                      <a:endParaRPr sz="800" u="none" cap="none" strike="noStrike">
                        <a:latin typeface="Calibri"/>
                        <a:ea typeface="Calibri"/>
                        <a:cs typeface="Calibri"/>
                        <a:sym typeface="Calibri"/>
                      </a:endParaRPr>
                    </a:p>
                  </a:txBody>
                  <a:tcPr marT="19675" marB="19675" marR="39350" marL="39350" anchor="ct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century, centurion, cents, percentage</a:t>
                      </a:r>
                      <a:endParaRPr sz="800" u="none" cap="none" strike="noStrike">
                        <a:latin typeface="Calibri"/>
                        <a:ea typeface="Calibri"/>
                        <a:cs typeface="Calibri"/>
                        <a:sym typeface="Calibri"/>
                      </a:endParaRPr>
                    </a:p>
                  </a:txBody>
                  <a:tcPr marT="19675" marB="19675" marR="39350" marL="39350" anchor="ctr"/>
                </a:tc>
              </a:tr>
              <a:tr h="270175">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1000</a:t>
                      </a:r>
                      <a:endParaRPr sz="800" u="none" cap="none" strike="noStrike">
                        <a:latin typeface="Calibri"/>
                        <a:ea typeface="Calibri"/>
                        <a:cs typeface="Calibri"/>
                        <a:sym typeface="Calibri"/>
                      </a:endParaRPr>
                    </a:p>
                  </a:txBody>
                  <a:tcPr marT="19675" marB="19675" marR="39350" marL="39350" anchor="ctr">
                    <a:solidFill>
                      <a:srgbClr val="F2F2F2"/>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kilo</a:t>
                      </a:r>
                      <a:endParaRPr sz="800" u="none" cap="none" strike="noStrike">
                        <a:latin typeface="Calibri"/>
                        <a:ea typeface="Calibri"/>
                        <a:cs typeface="Calibri"/>
                        <a:sym typeface="Calibri"/>
                      </a:endParaRPr>
                    </a:p>
                  </a:txBody>
                  <a:tcPr marT="19675" marB="19675" marR="39350" marL="39350" anchor="ctr">
                    <a:solidFill>
                      <a:srgbClr val="F2F2F2"/>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mille</a:t>
                      </a:r>
                      <a:endParaRPr sz="800" u="none" cap="none" strike="noStrike">
                        <a:latin typeface="Calibri"/>
                        <a:ea typeface="Calibri"/>
                        <a:cs typeface="Calibri"/>
                        <a:sym typeface="Calibri"/>
                      </a:endParaRPr>
                    </a:p>
                  </a:txBody>
                  <a:tcPr marT="19675" marB="19675" marR="39350" marL="39350" anchor="ctr">
                    <a:solidFill>
                      <a:srgbClr val="F2F2F2"/>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kilometre, kilobyte, millennium, millilitre</a:t>
                      </a:r>
                      <a:endParaRPr sz="800" u="none" cap="none" strike="noStrike">
                        <a:latin typeface="Calibri"/>
                        <a:ea typeface="Calibri"/>
                        <a:cs typeface="Calibri"/>
                        <a:sym typeface="Calibri"/>
                      </a:endParaRPr>
                    </a:p>
                  </a:txBody>
                  <a:tcPr marT="19675" marB="19675" marR="39350" marL="39350" anchor="ctr">
                    <a:solidFill>
                      <a:srgbClr val="F2F2F2"/>
                    </a:solidFill>
                  </a:tcPr>
                </a:tc>
              </a:tr>
              <a:tr h="270175">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half</a:t>
                      </a:r>
                      <a:endParaRPr sz="800" u="none" cap="none" strike="noStrike">
                        <a:latin typeface="Calibri"/>
                        <a:ea typeface="Calibri"/>
                        <a:cs typeface="Calibri"/>
                        <a:sym typeface="Calibri"/>
                      </a:endParaRPr>
                    </a:p>
                  </a:txBody>
                  <a:tcPr marT="19675" marB="19675" marR="39350" marL="39350" anchor="ct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hemi</a:t>
                      </a:r>
                      <a:endParaRPr sz="800" u="none" cap="none" strike="noStrike">
                        <a:latin typeface="Calibri"/>
                        <a:ea typeface="Calibri"/>
                        <a:cs typeface="Calibri"/>
                        <a:sym typeface="Calibri"/>
                      </a:endParaRPr>
                    </a:p>
                  </a:txBody>
                  <a:tcPr marT="19675" marB="19675" marR="39350" marL="39350" anchor="ct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semi</a:t>
                      </a:r>
                      <a:endParaRPr sz="800" u="none" cap="none" strike="noStrike">
                        <a:latin typeface="Calibri"/>
                        <a:ea typeface="Calibri"/>
                        <a:cs typeface="Calibri"/>
                        <a:sym typeface="Calibri"/>
                      </a:endParaRPr>
                    </a:p>
                  </a:txBody>
                  <a:tcPr marT="19675" marB="19675" marR="39350" marL="39350" anchor="ct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hemisphere, semicolon, semicircle</a:t>
                      </a:r>
                      <a:endParaRPr sz="800" u="none" cap="none" strike="noStrike">
                        <a:latin typeface="Calibri"/>
                        <a:ea typeface="Calibri"/>
                        <a:cs typeface="Calibri"/>
                        <a:sym typeface="Calibri"/>
                      </a:endParaRPr>
                    </a:p>
                  </a:txBody>
                  <a:tcPr marT="19675" marB="19675" marR="39350" marL="39350" anchor="ctr"/>
                </a:tc>
              </a:tr>
              <a:tr h="200200">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many</a:t>
                      </a:r>
                      <a:endParaRPr sz="800" u="none" cap="none" strike="noStrike">
                        <a:latin typeface="Calibri"/>
                        <a:ea typeface="Calibri"/>
                        <a:cs typeface="Calibri"/>
                        <a:sym typeface="Calibri"/>
                      </a:endParaRPr>
                    </a:p>
                  </a:txBody>
                  <a:tcPr marT="19675" marB="19675" marR="39350" marL="39350" anchor="ctr">
                    <a:solidFill>
                      <a:srgbClr val="F2F2F2"/>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poly</a:t>
                      </a:r>
                      <a:endParaRPr sz="800" u="none" cap="none" strike="noStrike">
                        <a:latin typeface="Calibri"/>
                        <a:ea typeface="Calibri"/>
                        <a:cs typeface="Calibri"/>
                        <a:sym typeface="Calibri"/>
                      </a:endParaRPr>
                    </a:p>
                  </a:txBody>
                  <a:tcPr marT="19675" marB="19675" marR="39350" marL="39350" anchor="ctr">
                    <a:solidFill>
                      <a:srgbClr val="F2F2F2"/>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multi</a:t>
                      </a:r>
                      <a:endParaRPr sz="800" u="none" cap="none" strike="noStrike">
                        <a:latin typeface="Calibri"/>
                        <a:ea typeface="Calibri"/>
                        <a:cs typeface="Calibri"/>
                        <a:sym typeface="Calibri"/>
                      </a:endParaRPr>
                    </a:p>
                  </a:txBody>
                  <a:tcPr marT="19675" marB="19675" marR="39350" marL="39350" anchor="ctr">
                    <a:solidFill>
                      <a:srgbClr val="F2F2F2"/>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GB" sz="1200" u="none" cap="none" strike="noStrike">
                          <a:latin typeface="Calibri"/>
                          <a:ea typeface="Calibri"/>
                          <a:cs typeface="Calibri"/>
                          <a:sym typeface="Calibri"/>
                        </a:rPr>
                        <a:t>polygon, monopoly, multiply, </a:t>
                      </a:r>
                      <a:endParaRPr sz="800" u="none" cap="none" strike="noStrike">
                        <a:latin typeface="Calibri"/>
                        <a:ea typeface="Calibri"/>
                        <a:cs typeface="Calibri"/>
                        <a:sym typeface="Calibri"/>
                      </a:endParaRPr>
                    </a:p>
                  </a:txBody>
                  <a:tcPr marT="19675" marB="19675" marR="39350" marL="39350" anchor="ctr">
                    <a:solidFill>
                      <a:srgbClr val="F2F2F2"/>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pic>
        <p:nvPicPr>
          <p:cNvPr id="199" name="Google Shape;199;p15"/>
          <p:cNvPicPr preferRelativeResize="0"/>
          <p:nvPr/>
        </p:nvPicPr>
        <p:blipFill rotWithShape="1">
          <a:blip r:embed="rId3">
            <a:alphaModFix/>
          </a:blip>
          <a:srcRect b="0" l="0" r="0" t="0"/>
          <a:stretch/>
        </p:blipFill>
        <p:spPr>
          <a:xfrm>
            <a:off x="6149548" y="1094664"/>
            <a:ext cx="2348036" cy="1560147"/>
          </a:xfrm>
          <a:prstGeom prst="roundRect">
            <a:avLst>
              <a:gd fmla="val 8594" name="adj"/>
            </a:avLst>
          </a:prstGeom>
          <a:solidFill>
            <a:srgbClr val="ECECEC"/>
          </a:solidFill>
          <a:ln>
            <a:noFill/>
          </a:ln>
          <a:effectLst>
            <a:reflection blurRad="0" dir="5400000" dist="5000" endA="0" endPos="28000" fadeDir="5400000" kx="0" rotWithShape="0" algn="bl" stA="38000" stPos="0" sy="-100000" ky="0"/>
          </a:effectLst>
        </p:spPr>
      </p:pic>
      <p:sp>
        <p:nvSpPr>
          <p:cNvPr id="200" name="Google Shape;200;p15"/>
          <p:cNvSpPr/>
          <p:nvPr/>
        </p:nvSpPr>
        <p:spPr>
          <a:xfrm>
            <a:off x="6671704" y="2476736"/>
            <a:ext cx="2122864" cy="1102762"/>
          </a:xfrm>
          <a:prstGeom prst="roundRect">
            <a:avLst>
              <a:gd fmla="val 16667" name="adj"/>
            </a:avLst>
          </a:prstGeom>
          <a:solidFill>
            <a:srgbClr val="7030A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pic>
        <p:nvPicPr>
          <p:cNvPr id="201" name="Google Shape;201;p15"/>
          <p:cNvPicPr preferRelativeResize="0"/>
          <p:nvPr/>
        </p:nvPicPr>
        <p:blipFill rotWithShape="1">
          <a:blip r:embed="rId4">
            <a:alphaModFix/>
          </a:blip>
          <a:srcRect b="0" l="0" r="0" t="0"/>
          <a:stretch/>
        </p:blipFill>
        <p:spPr>
          <a:xfrm flipH="1">
            <a:off x="1023363" y="1094664"/>
            <a:ext cx="2361545" cy="1560799"/>
          </a:xfrm>
          <a:prstGeom prst="roundRect">
            <a:avLst>
              <a:gd fmla="val 8594" name="adj"/>
            </a:avLst>
          </a:prstGeom>
          <a:solidFill>
            <a:srgbClr val="ECECEC"/>
          </a:solidFill>
          <a:ln>
            <a:noFill/>
          </a:ln>
          <a:effectLst>
            <a:reflection blurRad="0" dir="5400000" dist="5000" endA="0" endPos="28000" fadeDir="5400000" kx="0" rotWithShape="0" algn="bl" stA="38000" stPos="0" sy="-100000" ky="0"/>
          </a:effectLst>
        </p:spPr>
      </p:pic>
      <p:sp>
        <p:nvSpPr>
          <p:cNvPr id="202" name="Google Shape;202;p15"/>
          <p:cNvSpPr/>
          <p:nvPr/>
        </p:nvSpPr>
        <p:spPr>
          <a:xfrm>
            <a:off x="365565" y="2393607"/>
            <a:ext cx="2203704" cy="1376400"/>
          </a:xfrm>
          <a:prstGeom prst="roundRect">
            <a:avLst>
              <a:gd fmla="val 16667" name="adj"/>
            </a:avLst>
          </a:prstGeom>
          <a:solidFill>
            <a:srgbClr val="EE2A6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pic>
        <p:nvPicPr>
          <p:cNvPr id="203" name="Google Shape;203;p15"/>
          <p:cNvPicPr preferRelativeResize="0"/>
          <p:nvPr/>
        </p:nvPicPr>
        <p:blipFill rotWithShape="1">
          <a:blip r:embed="rId5">
            <a:alphaModFix/>
          </a:blip>
          <a:srcRect b="0" l="0" r="0" t="0"/>
          <a:stretch/>
        </p:blipFill>
        <p:spPr>
          <a:xfrm flipH="1">
            <a:off x="3553562" y="1094664"/>
            <a:ext cx="2427332" cy="1562882"/>
          </a:xfrm>
          <a:prstGeom prst="roundRect">
            <a:avLst>
              <a:gd fmla="val 8594" name="adj"/>
            </a:avLst>
          </a:prstGeom>
          <a:solidFill>
            <a:srgbClr val="ECECEC"/>
          </a:solidFill>
          <a:ln>
            <a:noFill/>
          </a:ln>
          <a:effectLst>
            <a:reflection blurRad="0" dir="5400000" dist="5000" endA="0" endPos="28000" fadeDir="5400000" kx="0" rotWithShape="0" algn="bl" stA="38000" stPos="0" sy="-100000" ky="0"/>
          </a:effectLst>
        </p:spPr>
      </p:pic>
      <p:sp>
        <p:nvSpPr>
          <p:cNvPr id="204" name="Google Shape;204;p15"/>
          <p:cNvSpPr/>
          <p:nvPr/>
        </p:nvSpPr>
        <p:spPr>
          <a:xfrm>
            <a:off x="491192" y="2465196"/>
            <a:ext cx="1952451" cy="1233223"/>
          </a:xfrm>
          <a:prstGeom prst="rect">
            <a:avLst/>
          </a:prstGeom>
          <a:noFill/>
          <a:ln>
            <a:noFill/>
          </a:ln>
        </p:spPr>
        <p:txBody>
          <a:bodyPr anchorCtr="0" anchor="t" bIns="45700" lIns="91425" spcFirstLastPara="1" rIns="91425" wrap="square" tIns="45700">
            <a:spAutoFit/>
          </a:bodyPr>
          <a:lstStyle/>
          <a:p>
            <a:pPr indent="0" lvl="0" marL="0" marR="0" rtl="0" algn="ctr">
              <a:lnSpc>
                <a:spcPct val="107000"/>
              </a:lnSpc>
              <a:spcBef>
                <a:spcPts val="0"/>
              </a:spcBef>
              <a:spcAft>
                <a:spcPts val="0"/>
              </a:spcAft>
              <a:buClr>
                <a:srgbClr val="000000"/>
              </a:buClr>
              <a:buSzPts val="1400"/>
              <a:buFont typeface="Arial"/>
              <a:buNone/>
            </a:pPr>
            <a:r>
              <a:rPr b="1" i="0" lang="en-GB" sz="1400" u="none" cap="none" strike="noStrike">
                <a:solidFill>
                  <a:srgbClr val="FFFFFF"/>
                </a:solidFill>
                <a:latin typeface="Calibri"/>
                <a:ea typeface="Calibri"/>
                <a:cs typeface="Calibri"/>
                <a:sym typeface="Calibri"/>
              </a:rPr>
              <a:t>We support schools and early years settings through our programmes, training, CPD and membership</a:t>
            </a:r>
            <a:endParaRPr b="1" i="0" sz="1400" u="none" cap="none" strike="noStrike">
              <a:solidFill>
                <a:srgbClr val="000000"/>
              </a:solidFill>
              <a:latin typeface="Arial"/>
              <a:ea typeface="Arial"/>
              <a:cs typeface="Arial"/>
              <a:sym typeface="Arial"/>
            </a:endParaRPr>
          </a:p>
        </p:txBody>
      </p:sp>
      <p:sp>
        <p:nvSpPr>
          <p:cNvPr id="205" name="Google Shape;205;p15"/>
          <p:cNvSpPr/>
          <p:nvPr/>
        </p:nvSpPr>
        <p:spPr>
          <a:xfrm>
            <a:off x="3427936" y="2413341"/>
            <a:ext cx="2203704" cy="1253404"/>
          </a:xfrm>
          <a:prstGeom prst="roundRect">
            <a:avLst>
              <a:gd fmla="val 16667" name="adj"/>
            </a:avLst>
          </a:prstGeom>
          <a:solidFill>
            <a:srgbClr val="92D05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206" name="Google Shape;206;p15"/>
          <p:cNvSpPr/>
          <p:nvPr/>
        </p:nvSpPr>
        <p:spPr>
          <a:xfrm>
            <a:off x="3449844" y="2526730"/>
            <a:ext cx="2174650" cy="1026626"/>
          </a:xfrm>
          <a:prstGeom prst="rect">
            <a:avLst/>
          </a:prstGeom>
          <a:noFill/>
          <a:ln>
            <a:noFill/>
          </a:ln>
        </p:spPr>
        <p:txBody>
          <a:bodyPr anchorCtr="0" anchor="t" bIns="45700" lIns="91425" spcFirstLastPara="1" rIns="91425" wrap="square" tIns="45700">
            <a:spAutoFit/>
          </a:bodyPr>
          <a:lstStyle/>
          <a:p>
            <a:pPr indent="0" lvl="0" marL="0" marR="0" rtl="0" algn="ctr">
              <a:lnSpc>
                <a:spcPct val="107000"/>
              </a:lnSpc>
              <a:spcBef>
                <a:spcPts val="0"/>
              </a:spcBef>
              <a:spcAft>
                <a:spcPts val="0"/>
              </a:spcAft>
              <a:buClr>
                <a:srgbClr val="000000"/>
              </a:buClr>
              <a:buSzPts val="1400"/>
              <a:buFont typeface="Arial"/>
              <a:buNone/>
            </a:pPr>
            <a:r>
              <a:rPr b="1" i="0" lang="en-GB" sz="1400" u="none" cap="none" strike="noStrike">
                <a:solidFill>
                  <a:srgbClr val="FFFFFF"/>
                </a:solidFill>
                <a:latin typeface="Calibri"/>
                <a:ea typeface="Calibri"/>
                <a:cs typeface="Calibri"/>
                <a:sym typeface="Calibri"/>
              </a:rPr>
              <a:t>We bring together local partners to transform family literacy in the UK’s poorest communities </a:t>
            </a:r>
            <a:endParaRPr b="1" i="0" sz="1400" u="none" cap="none" strike="noStrike">
              <a:solidFill>
                <a:srgbClr val="000000"/>
              </a:solidFill>
              <a:latin typeface="Arial"/>
              <a:ea typeface="Arial"/>
              <a:cs typeface="Arial"/>
              <a:sym typeface="Arial"/>
            </a:endParaRPr>
          </a:p>
        </p:txBody>
      </p:sp>
      <p:sp>
        <p:nvSpPr>
          <p:cNvPr id="207" name="Google Shape;207;p15"/>
          <p:cNvSpPr/>
          <p:nvPr/>
        </p:nvSpPr>
        <p:spPr>
          <a:xfrm>
            <a:off x="1449324" y="3973488"/>
            <a:ext cx="6245352" cy="322805"/>
          </a:xfrm>
          <a:prstGeom prst="rect">
            <a:avLst/>
          </a:prstGeom>
          <a:noFill/>
          <a:ln>
            <a:noFill/>
          </a:ln>
        </p:spPr>
        <p:txBody>
          <a:bodyPr anchorCtr="0" anchor="t" bIns="45700" lIns="91425" spcFirstLastPara="1" rIns="91425" wrap="square" tIns="45700">
            <a:spAutoFit/>
          </a:bodyPr>
          <a:lstStyle/>
          <a:p>
            <a:pPr indent="0" lvl="0" marL="0" marR="0" rtl="0" algn="ctr">
              <a:lnSpc>
                <a:spcPct val="107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All their our is underpinned by their pioneering research and analysis </a:t>
            </a:r>
            <a:endParaRPr b="0" i="0" sz="1400" u="none" cap="none" strike="noStrike">
              <a:solidFill>
                <a:srgbClr val="000000"/>
              </a:solidFill>
              <a:latin typeface="Arial"/>
              <a:ea typeface="Arial"/>
              <a:cs typeface="Arial"/>
              <a:sym typeface="Arial"/>
            </a:endParaRPr>
          </a:p>
        </p:txBody>
      </p:sp>
      <p:sp>
        <p:nvSpPr>
          <p:cNvPr id="208" name="Google Shape;208;p15"/>
          <p:cNvSpPr/>
          <p:nvPr/>
        </p:nvSpPr>
        <p:spPr>
          <a:xfrm>
            <a:off x="6687838" y="2526730"/>
            <a:ext cx="2090597" cy="1014340"/>
          </a:xfrm>
          <a:prstGeom prst="rect">
            <a:avLst/>
          </a:prstGeom>
          <a:noFill/>
          <a:ln>
            <a:noFill/>
          </a:ln>
        </p:spPr>
        <p:txBody>
          <a:bodyPr anchorCtr="0" anchor="t" bIns="45700" lIns="91425" spcFirstLastPara="1" rIns="91425" wrap="square" tIns="45700">
            <a:spAutoFit/>
          </a:bodyPr>
          <a:lstStyle/>
          <a:p>
            <a:pPr indent="0" lvl="0" marL="0" marR="0" rtl="0" algn="ctr">
              <a:lnSpc>
                <a:spcPct val="107000"/>
              </a:lnSpc>
              <a:spcBef>
                <a:spcPts val="0"/>
              </a:spcBef>
              <a:spcAft>
                <a:spcPts val="0"/>
              </a:spcAft>
              <a:buClr>
                <a:srgbClr val="000000"/>
              </a:buClr>
              <a:buSzPts val="1400"/>
              <a:buFont typeface="Arial"/>
              <a:buNone/>
            </a:pPr>
            <a:r>
              <a:rPr b="1" i="0" lang="en-GB" sz="1400" u="none" cap="none" strike="noStrike">
                <a:solidFill>
                  <a:srgbClr val="FFFFFF"/>
                </a:solidFill>
                <a:latin typeface="Calibri"/>
                <a:ea typeface="Calibri"/>
                <a:cs typeface="Calibri"/>
                <a:sym typeface="Calibri"/>
              </a:rPr>
              <a:t>We campaign to make literacy a priority for politicians, businesses</a:t>
            </a:r>
            <a:br>
              <a:rPr b="1" i="0" lang="en-GB" sz="1400" u="none" cap="none" strike="noStrike">
                <a:solidFill>
                  <a:srgbClr val="FFFFFF"/>
                </a:solidFill>
                <a:latin typeface="Calibri"/>
                <a:ea typeface="Calibri"/>
                <a:cs typeface="Calibri"/>
                <a:sym typeface="Calibri"/>
              </a:rPr>
            </a:br>
            <a:r>
              <a:rPr b="1" i="0" lang="en-GB" sz="1400" u="none" cap="none" strike="noStrike">
                <a:solidFill>
                  <a:srgbClr val="FFFFFF"/>
                </a:solidFill>
                <a:latin typeface="Calibri"/>
                <a:ea typeface="Calibri"/>
                <a:cs typeface="Calibri"/>
                <a:sym typeface="Calibri"/>
              </a:rPr>
              <a:t>and parents</a:t>
            </a:r>
            <a:endParaRPr b="1" i="0" sz="1400" u="none" cap="none" strike="noStrike">
              <a:solidFill>
                <a:srgbClr val="000000"/>
              </a:solidFill>
              <a:latin typeface="Arial"/>
              <a:ea typeface="Arial"/>
              <a:cs typeface="Arial"/>
              <a:sym typeface="Arial"/>
            </a:endParaRPr>
          </a:p>
        </p:txBody>
      </p:sp>
      <p:sp>
        <p:nvSpPr>
          <p:cNvPr id="209" name="Google Shape;209;p15"/>
          <p:cNvSpPr txBox="1"/>
          <p:nvPr/>
        </p:nvSpPr>
        <p:spPr>
          <a:xfrm>
            <a:off x="219538" y="354783"/>
            <a:ext cx="8620500" cy="536400"/>
          </a:xfrm>
          <a:prstGeom prst="rect">
            <a:avLst/>
          </a:prstGeom>
          <a:noFill/>
          <a:ln>
            <a:noFill/>
          </a:ln>
        </p:spPr>
        <p:txBody>
          <a:bodyPr anchorCtr="0" anchor="t" bIns="36425" lIns="72850" spcFirstLastPara="1" rIns="72850" wrap="square" tIns="36425">
            <a:noAutofit/>
          </a:bodyPr>
          <a:lstStyle/>
          <a:p>
            <a:pPr indent="0" lvl="0" marL="0" marR="0" rtl="0" algn="ctr">
              <a:lnSpc>
                <a:spcPct val="100000"/>
              </a:lnSpc>
              <a:spcBef>
                <a:spcPts val="0"/>
              </a:spcBef>
              <a:spcAft>
                <a:spcPts val="0"/>
              </a:spcAft>
              <a:buClr>
                <a:srgbClr val="000000"/>
              </a:buClr>
              <a:buSzPts val="1800"/>
              <a:buFont typeface="Arial"/>
              <a:buNone/>
            </a:pPr>
            <a:r>
              <a:rPr b="1" i="0" lang="en-GB" sz="1800" u="none" cap="none" strike="noStrike">
                <a:solidFill>
                  <a:srgbClr val="000000"/>
                </a:solidFill>
                <a:latin typeface="Calibri"/>
                <a:ea typeface="Calibri"/>
                <a:cs typeface="Calibri"/>
                <a:sym typeface="Calibri"/>
              </a:rPr>
              <a:t>We give children and young people from disadvantaged </a:t>
            </a:r>
            <a:endParaRPr b="0" i="0" sz="11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1" i="0" lang="en-GB" sz="1800" u="none" cap="none" strike="noStrike">
                <a:solidFill>
                  <a:srgbClr val="000000"/>
                </a:solidFill>
                <a:latin typeface="Calibri"/>
                <a:ea typeface="Calibri"/>
                <a:cs typeface="Calibri"/>
                <a:sym typeface="Calibri"/>
              </a:rPr>
              <a:t>communities the literacy skills to succeed in life </a:t>
            </a:r>
            <a:endParaRPr b="0" i="0" sz="11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2"/>
          <p:cNvSpPr txBox="1"/>
          <p:nvPr/>
        </p:nvSpPr>
        <p:spPr>
          <a:xfrm>
            <a:off x="915084" y="551150"/>
            <a:ext cx="7299017" cy="6225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000"/>
              <a:buFont typeface="Arial"/>
              <a:buNone/>
            </a:pPr>
            <a:r>
              <a:rPr b="1" i="0" lang="en-GB" sz="2000" u="none" cap="none" strike="noStrike">
                <a:solidFill>
                  <a:srgbClr val="DB1151"/>
                </a:solidFill>
                <a:latin typeface="Calibri"/>
                <a:ea typeface="Calibri"/>
                <a:cs typeface="Calibri"/>
                <a:sym typeface="Calibri"/>
              </a:rPr>
              <a:t>Session 3: </a:t>
            </a:r>
            <a:r>
              <a:rPr b="1" i="0" lang="en-GB" sz="2000" u="none" cap="none" strike="noStrike">
                <a:solidFill>
                  <a:schemeClr val="dk1"/>
                </a:solidFill>
                <a:latin typeface="Calibri"/>
                <a:ea typeface="Calibri"/>
                <a:cs typeface="Calibri"/>
                <a:sym typeface="Calibri"/>
              </a:rPr>
              <a:t>word knowledge – the history and morphology of words</a:t>
            </a:r>
            <a:endParaRPr b="1" i="0" sz="2000" u="none" cap="none" strike="noStrike">
              <a:solidFill>
                <a:schemeClr val="dk1"/>
              </a:solidFill>
              <a:latin typeface="Calibri"/>
              <a:ea typeface="Calibri"/>
              <a:cs typeface="Calibri"/>
              <a:sym typeface="Calibri"/>
            </a:endParaRPr>
          </a:p>
        </p:txBody>
      </p:sp>
      <p:sp>
        <p:nvSpPr>
          <p:cNvPr id="64" name="Google Shape;64;p2"/>
          <p:cNvSpPr txBox="1"/>
          <p:nvPr/>
        </p:nvSpPr>
        <p:spPr>
          <a:xfrm>
            <a:off x="915084" y="1069667"/>
            <a:ext cx="4623000" cy="6225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1" lang="en-GB" sz="1400" u="none" cap="none" strike="noStrike">
                <a:solidFill>
                  <a:srgbClr val="000000"/>
                </a:solidFill>
                <a:latin typeface="Calibri"/>
                <a:ea typeface="Calibri"/>
                <a:cs typeface="Calibri"/>
                <a:sym typeface="Calibri"/>
              </a:rPr>
              <a:t>The purpose of this, the third of eight CPD sessions, is:  </a:t>
            </a:r>
            <a:endParaRPr b="0" i="1" sz="1400" u="none" cap="none" strike="noStrike">
              <a:solidFill>
                <a:srgbClr val="000000"/>
              </a:solidFill>
              <a:latin typeface="Calibri"/>
              <a:ea typeface="Calibri"/>
              <a:cs typeface="Calibri"/>
              <a:sym typeface="Calibri"/>
            </a:endParaRPr>
          </a:p>
        </p:txBody>
      </p:sp>
      <p:grpSp>
        <p:nvGrpSpPr>
          <p:cNvPr id="65" name="Google Shape;65;p2"/>
          <p:cNvGrpSpPr/>
          <p:nvPr/>
        </p:nvGrpSpPr>
        <p:grpSpPr>
          <a:xfrm>
            <a:off x="1904621" y="1631207"/>
            <a:ext cx="5334758" cy="2694420"/>
            <a:chOff x="1950877" y="1504804"/>
            <a:chExt cx="5334758" cy="2694420"/>
          </a:xfrm>
        </p:grpSpPr>
        <p:sp>
          <p:nvSpPr>
            <p:cNvPr id="66" name="Google Shape;66;p2"/>
            <p:cNvSpPr txBox="1"/>
            <p:nvPr/>
          </p:nvSpPr>
          <p:spPr>
            <a:xfrm>
              <a:off x="2448648" y="1805086"/>
              <a:ext cx="4623000" cy="2394138"/>
            </a:xfrm>
            <a:prstGeom prst="rect">
              <a:avLst/>
            </a:prstGeom>
            <a:noFill/>
            <a:ln>
              <a:noFill/>
            </a:ln>
          </p:spPr>
          <p:txBody>
            <a:bodyPr anchorCtr="0" anchor="t" bIns="91425" lIns="91425" spcFirstLastPara="1" rIns="91425" wrap="square" tIns="91425">
              <a:noAutofit/>
            </a:bodyPr>
            <a:lstStyle/>
            <a:p>
              <a:pPr indent="0" lvl="0" marL="0" marR="0" rtl="0" algn="l">
                <a:lnSpc>
                  <a:spcPct val="90000"/>
                </a:lnSpc>
                <a:spcBef>
                  <a:spcPts val="0"/>
                </a:spcBef>
                <a:spcAft>
                  <a:spcPts val="0"/>
                </a:spcAft>
                <a:buNone/>
              </a:pPr>
              <a:r>
                <a:rPr b="1" i="0" lang="en-GB" sz="2400" u="none" cap="none" strike="noStrike">
                  <a:solidFill>
                    <a:schemeClr val="dk1"/>
                  </a:solidFill>
                  <a:latin typeface="Calibri"/>
                  <a:ea typeface="Calibri"/>
                  <a:cs typeface="Calibri"/>
                  <a:sym typeface="Calibri"/>
                </a:rPr>
                <a:t>To explore the subject knowledge that underpins our understanding of words and the way they work, relating this to practical classroom approaches to vocabulary development.</a:t>
              </a:r>
              <a:endParaRPr b="1" i="0" sz="2400" u="none" cap="none" strike="noStrike">
                <a:solidFill>
                  <a:srgbClr val="000000"/>
                </a:solidFill>
                <a:latin typeface="Arial"/>
                <a:ea typeface="Arial"/>
                <a:cs typeface="Arial"/>
                <a:sym typeface="Arial"/>
              </a:endParaRPr>
            </a:p>
          </p:txBody>
        </p:sp>
        <p:pic>
          <p:nvPicPr>
            <p:cNvPr id="67" name="Google Shape;67;p2"/>
            <p:cNvPicPr preferRelativeResize="0"/>
            <p:nvPr/>
          </p:nvPicPr>
          <p:blipFill rotWithShape="1">
            <a:blip r:embed="rId3">
              <a:alphaModFix/>
            </a:blip>
            <a:srcRect b="0" l="0" r="0" t="0"/>
            <a:stretch/>
          </p:blipFill>
          <p:spPr>
            <a:xfrm>
              <a:off x="1950877" y="2187638"/>
              <a:ext cx="3238495" cy="1911524"/>
            </a:xfrm>
            <a:prstGeom prst="rect">
              <a:avLst/>
            </a:prstGeom>
            <a:noFill/>
            <a:ln>
              <a:noFill/>
            </a:ln>
          </p:spPr>
        </p:pic>
        <p:pic>
          <p:nvPicPr>
            <p:cNvPr id="68" name="Google Shape;68;p2"/>
            <p:cNvPicPr preferRelativeResize="0"/>
            <p:nvPr/>
          </p:nvPicPr>
          <p:blipFill rotWithShape="1">
            <a:blip r:embed="rId4">
              <a:alphaModFix/>
            </a:blip>
            <a:srcRect b="0" l="0" r="0" t="0"/>
            <a:stretch/>
          </p:blipFill>
          <p:spPr>
            <a:xfrm>
              <a:off x="4536740" y="1504804"/>
              <a:ext cx="2748895" cy="1896536"/>
            </a:xfrm>
            <a:prstGeom prst="rect">
              <a:avLst/>
            </a:prstGeom>
            <a:noFill/>
            <a:ln>
              <a:noFill/>
            </a:ln>
          </p:spPr>
        </p:pic>
        <p:pic>
          <p:nvPicPr>
            <p:cNvPr id="69" name="Google Shape;69;p2"/>
            <p:cNvPicPr preferRelativeResize="0"/>
            <p:nvPr/>
          </p:nvPicPr>
          <p:blipFill rotWithShape="1">
            <a:blip r:embed="rId5">
              <a:alphaModFix/>
            </a:blip>
            <a:srcRect b="0" l="0" r="0" t="0"/>
            <a:stretch/>
          </p:blipFill>
          <p:spPr>
            <a:xfrm>
              <a:off x="2018140" y="1532187"/>
              <a:ext cx="430508" cy="355169"/>
            </a:xfrm>
            <a:prstGeom prst="rect">
              <a:avLst/>
            </a:prstGeom>
            <a:noFill/>
            <a:ln>
              <a:noFill/>
            </a:ln>
          </p:spPr>
        </p:pic>
        <p:pic>
          <p:nvPicPr>
            <p:cNvPr id="70" name="Google Shape;70;p2"/>
            <p:cNvPicPr preferRelativeResize="0"/>
            <p:nvPr/>
          </p:nvPicPr>
          <p:blipFill rotWithShape="1">
            <a:blip r:embed="rId5">
              <a:alphaModFix/>
            </a:blip>
            <a:srcRect b="0" l="0" r="0" t="0"/>
            <a:stretch/>
          </p:blipFill>
          <p:spPr>
            <a:xfrm rot="10800000">
              <a:off x="6548034" y="3537431"/>
              <a:ext cx="430508" cy="355169"/>
            </a:xfrm>
            <a:prstGeom prst="rect">
              <a:avLst/>
            </a:prstGeom>
            <a:noFill/>
            <a:ln>
              <a:noFill/>
            </a:ln>
          </p:spPr>
        </p:pic>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3"/>
          <p:cNvSpPr txBox="1"/>
          <p:nvPr/>
        </p:nvSpPr>
        <p:spPr>
          <a:xfrm>
            <a:off x="949352" y="477599"/>
            <a:ext cx="7545600" cy="1341600"/>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rgbClr val="000000"/>
              </a:buClr>
              <a:buSzPts val="4850"/>
              <a:buFont typeface="Arial"/>
              <a:buNone/>
            </a:pPr>
            <a:r>
              <a:rPr b="1" lang="en-GB" sz="4850">
                <a:latin typeface="Calibri"/>
                <a:ea typeface="Calibri"/>
                <a:cs typeface="Calibri"/>
                <a:sym typeface="Calibri"/>
              </a:rPr>
              <a:t>David Crystal</a:t>
            </a:r>
            <a:endParaRPr b="1" i="0" sz="4850" u="none" cap="none" strike="noStrike">
              <a:solidFill>
                <a:srgbClr val="000000"/>
              </a:solidFill>
              <a:latin typeface="Calibri"/>
              <a:ea typeface="Calibri"/>
              <a:cs typeface="Calibri"/>
              <a:sym typeface="Calibri"/>
            </a:endParaRPr>
          </a:p>
        </p:txBody>
      </p:sp>
      <p:sp>
        <p:nvSpPr>
          <p:cNvPr id="76" name="Google Shape;76;p3"/>
          <p:cNvSpPr txBox="1"/>
          <p:nvPr/>
        </p:nvSpPr>
        <p:spPr>
          <a:xfrm>
            <a:off x="949350" y="1706875"/>
            <a:ext cx="3796200" cy="4653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i="1" lang="en-GB" sz="1800">
                <a:solidFill>
                  <a:srgbClr val="333333"/>
                </a:solidFill>
                <a:latin typeface="Calibri"/>
                <a:ea typeface="Calibri"/>
                <a:cs typeface="Calibri"/>
                <a:sym typeface="Calibri"/>
              </a:rPr>
              <a:t>“Vocabulary is a matter of word-building as </a:t>
            </a:r>
            <a:r>
              <a:rPr i="1" lang="en-GB" sz="1800">
                <a:solidFill>
                  <a:srgbClr val="333333"/>
                </a:solidFill>
                <a:latin typeface="Calibri"/>
                <a:ea typeface="Calibri"/>
                <a:cs typeface="Calibri"/>
                <a:sym typeface="Calibri"/>
              </a:rPr>
              <a:t>well</a:t>
            </a:r>
            <a:r>
              <a:rPr i="1" lang="en-GB" sz="1800">
                <a:solidFill>
                  <a:srgbClr val="333333"/>
                </a:solidFill>
                <a:latin typeface="Calibri"/>
                <a:ea typeface="Calibri"/>
                <a:cs typeface="Calibri"/>
                <a:sym typeface="Calibri"/>
              </a:rPr>
              <a:t> as word-using”</a:t>
            </a:r>
            <a:endParaRPr b="0" i="1" sz="1400" u="none" cap="none" strike="noStrike">
              <a:solidFill>
                <a:schemeClr val="dk1"/>
              </a:solidFill>
              <a:latin typeface="Calibri"/>
              <a:ea typeface="Calibri"/>
              <a:cs typeface="Calibri"/>
              <a:sym typeface="Calibri"/>
            </a:endParaRPr>
          </a:p>
        </p:txBody>
      </p:sp>
      <p:pic>
        <p:nvPicPr>
          <p:cNvPr id="77" name="Google Shape;77;p3"/>
          <p:cNvPicPr preferRelativeResize="0"/>
          <p:nvPr/>
        </p:nvPicPr>
        <p:blipFill rotWithShape="1">
          <a:blip r:embed="rId3">
            <a:alphaModFix/>
          </a:blip>
          <a:srcRect b="0" l="25393" r="10883" t="0"/>
          <a:stretch/>
        </p:blipFill>
        <p:spPr>
          <a:xfrm>
            <a:off x="4905525" y="867450"/>
            <a:ext cx="3861274" cy="340860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GB">
                <a:latin typeface="Calibri"/>
                <a:ea typeface="Calibri"/>
                <a:cs typeface="Calibri"/>
                <a:sym typeface="Calibri"/>
              </a:rPr>
              <a:t>The origins of the English language </a:t>
            </a:r>
            <a:endParaRPr b="1">
              <a:latin typeface="Calibri"/>
              <a:ea typeface="Calibri"/>
              <a:cs typeface="Calibri"/>
              <a:sym typeface="Calibri"/>
            </a:endParaRPr>
          </a:p>
        </p:txBody>
      </p:sp>
      <p:sp>
        <p:nvSpPr>
          <p:cNvPr id="83" name="Google Shape;83;p4"/>
          <p:cNvSpPr txBox="1"/>
          <p:nvPr>
            <p:ph idx="1" type="body"/>
          </p:nvPr>
        </p:nvSpPr>
        <p:spPr>
          <a:xfrm>
            <a:off x="311700" y="1017725"/>
            <a:ext cx="5348871" cy="3384691"/>
          </a:xfrm>
          <a:prstGeom prst="rect">
            <a:avLst/>
          </a:prstGeom>
          <a:noFill/>
          <a:ln>
            <a:noFill/>
          </a:ln>
        </p:spPr>
        <p:txBody>
          <a:bodyPr anchorCtr="0" anchor="t" bIns="91425" lIns="91425" spcFirstLastPara="1" rIns="91425" wrap="square" tIns="91425">
            <a:normAutofit fontScale="55000" lnSpcReduction="20000"/>
          </a:bodyPr>
          <a:lstStyle/>
          <a:p>
            <a:pPr indent="0" lvl="0" marL="101600" rtl="0" algn="l">
              <a:lnSpc>
                <a:spcPct val="120000"/>
              </a:lnSpc>
              <a:spcBef>
                <a:spcPts val="0"/>
              </a:spcBef>
              <a:spcAft>
                <a:spcPts val="0"/>
              </a:spcAft>
              <a:buSzPct val="136363"/>
              <a:buNone/>
            </a:pPr>
            <a:r>
              <a:rPr lang="en-GB" sz="2400">
                <a:solidFill>
                  <a:schemeClr val="dk1"/>
                </a:solidFill>
                <a:latin typeface="Calibri"/>
                <a:ea typeface="Calibri"/>
                <a:cs typeface="Calibri"/>
                <a:sym typeface="Calibri"/>
              </a:rPr>
              <a:t>• There are over 1,000,000 words (half of which are commonly used) </a:t>
            </a:r>
            <a:endParaRPr sz="2400">
              <a:solidFill>
                <a:schemeClr val="dk1"/>
              </a:solidFill>
              <a:latin typeface="Calibri"/>
              <a:ea typeface="Calibri"/>
              <a:cs typeface="Calibri"/>
              <a:sym typeface="Calibri"/>
            </a:endParaRPr>
          </a:p>
          <a:p>
            <a:pPr indent="0" lvl="0" marL="101600" rtl="0" algn="l">
              <a:lnSpc>
                <a:spcPct val="120000"/>
              </a:lnSpc>
              <a:spcBef>
                <a:spcPts val="0"/>
              </a:spcBef>
              <a:spcAft>
                <a:spcPts val="0"/>
              </a:spcAft>
              <a:buSzPct val="136363"/>
              <a:buNone/>
            </a:pPr>
            <a:br>
              <a:rPr lang="en-GB" sz="2400">
                <a:solidFill>
                  <a:schemeClr val="dk1"/>
                </a:solidFill>
                <a:latin typeface="Calibri"/>
                <a:ea typeface="Calibri"/>
                <a:cs typeface="Calibri"/>
                <a:sym typeface="Calibri"/>
              </a:rPr>
            </a:br>
            <a:r>
              <a:rPr lang="en-GB" sz="2400">
                <a:solidFill>
                  <a:schemeClr val="dk1"/>
                </a:solidFill>
                <a:latin typeface="Calibri"/>
                <a:ea typeface="Calibri"/>
                <a:cs typeface="Calibri"/>
                <a:sym typeface="Calibri"/>
              </a:rPr>
              <a:t>• We have 26 letters, which have to form 40+ sounds</a:t>
            </a:r>
            <a:endParaRPr sz="2400">
              <a:solidFill>
                <a:schemeClr val="dk1"/>
              </a:solidFill>
              <a:latin typeface="Calibri"/>
              <a:ea typeface="Calibri"/>
              <a:cs typeface="Calibri"/>
              <a:sym typeface="Calibri"/>
            </a:endParaRPr>
          </a:p>
          <a:p>
            <a:pPr indent="0" lvl="0" marL="101600" rtl="0" algn="l">
              <a:lnSpc>
                <a:spcPct val="120000"/>
              </a:lnSpc>
              <a:spcBef>
                <a:spcPts val="0"/>
              </a:spcBef>
              <a:spcAft>
                <a:spcPts val="0"/>
              </a:spcAft>
              <a:buSzPct val="136363"/>
              <a:buNone/>
            </a:pPr>
            <a:br>
              <a:rPr lang="en-GB" sz="2400">
                <a:solidFill>
                  <a:schemeClr val="dk1"/>
                </a:solidFill>
                <a:latin typeface="Calibri"/>
                <a:ea typeface="Calibri"/>
                <a:cs typeface="Calibri"/>
                <a:sym typeface="Calibri"/>
              </a:rPr>
            </a:br>
            <a:r>
              <a:rPr lang="en-GB" sz="2400">
                <a:solidFill>
                  <a:schemeClr val="dk1"/>
                </a:solidFill>
                <a:latin typeface="Calibri"/>
                <a:ea typeface="Calibri"/>
                <a:cs typeface="Calibri"/>
                <a:sym typeface="Calibri"/>
              </a:rPr>
              <a:t>• Our words have complex and varied origins, the main ones being:</a:t>
            </a:r>
            <a:endParaRPr sz="2400">
              <a:solidFill>
                <a:schemeClr val="dk1"/>
              </a:solidFill>
              <a:latin typeface="Calibri"/>
              <a:ea typeface="Calibri"/>
              <a:cs typeface="Calibri"/>
              <a:sym typeface="Calibri"/>
            </a:endParaRPr>
          </a:p>
          <a:p>
            <a:pPr indent="0" lvl="0" marL="101600" rtl="0" algn="l">
              <a:lnSpc>
                <a:spcPct val="120000"/>
              </a:lnSpc>
              <a:spcBef>
                <a:spcPts val="0"/>
              </a:spcBef>
              <a:spcAft>
                <a:spcPts val="0"/>
              </a:spcAft>
              <a:buSzPct val="136363"/>
              <a:buNone/>
            </a:pPr>
            <a:r>
              <a:rPr b="1" i="1" lang="en-GB" sz="2400">
                <a:solidFill>
                  <a:schemeClr val="dk1"/>
                </a:solidFill>
                <a:latin typeface="Calibri"/>
                <a:ea typeface="Calibri"/>
                <a:cs typeface="Calibri"/>
                <a:sym typeface="Calibri"/>
              </a:rPr>
              <a:t>Germanic</a:t>
            </a:r>
            <a:r>
              <a:rPr i="1" lang="en-GB" sz="2400">
                <a:solidFill>
                  <a:schemeClr val="dk1"/>
                </a:solidFill>
                <a:latin typeface="Calibri"/>
                <a:ea typeface="Calibri"/>
                <a:cs typeface="Calibri"/>
                <a:sym typeface="Calibri"/>
              </a:rPr>
              <a:t> - from the Anglo Saxons</a:t>
            </a:r>
            <a:br>
              <a:rPr i="1" lang="en-GB" sz="2400">
                <a:solidFill>
                  <a:schemeClr val="dk1"/>
                </a:solidFill>
                <a:latin typeface="Calibri"/>
                <a:ea typeface="Calibri"/>
                <a:cs typeface="Calibri"/>
                <a:sym typeface="Calibri"/>
              </a:rPr>
            </a:br>
            <a:r>
              <a:rPr b="1" i="1" lang="en-GB" sz="2400">
                <a:solidFill>
                  <a:schemeClr val="dk1"/>
                </a:solidFill>
                <a:latin typeface="Calibri"/>
                <a:ea typeface="Calibri"/>
                <a:cs typeface="Calibri"/>
                <a:sym typeface="Calibri"/>
              </a:rPr>
              <a:t>Romance</a:t>
            </a:r>
            <a:r>
              <a:rPr i="1" lang="en-GB" sz="2400">
                <a:solidFill>
                  <a:schemeClr val="dk1"/>
                </a:solidFill>
                <a:latin typeface="Calibri"/>
                <a:ea typeface="Calibri"/>
                <a:cs typeface="Calibri"/>
                <a:sym typeface="Calibri"/>
              </a:rPr>
              <a:t> - Latin words from France and, in the 16th century, Spanish and Portuguese</a:t>
            </a:r>
            <a:br>
              <a:rPr i="1" lang="en-GB" sz="2400">
                <a:solidFill>
                  <a:schemeClr val="dk1"/>
                </a:solidFill>
                <a:latin typeface="Calibri"/>
                <a:ea typeface="Calibri"/>
                <a:cs typeface="Calibri"/>
                <a:sym typeface="Calibri"/>
              </a:rPr>
            </a:br>
            <a:r>
              <a:rPr b="1" i="1" lang="en-GB" sz="2400">
                <a:solidFill>
                  <a:schemeClr val="dk1"/>
                </a:solidFill>
                <a:latin typeface="Calibri"/>
                <a:ea typeface="Calibri"/>
                <a:cs typeface="Calibri"/>
                <a:sym typeface="Calibri"/>
              </a:rPr>
              <a:t>Greek</a:t>
            </a:r>
            <a:r>
              <a:rPr i="1" lang="en-GB" sz="2400">
                <a:solidFill>
                  <a:schemeClr val="dk1"/>
                </a:solidFill>
                <a:latin typeface="Calibri"/>
                <a:ea typeface="Calibri"/>
                <a:cs typeface="Calibri"/>
                <a:sym typeface="Calibri"/>
              </a:rPr>
              <a:t> - the language of areas of ancient knowledge</a:t>
            </a:r>
            <a:endParaRPr i="1" sz="2400">
              <a:solidFill>
                <a:schemeClr val="dk1"/>
              </a:solidFill>
              <a:latin typeface="Calibri"/>
              <a:ea typeface="Calibri"/>
              <a:cs typeface="Calibri"/>
              <a:sym typeface="Calibri"/>
            </a:endParaRPr>
          </a:p>
          <a:p>
            <a:pPr indent="0" lvl="0" marL="101600" rtl="0" algn="l">
              <a:lnSpc>
                <a:spcPct val="120000"/>
              </a:lnSpc>
              <a:spcBef>
                <a:spcPts val="0"/>
              </a:spcBef>
              <a:spcAft>
                <a:spcPts val="0"/>
              </a:spcAft>
              <a:buSzPct val="136363"/>
              <a:buNone/>
            </a:pPr>
            <a:br>
              <a:rPr i="1" lang="en-GB" sz="2400">
                <a:solidFill>
                  <a:schemeClr val="dk1"/>
                </a:solidFill>
                <a:latin typeface="Calibri"/>
                <a:ea typeface="Calibri"/>
                <a:cs typeface="Calibri"/>
                <a:sym typeface="Calibri"/>
              </a:rPr>
            </a:br>
            <a:r>
              <a:rPr i="1" lang="en-GB" sz="2400">
                <a:solidFill>
                  <a:schemeClr val="dk1"/>
                </a:solidFill>
                <a:latin typeface="Calibri"/>
                <a:ea typeface="Calibri"/>
                <a:cs typeface="Calibri"/>
                <a:sym typeface="Calibri"/>
              </a:rPr>
              <a:t>• </a:t>
            </a:r>
            <a:r>
              <a:rPr lang="en-GB" sz="2400">
                <a:solidFill>
                  <a:schemeClr val="dk1"/>
                </a:solidFill>
                <a:latin typeface="Calibri"/>
                <a:ea typeface="Calibri"/>
                <a:cs typeface="Calibri"/>
                <a:sym typeface="Calibri"/>
              </a:rPr>
              <a:t>60% of the words we use come from Greek and Latin origins, which increases to 90% of the technical language children need to learn</a:t>
            </a:r>
            <a:endParaRPr sz="2400">
              <a:solidFill>
                <a:schemeClr val="dk1"/>
              </a:solidFill>
              <a:latin typeface="Calibri"/>
              <a:ea typeface="Calibri"/>
              <a:cs typeface="Calibri"/>
              <a:sym typeface="Calibri"/>
            </a:endParaRPr>
          </a:p>
          <a:p>
            <a:pPr indent="0" lvl="0" marL="101600" rtl="0" algn="l">
              <a:lnSpc>
                <a:spcPct val="120000"/>
              </a:lnSpc>
              <a:spcBef>
                <a:spcPts val="0"/>
              </a:spcBef>
              <a:spcAft>
                <a:spcPts val="0"/>
              </a:spcAft>
              <a:buClr>
                <a:schemeClr val="dk1"/>
              </a:buClr>
              <a:buSzPct val="100000"/>
              <a:buFont typeface="Calibri"/>
              <a:buNone/>
            </a:pPr>
            <a:br>
              <a:rPr lang="en-GB" sz="2400">
                <a:solidFill>
                  <a:schemeClr val="dk1"/>
                </a:solidFill>
                <a:latin typeface="Calibri"/>
                <a:ea typeface="Calibri"/>
                <a:cs typeface="Calibri"/>
                <a:sym typeface="Calibri"/>
              </a:rPr>
            </a:br>
            <a:r>
              <a:rPr lang="en-GB" sz="2400">
                <a:solidFill>
                  <a:schemeClr val="dk1"/>
                </a:solidFill>
                <a:latin typeface="Calibri"/>
                <a:ea typeface="Calibri"/>
                <a:cs typeface="Calibri"/>
                <a:sym typeface="Calibri"/>
              </a:rPr>
              <a:t>• Despite all this variation, we have many words, with different origins, which sound the same but are spelt differently. The joy of the homophone!</a:t>
            </a:r>
            <a:endParaRPr sz="6000">
              <a:solidFill>
                <a:schemeClr val="lt1"/>
              </a:solidFill>
              <a:latin typeface="Calibri"/>
              <a:ea typeface="Calibri"/>
              <a:cs typeface="Calibri"/>
              <a:sym typeface="Calibri"/>
            </a:endParaRPr>
          </a:p>
        </p:txBody>
      </p:sp>
      <p:pic>
        <p:nvPicPr>
          <p:cNvPr id="84" name="Google Shape;84;p4"/>
          <p:cNvPicPr preferRelativeResize="0"/>
          <p:nvPr/>
        </p:nvPicPr>
        <p:blipFill rotWithShape="1">
          <a:blip r:embed="rId3">
            <a:alphaModFix/>
          </a:blip>
          <a:srcRect b="0" l="0" r="0" t="0"/>
          <a:stretch/>
        </p:blipFill>
        <p:spPr>
          <a:xfrm>
            <a:off x="5736403" y="1162121"/>
            <a:ext cx="3095897" cy="3095897"/>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GB">
                <a:latin typeface="Calibri"/>
                <a:ea typeface="Calibri"/>
                <a:cs typeface="Calibri"/>
                <a:sym typeface="Calibri"/>
              </a:rPr>
              <a:t>Have you heard the word?</a:t>
            </a:r>
            <a:endParaRPr b="1">
              <a:latin typeface="Calibri"/>
              <a:ea typeface="Calibri"/>
              <a:cs typeface="Calibri"/>
              <a:sym typeface="Calibri"/>
            </a:endParaRPr>
          </a:p>
        </p:txBody>
      </p:sp>
      <p:graphicFrame>
        <p:nvGraphicFramePr>
          <p:cNvPr id="90" name="Google Shape;90;p5"/>
          <p:cNvGraphicFramePr/>
          <p:nvPr/>
        </p:nvGraphicFramePr>
        <p:xfrm>
          <a:off x="952500" y="1107533"/>
          <a:ext cx="3000000" cy="3000000"/>
        </p:xfrm>
        <a:graphic>
          <a:graphicData uri="http://schemas.openxmlformats.org/drawingml/2006/table">
            <a:tbl>
              <a:tblPr>
                <a:noFill/>
                <a:tableStyleId>{DC17AC16-9516-4696-A5FA-F9C112C6FE7A}</a:tableStyleId>
              </a:tblPr>
              <a:tblGrid>
                <a:gridCol w="1447800"/>
                <a:gridCol w="1447800"/>
                <a:gridCol w="1447800"/>
                <a:gridCol w="1447800"/>
                <a:gridCol w="1447800"/>
              </a:tblGrid>
              <a:tr h="906600">
                <a:tc>
                  <a:txBody>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latin typeface="Calibri"/>
                          <a:ea typeface="Calibri"/>
                          <a:cs typeface="Calibri"/>
                          <a:sym typeface="Calibri"/>
                        </a:rPr>
                        <a:t>Word</a:t>
                      </a:r>
                      <a:endParaRPr b="1" i="0" sz="1200" u="none" cap="none" strike="noStrike">
                        <a:latin typeface="Calibri"/>
                        <a:ea typeface="Calibri"/>
                        <a:cs typeface="Calibri"/>
                        <a:sym typeface="Calibri"/>
                      </a:endParaRPr>
                    </a:p>
                  </a:txBody>
                  <a:tcPr marT="91425" marB="91425" marR="91425" marL="91425">
                    <a:solidFill>
                      <a:srgbClr val="CFE2F3"/>
                    </a:solidFill>
                  </a:tcPr>
                </a:tc>
                <a:tc>
                  <a:txBody>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latin typeface="Calibri"/>
                          <a:ea typeface="Calibri"/>
                          <a:cs typeface="Calibri"/>
                          <a:sym typeface="Calibri"/>
                        </a:rPr>
                        <a:t>I do not know the word</a:t>
                      </a:r>
                      <a:endParaRPr b="1" i="0" sz="1200" u="none" cap="none" strike="noStrike">
                        <a:latin typeface="Calibri"/>
                        <a:ea typeface="Calibri"/>
                        <a:cs typeface="Calibri"/>
                        <a:sym typeface="Calibri"/>
                      </a:endParaRPr>
                    </a:p>
                  </a:txBody>
                  <a:tcPr marT="91425" marB="91425" marR="91425" marL="91425">
                    <a:solidFill>
                      <a:srgbClr val="CFE2F3"/>
                    </a:solidFill>
                  </a:tcPr>
                </a:tc>
                <a:tc>
                  <a:txBody>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latin typeface="Calibri"/>
                          <a:ea typeface="Calibri"/>
                          <a:cs typeface="Calibri"/>
                          <a:sym typeface="Calibri"/>
                        </a:rPr>
                        <a:t>I have heard the word but can’t remember its meaning</a:t>
                      </a:r>
                      <a:endParaRPr b="1" i="0" sz="1200" u="none" cap="none" strike="noStrike">
                        <a:latin typeface="Calibri"/>
                        <a:ea typeface="Calibri"/>
                        <a:cs typeface="Calibri"/>
                        <a:sym typeface="Calibri"/>
                      </a:endParaRPr>
                    </a:p>
                  </a:txBody>
                  <a:tcPr marT="91425" marB="91425" marR="91425" marL="91425">
                    <a:solidFill>
                      <a:srgbClr val="CFE2F3"/>
                    </a:solidFill>
                  </a:tcPr>
                </a:tc>
                <a:tc>
                  <a:txBody>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latin typeface="Calibri"/>
                          <a:ea typeface="Calibri"/>
                          <a:cs typeface="Calibri"/>
                          <a:sym typeface="Calibri"/>
                        </a:rPr>
                        <a:t>I can use the word in the right way when I am talking</a:t>
                      </a:r>
                      <a:endParaRPr b="1" i="0" sz="1200" u="none" cap="none" strike="noStrike">
                        <a:latin typeface="Calibri"/>
                        <a:ea typeface="Calibri"/>
                        <a:cs typeface="Calibri"/>
                        <a:sym typeface="Calibri"/>
                      </a:endParaRPr>
                    </a:p>
                  </a:txBody>
                  <a:tcPr marT="91425" marB="91425" marR="91425" marL="91425">
                    <a:solidFill>
                      <a:srgbClr val="CFE2F3"/>
                    </a:solidFill>
                  </a:tcPr>
                </a:tc>
                <a:tc>
                  <a:txBody>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latin typeface="Calibri"/>
                          <a:ea typeface="Calibri"/>
                          <a:cs typeface="Calibri"/>
                          <a:sym typeface="Calibri"/>
                        </a:rPr>
                        <a:t>I can give a definition of this word / phrase or use it in writing (write it below) </a:t>
                      </a:r>
                      <a:endParaRPr b="1" i="0" sz="1200" u="none" cap="none" strike="noStrike">
                        <a:latin typeface="Calibri"/>
                        <a:ea typeface="Calibri"/>
                        <a:cs typeface="Calibri"/>
                        <a:sym typeface="Calibri"/>
                      </a:endParaRPr>
                    </a:p>
                  </a:txBody>
                  <a:tcPr marT="91425" marB="91425" marR="91425" marL="91425">
                    <a:solidFill>
                      <a:srgbClr val="CFE2F3"/>
                    </a:solidFill>
                  </a:tcPr>
                </a:tc>
              </a:tr>
              <a:tr h="529700">
                <a:tc>
                  <a:txBody>
                    <a:bodyPr/>
                    <a:lstStyle/>
                    <a:p>
                      <a:pPr indent="0" lvl="0" marL="0" marR="0" rtl="0" algn="l">
                        <a:lnSpc>
                          <a:spcPct val="100000"/>
                        </a:lnSpc>
                        <a:spcBef>
                          <a:spcPts val="0"/>
                        </a:spcBef>
                        <a:spcAft>
                          <a:spcPts val="0"/>
                        </a:spcAft>
                        <a:buClr>
                          <a:srgbClr val="000000"/>
                        </a:buClr>
                        <a:buSzPts val="1200"/>
                        <a:buFont typeface="Arial"/>
                        <a:buNone/>
                      </a:pPr>
                      <a:r>
                        <a:rPr b="1" i="1" lang="en-GB" sz="1200" u="none" cap="none" strike="noStrike">
                          <a:latin typeface="Calibri"/>
                          <a:ea typeface="Calibri"/>
                          <a:cs typeface="Calibri"/>
                          <a:sym typeface="Calibri"/>
                        </a:rPr>
                        <a:t>Orthography </a:t>
                      </a:r>
                      <a:endParaRPr b="1" i="1" sz="1200" u="none" cap="none" strike="noStrike">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latin typeface="Calibri"/>
                        <a:ea typeface="Calibri"/>
                        <a:cs typeface="Calibri"/>
                        <a:sym typeface="Calibri"/>
                      </a:endParaRPr>
                    </a:p>
                  </a:txBody>
                  <a:tcPr marT="91425" marB="91425" marR="91425" marL="91425"/>
                </a:tc>
              </a:tr>
              <a:tr h="522525">
                <a:tc>
                  <a:txBody>
                    <a:bodyPr/>
                    <a:lstStyle/>
                    <a:p>
                      <a:pPr indent="0" lvl="0" marL="0" marR="0" rtl="0" algn="l">
                        <a:lnSpc>
                          <a:spcPct val="100000"/>
                        </a:lnSpc>
                        <a:spcBef>
                          <a:spcPts val="0"/>
                        </a:spcBef>
                        <a:spcAft>
                          <a:spcPts val="0"/>
                        </a:spcAft>
                        <a:buClr>
                          <a:srgbClr val="000000"/>
                        </a:buClr>
                        <a:buSzPts val="1200"/>
                        <a:buFont typeface="Arial"/>
                        <a:buNone/>
                      </a:pPr>
                      <a:r>
                        <a:rPr b="1" i="1" lang="en-GB" sz="1200" u="none" cap="none" strike="noStrike">
                          <a:latin typeface="Calibri"/>
                          <a:ea typeface="Calibri"/>
                          <a:cs typeface="Calibri"/>
                          <a:sym typeface="Calibri"/>
                        </a:rPr>
                        <a:t>Morphology </a:t>
                      </a:r>
                      <a:endParaRPr b="1" i="1" sz="1200" u="none" cap="none" strike="noStrike">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latin typeface="Calibri"/>
                        <a:ea typeface="Calibri"/>
                        <a:cs typeface="Calibri"/>
                        <a:sym typeface="Calibri"/>
                      </a:endParaRPr>
                    </a:p>
                  </a:txBody>
                  <a:tcPr marT="91425" marB="91425" marR="91425" marL="91425"/>
                </a:tc>
              </a:tr>
              <a:tr h="505100">
                <a:tc>
                  <a:txBody>
                    <a:bodyPr/>
                    <a:lstStyle/>
                    <a:p>
                      <a:pPr indent="0" lvl="0" marL="0" marR="0" rtl="0" algn="l">
                        <a:lnSpc>
                          <a:spcPct val="100000"/>
                        </a:lnSpc>
                        <a:spcBef>
                          <a:spcPts val="0"/>
                        </a:spcBef>
                        <a:spcAft>
                          <a:spcPts val="0"/>
                        </a:spcAft>
                        <a:buClr>
                          <a:srgbClr val="000000"/>
                        </a:buClr>
                        <a:buSzPts val="1200"/>
                        <a:buFont typeface="Arial"/>
                        <a:buNone/>
                      </a:pPr>
                      <a:r>
                        <a:rPr b="1" i="1" lang="en-GB" sz="1200" u="none" cap="none" strike="noStrike">
                          <a:latin typeface="Calibri"/>
                          <a:ea typeface="Calibri"/>
                          <a:cs typeface="Calibri"/>
                          <a:sym typeface="Calibri"/>
                        </a:rPr>
                        <a:t>Etymology </a:t>
                      </a:r>
                      <a:endParaRPr b="1" i="1" sz="1200" u="none" cap="none" strike="noStrike">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latin typeface="Calibri"/>
                        <a:ea typeface="Calibri"/>
                        <a:cs typeface="Calibri"/>
                        <a:sym typeface="Calibri"/>
                      </a:endParaRPr>
                    </a:p>
                  </a:txBody>
                  <a:tcPr marT="91425" marB="91425" marR="91425" marL="91425"/>
                </a:tc>
              </a:tr>
              <a:tr h="587550">
                <a:tc>
                  <a:txBody>
                    <a:bodyPr/>
                    <a:lstStyle/>
                    <a:p>
                      <a:pPr indent="0" lvl="0" marL="0" marR="0" rtl="0" algn="l">
                        <a:lnSpc>
                          <a:spcPct val="100000"/>
                        </a:lnSpc>
                        <a:spcBef>
                          <a:spcPts val="0"/>
                        </a:spcBef>
                        <a:spcAft>
                          <a:spcPts val="0"/>
                        </a:spcAft>
                        <a:buClr>
                          <a:srgbClr val="000000"/>
                        </a:buClr>
                        <a:buSzPts val="1200"/>
                        <a:buFont typeface="Arial"/>
                        <a:buNone/>
                      </a:pPr>
                      <a:r>
                        <a:rPr b="1" i="1" lang="en-GB" sz="1200" u="none" cap="none" strike="noStrike">
                          <a:latin typeface="Calibri"/>
                          <a:ea typeface="Calibri"/>
                          <a:cs typeface="Calibri"/>
                          <a:sym typeface="Calibri"/>
                        </a:rPr>
                        <a:t>Collocation</a:t>
                      </a:r>
                      <a:endParaRPr b="1" i="1" sz="1200" u="none" cap="none" strike="noStrike">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latin typeface="Calibri"/>
                        <a:ea typeface="Calibri"/>
                        <a:cs typeface="Calibri"/>
                        <a:sym typeface="Calibri"/>
                      </a:endParaRPr>
                    </a:p>
                  </a:txBody>
                  <a:tcPr marT="91425" marB="91425" marR="91425" marL="91425"/>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7"/>
          <p:cNvSpPr/>
          <p:nvPr/>
        </p:nvSpPr>
        <p:spPr>
          <a:xfrm>
            <a:off x="1355683" y="3177574"/>
            <a:ext cx="1166949" cy="1084851"/>
          </a:xfrm>
          <a:prstGeom prst="teardrop">
            <a:avLst>
              <a:gd fmla="val 100000" name="adj"/>
            </a:avLst>
          </a:prstGeom>
          <a:solidFill>
            <a:srgbClr val="D8E6F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96" name="Google Shape;96;p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GB">
                <a:latin typeface="Calibri"/>
                <a:ea typeface="Calibri"/>
                <a:cs typeface="Calibri"/>
                <a:sym typeface="Calibri"/>
              </a:rPr>
              <a:t>Morphemes</a:t>
            </a:r>
            <a:endParaRPr b="1">
              <a:latin typeface="Calibri"/>
              <a:ea typeface="Calibri"/>
              <a:cs typeface="Calibri"/>
              <a:sym typeface="Calibri"/>
            </a:endParaRPr>
          </a:p>
        </p:txBody>
      </p:sp>
      <p:sp>
        <p:nvSpPr>
          <p:cNvPr id="97" name="Google Shape;97;p7"/>
          <p:cNvSpPr txBox="1"/>
          <p:nvPr/>
        </p:nvSpPr>
        <p:spPr>
          <a:xfrm>
            <a:off x="1267650" y="1183825"/>
            <a:ext cx="6608700" cy="1724700"/>
          </a:xfrm>
          <a:prstGeom prst="rect">
            <a:avLst/>
          </a:prstGeom>
          <a:noFill/>
          <a:ln>
            <a:noFill/>
          </a:ln>
        </p:spPr>
        <p:txBody>
          <a:bodyPr anchorCtr="0" anchor="t" bIns="45700" lIns="91425" spcFirstLastPara="1" rIns="91425" wrap="square" tIns="45700">
            <a:noAutofit/>
          </a:bodyPr>
          <a:lstStyle/>
          <a:p>
            <a:pPr indent="-266700" lvl="0" marL="285750" marR="0" rtl="0" algn="l">
              <a:lnSpc>
                <a:spcPct val="90000"/>
              </a:lnSpc>
              <a:spcBef>
                <a:spcPts val="0"/>
              </a:spcBef>
              <a:spcAft>
                <a:spcPts val="0"/>
              </a:spcAft>
              <a:buClr>
                <a:srgbClr val="000000"/>
              </a:buClr>
              <a:buSzPts val="2500"/>
              <a:buFont typeface="Arial"/>
              <a:buChar char="•"/>
            </a:pPr>
            <a:r>
              <a:rPr b="0" i="0" lang="en-GB" sz="2500" u="none" cap="none" strike="noStrike">
                <a:solidFill>
                  <a:srgbClr val="000000"/>
                </a:solidFill>
                <a:latin typeface="Calibri"/>
                <a:ea typeface="Calibri"/>
                <a:cs typeface="Calibri"/>
                <a:sym typeface="Calibri"/>
              </a:rPr>
              <a:t>A morpheme is a unit of meaning</a:t>
            </a:r>
            <a:endParaRPr b="0" i="0" sz="2100" u="none" cap="none" strike="noStrike">
              <a:solidFill>
                <a:srgbClr val="000000"/>
              </a:solidFill>
              <a:latin typeface="Calibri"/>
              <a:ea typeface="Calibri"/>
              <a:cs typeface="Calibri"/>
              <a:sym typeface="Calibri"/>
            </a:endParaRPr>
          </a:p>
          <a:p>
            <a:pPr indent="-266700" lvl="0" marL="285750" marR="0" rtl="0" algn="l">
              <a:lnSpc>
                <a:spcPct val="90000"/>
              </a:lnSpc>
              <a:spcBef>
                <a:spcPts val="1102"/>
              </a:spcBef>
              <a:spcAft>
                <a:spcPts val="0"/>
              </a:spcAft>
              <a:buClr>
                <a:srgbClr val="000000"/>
              </a:buClr>
              <a:buSzPts val="2500"/>
              <a:buFont typeface="Arial"/>
              <a:buChar char="•"/>
            </a:pPr>
            <a:r>
              <a:rPr b="0" i="0" lang="en-GB" sz="2500" u="none" cap="none" strike="noStrike">
                <a:solidFill>
                  <a:srgbClr val="000000"/>
                </a:solidFill>
                <a:latin typeface="Calibri"/>
                <a:ea typeface="Calibri"/>
                <a:cs typeface="Calibri"/>
                <a:sym typeface="Calibri"/>
              </a:rPr>
              <a:t>A phoneme is a unit of sound</a:t>
            </a:r>
            <a:endParaRPr b="0" i="0" sz="2100" u="none" cap="none" strike="noStrike">
              <a:solidFill>
                <a:srgbClr val="000000"/>
              </a:solidFill>
              <a:latin typeface="Calibri"/>
              <a:ea typeface="Calibri"/>
              <a:cs typeface="Calibri"/>
              <a:sym typeface="Calibri"/>
            </a:endParaRPr>
          </a:p>
          <a:p>
            <a:pPr indent="-266700" lvl="0" marL="285750" marR="0" rtl="0" algn="l">
              <a:lnSpc>
                <a:spcPct val="90000"/>
              </a:lnSpc>
              <a:spcBef>
                <a:spcPts val="1102"/>
              </a:spcBef>
              <a:spcAft>
                <a:spcPts val="0"/>
              </a:spcAft>
              <a:buClr>
                <a:srgbClr val="000000"/>
              </a:buClr>
              <a:buSzPts val="2500"/>
              <a:buFont typeface="Arial"/>
              <a:buChar char="•"/>
            </a:pPr>
            <a:r>
              <a:rPr b="0" i="0" lang="en-GB" sz="2500" u="none" cap="none" strike="noStrike">
                <a:solidFill>
                  <a:srgbClr val="000000"/>
                </a:solidFill>
                <a:latin typeface="Calibri"/>
                <a:ea typeface="Calibri"/>
                <a:cs typeface="Calibri"/>
                <a:sym typeface="Calibri"/>
              </a:rPr>
              <a:t>A grapheme is a unit of writing </a:t>
            </a:r>
            <a:br>
              <a:rPr b="0" i="0" lang="en-GB" sz="2500" u="none" cap="none" strike="noStrike">
                <a:solidFill>
                  <a:srgbClr val="000000"/>
                </a:solidFill>
                <a:latin typeface="Calibri"/>
                <a:ea typeface="Calibri"/>
                <a:cs typeface="Calibri"/>
                <a:sym typeface="Calibri"/>
              </a:rPr>
            </a:br>
            <a:r>
              <a:rPr b="0" i="0" lang="en-GB" sz="2500" u="none" cap="none" strike="noStrike">
                <a:solidFill>
                  <a:srgbClr val="000000"/>
                </a:solidFill>
                <a:latin typeface="Calibri"/>
                <a:ea typeface="Calibri"/>
                <a:cs typeface="Calibri"/>
                <a:sym typeface="Calibri"/>
              </a:rPr>
              <a:t>(representing one sound) </a:t>
            </a:r>
            <a:endParaRPr b="0" i="0" sz="2100" u="none" cap="none" strike="noStrike">
              <a:solidFill>
                <a:srgbClr val="000000"/>
              </a:solidFill>
              <a:latin typeface="Calibri"/>
              <a:ea typeface="Calibri"/>
              <a:cs typeface="Calibri"/>
              <a:sym typeface="Calibri"/>
            </a:endParaRPr>
          </a:p>
        </p:txBody>
      </p:sp>
      <p:sp>
        <p:nvSpPr>
          <p:cNvPr id="98" name="Google Shape;98;p7"/>
          <p:cNvSpPr/>
          <p:nvPr/>
        </p:nvSpPr>
        <p:spPr>
          <a:xfrm>
            <a:off x="1531835" y="3427613"/>
            <a:ext cx="814647" cy="5847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0" i="0" lang="en-GB" sz="3200" u="none" cap="none" strike="noStrike">
                <a:solidFill>
                  <a:srgbClr val="000000"/>
                </a:solidFill>
                <a:latin typeface="Calibri"/>
                <a:ea typeface="Calibri"/>
                <a:cs typeface="Calibri"/>
                <a:sym typeface="Calibri"/>
              </a:rPr>
              <a:t>-ing</a:t>
            </a:r>
            <a:endParaRPr b="0" i="0" sz="3200" u="none" cap="none" strike="noStrike">
              <a:solidFill>
                <a:srgbClr val="000000"/>
              </a:solidFill>
              <a:latin typeface="Calibri"/>
              <a:ea typeface="Calibri"/>
              <a:cs typeface="Calibri"/>
              <a:sym typeface="Calibri"/>
            </a:endParaRPr>
          </a:p>
        </p:txBody>
      </p:sp>
      <p:sp>
        <p:nvSpPr>
          <p:cNvPr id="99" name="Google Shape;99;p7"/>
          <p:cNvSpPr/>
          <p:nvPr/>
        </p:nvSpPr>
        <p:spPr>
          <a:xfrm>
            <a:off x="3179427" y="3177574"/>
            <a:ext cx="1166949" cy="1084851"/>
          </a:xfrm>
          <a:prstGeom prst="teardrop">
            <a:avLst>
              <a:gd fmla="val 100000" name="adj"/>
            </a:avLst>
          </a:prstGeom>
          <a:solidFill>
            <a:srgbClr val="D8E6F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id="100" name="Google Shape;100;p7"/>
          <p:cNvPicPr preferRelativeResize="0"/>
          <p:nvPr/>
        </p:nvPicPr>
        <p:blipFill rotWithShape="1">
          <a:blip r:embed="rId3">
            <a:alphaModFix/>
          </a:blip>
          <a:srcRect b="0" l="0" r="0" t="0"/>
          <a:stretch/>
        </p:blipFill>
        <p:spPr>
          <a:xfrm>
            <a:off x="3415286" y="3427614"/>
            <a:ext cx="758050" cy="558563"/>
          </a:xfrm>
          <a:prstGeom prst="rect">
            <a:avLst/>
          </a:prstGeom>
          <a:noFill/>
          <a:ln>
            <a:noFill/>
          </a:ln>
        </p:spPr>
      </p:pic>
      <p:sp>
        <p:nvSpPr>
          <p:cNvPr id="101" name="Google Shape;101;p7"/>
          <p:cNvSpPr/>
          <p:nvPr/>
        </p:nvSpPr>
        <p:spPr>
          <a:xfrm>
            <a:off x="5003171" y="3177574"/>
            <a:ext cx="1166949" cy="1084851"/>
          </a:xfrm>
          <a:prstGeom prst="teardrop">
            <a:avLst>
              <a:gd fmla="val 100000" name="adj"/>
            </a:avLst>
          </a:prstGeom>
          <a:solidFill>
            <a:srgbClr val="D8E6F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02" name="Google Shape;102;p7"/>
          <p:cNvSpPr/>
          <p:nvPr/>
        </p:nvSpPr>
        <p:spPr>
          <a:xfrm>
            <a:off x="5365316" y="3396833"/>
            <a:ext cx="564578" cy="64633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0" i="0" lang="en-GB" sz="3600" u="none" cap="none" strike="noStrike">
                <a:solidFill>
                  <a:srgbClr val="000000"/>
                </a:solidFill>
                <a:latin typeface="Quintessential"/>
                <a:ea typeface="Quintessential"/>
                <a:cs typeface="Quintessential"/>
                <a:sym typeface="Quintessential"/>
              </a:rPr>
              <a:t>sh</a:t>
            </a:r>
            <a:endParaRPr b="0" i="0" sz="3600" u="none" cap="none" strike="noStrike">
              <a:solidFill>
                <a:srgbClr val="000000"/>
              </a:solidFill>
              <a:latin typeface="Quintessential"/>
              <a:ea typeface="Quintessential"/>
              <a:cs typeface="Quintessential"/>
              <a:sym typeface="Quintessent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GB">
                <a:latin typeface="Calibri"/>
                <a:ea typeface="Calibri"/>
                <a:cs typeface="Calibri"/>
                <a:sym typeface="Calibri"/>
              </a:rPr>
              <a:t>Morphology</a:t>
            </a:r>
            <a:endParaRPr b="1">
              <a:latin typeface="Calibri"/>
              <a:ea typeface="Calibri"/>
              <a:cs typeface="Calibri"/>
              <a:sym typeface="Calibri"/>
            </a:endParaRPr>
          </a:p>
        </p:txBody>
      </p:sp>
      <p:sp>
        <p:nvSpPr>
          <p:cNvPr id="108" name="Google Shape;108;p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fontScale="92500" lnSpcReduction="20000"/>
          </a:bodyPr>
          <a:lstStyle/>
          <a:p>
            <a:pPr indent="0" lvl="0" marL="0" rtl="0" algn="l">
              <a:lnSpc>
                <a:spcPct val="60000"/>
              </a:lnSpc>
              <a:spcBef>
                <a:spcPts val="0"/>
              </a:spcBef>
              <a:spcAft>
                <a:spcPts val="0"/>
              </a:spcAft>
              <a:buClr>
                <a:schemeClr val="dk1"/>
              </a:buClr>
              <a:buSzPct val="50972"/>
              <a:buFont typeface="Arial"/>
              <a:buNone/>
            </a:pPr>
            <a:r>
              <a:rPr lang="en-GB" sz="1807">
                <a:solidFill>
                  <a:schemeClr val="dk1"/>
                </a:solidFill>
                <a:latin typeface="Calibri"/>
                <a:ea typeface="Calibri"/>
                <a:cs typeface="Calibri"/>
                <a:sym typeface="Calibri"/>
              </a:rPr>
              <a:t>A </a:t>
            </a:r>
            <a:r>
              <a:rPr b="1" lang="en-GB" sz="1807">
                <a:solidFill>
                  <a:schemeClr val="dk1"/>
                </a:solidFill>
                <a:latin typeface="Calibri"/>
                <a:ea typeface="Calibri"/>
                <a:cs typeface="Calibri"/>
                <a:sym typeface="Calibri"/>
              </a:rPr>
              <a:t>morpheme</a:t>
            </a:r>
            <a:r>
              <a:rPr lang="en-GB" sz="1807">
                <a:solidFill>
                  <a:schemeClr val="dk1"/>
                </a:solidFill>
                <a:latin typeface="Calibri"/>
                <a:ea typeface="Calibri"/>
                <a:cs typeface="Calibri"/>
                <a:sym typeface="Calibri"/>
              </a:rPr>
              <a:t> is defined as the smallest unit of meaning in a word.</a:t>
            </a:r>
            <a:endParaRPr sz="1660">
              <a:solidFill>
                <a:schemeClr val="dk1"/>
              </a:solidFill>
              <a:latin typeface="Calibri"/>
              <a:ea typeface="Calibri"/>
              <a:cs typeface="Calibri"/>
              <a:sym typeface="Calibri"/>
            </a:endParaRPr>
          </a:p>
          <a:p>
            <a:pPr indent="0" lvl="0" marL="0" rtl="0" algn="l">
              <a:lnSpc>
                <a:spcPct val="60000"/>
              </a:lnSpc>
              <a:spcBef>
                <a:spcPts val="1102"/>
              </a:spcBef>
              <a:spcAft>
                <a:spcPts val="0"/>
              </a:spcAft>
              <a:buSzPct val="50972"/>
              <a:buNone/>
            </a:pPr>
            <a:r>
              <a:rPr lang="en-GB" sz="1807">
                <a:solidFill>
                  <a:schemeClr val="dk1"/>
                </a:solidFill>
                <a:latin typeface="Calibri"/>
                <a:ea typeface="Calibri"/>
                <a:cs typeface="Calibri"/>
                <a:sym typeface="Calibri"/>
              </a:rPr>
              <a:t>In a word such as </a:t>
            </a:r>
            <a:r>
              <a:rPr i="1" lang="en-GB" sz="1807">
                <a:solidFill>
                  <a:schemeClr val="dk1"/>
                </a:solidFill>
                <a:latin typeface="Calibri"/>
                <a:ea typeface="Calibri"/>
                <a:cs typeface="Calibri"/>
                <a:sym typeface="Calibri"/>
              </a:rPr>
              <a:t>independently</a:t>
            </a:r>
            <a:r>
              <a:rPr lang="en-GB" sz="1807">
                <a:solidFill>
                  <a:schemeClr val="dk1"/>
                </a:solidFill>
                <a:latin typeface="Calibri"/>
                <a:ea typeface="Calibri"/>
                <a:cs typeface="Calibri"/>
                <a:sym typeface="Calibri"/>
              </a:rPr>
              <a:t>, the morphemes are said to be:</a:t>
            </a:r>
            <a:endParaRPr sz="1807">
              <a:solidFill>
                <a:schemeClr val="dk1"/>
              </a:solidFill>
              <a:latin typeface="Calibri"/>
              <a:ea typeface="Calibri"/>
              <a:cs typeface="Calibri"/>
              <a:sym typeface="Calibri"/>
            </a:endParaRPr>
          </a:p>
          <a:p>
            <a:pPr indent="0" lvl="0" marL="0" rtl="0" algn="l">
              <a:lnSpc>
                <a:spcPct val="60000"/>
              </a:lnSpc>
              <a:spcBef>
                <a:spcPts val="1102"/>
              </a:spcBef>
              <a:spcAft>
                <a:spcPts val="0"/>
              </a:spcAft>
              <a:buClr>
                <a:schemeClr val="dk1"/>
              </a:buClr>
              <a:buSzPct val="50972"/>
              <a:buFont typeface="Arial"/>
              <a:buNone/>
            </a:pPr>
            <a:r>
              <a:t/>
            </a:r>
            <a:endParaRPr sz="1807">
              <a:solidFill>
                <a:schemeClr val="dk1"/>
              </a:solidFill>
              <a:latin typeface="Calibri"/>
              <a:ea typeface="Calibri"/>
              <a:cs typeface="Calibri"/>
              <a:sym typeface="Calibri"/>
            </a:endParaRPr>
          </a:p>
          <a:p>
            <a:pPr indent="0" lvl="0" marL="0" rtl="0" algn="l">
              <a:lnSpc>
                <a:spcPct val="60000"/>
              </a:lnSpc>
              <a:spcBef>
                <a:spcPts val="1102"/>
              </a:spcBef>
              <a:spcAft>
                <a:spcPts val="0"/>
              </a:spcAft>
              <a:buSzPct val="50972"/>
              <a:buNone/>
            </a:pPr>
            <a:r>
              <a:rPr lang="en-GB" sz="1807">
                <a:solidFill>
                  <a:schemeClr val="dk1"/>
                </a:solidFill>
                <a:latin typeface="Calibri"/>
                <a:ea typeface="Calibri"/>
                <a:cs typeface="Calibri"/>
                <a:sym typeface="Calibri"/>
              </a:rPr>
              <a:t> </a:t>
            </a:r>
            <a:r>
              <a:rPr b="1" i="1" lang="en-GB" sz="2094">
                <a:solidFill>
                  <a:srgbClr val="826CAE"/>
                </a:solidFill>
                <a:latin typeface="Calibri"/>
                <a:ea typeface="Calibri"/>
                <a:cs typeface="Calibri"/>
                <a:sym typeface="Calibri"/>
              </a:rPr>
              <a:t>in -</a:t>
            </a:r>
            <a:r>
              <a:rPr b="1" lang="en-GB" sz="2094">
                <a:solidFill>
                  <a:srgbClr val="826CAE"/>
                </a:solidFill>
                <a:latin typeface="Calibri"/>
                <a:ea typeface="Calibri"/>
                <a:cs typeface="Calibri"/>
                <a:sym typeface="Calibri"/>
              </a:rPr>
              <a:t> </a:t>
            </a:r>
            <a:r>
              <a:rPr b="1" i="1" lang="en-GB" sz="2094">
                <a:solidFill>
                  <a:srgbClr val="826CAE"/>
                </a:solidFill>
                <a:latin typeface="Calibri"/>
                <a:ea typeface="Calibri"/>
                <a:cs typeface="Calibri"/>
                <a:sym typeface="Calibri"/>
              </a:rPr>
              <a:t>depend</a:t>
            </a:r>
            <a:r>
              <a:rPr b="1" lang="en-GB" sz="2094">
                <a:solidFill>
                  <a:srgbClr val="826CAE"/>
                </a:solidFill>
                <a:latin typeface="Calibri"/>
                <a:ea typeface="Calibri"/>
                <a:cs typeface="Calibri"/>
                <a:sym typeface="Calibri"/>
              </a:rPr>
              <a:t> </a:t>
            </a:r>
            <a:r>
              <a:rPr b="1" i="1" lang="en-GB" sz="2094">
                <a:solidFill>
                  <a:srgbClr val="826CAE"/>
                </a:solidFill>
                <a:latin typeface="Calibri"/>
                <a:ea typeface="Calibri"/>
                <a:cs typeface="Calibri"/>
                <a:sym typeface="Calibri"/>
              </a:rPr>
              <a:t>- ent</a:t>
            </a:r>
            <a:r>
              <a:rPr b="1" lang="en-GB" sz="2094">
                <a:solidFill>
                  <a:srgbClr val="826CAE"/>
                </a:solidFill>
                <a:latin typeface="Calibri"/>
                <a:ea typeface="Calibri"/>
                <a:cs typeface="Calibri"/>
                <a:sym typeface="Calibri"/>
              </a:rPr>
              <a:t> - </a:t>
            </a:r>
            <a:r>
              <a:rPr b="1" i="1" lang="en-GB" sz="2094">
                <a:solidFill>
                  <a:srgbClr val="826CAE"/>
                </a:solidFill>
                <a:latin typeface="Calibri"/>
                <a:ea typeface="Calibri"/>
                <a:cs typeface="Calibri"/>
                <a:sym typeface="Calibri"/>
              </a:rPr>
              <a:t>ly</a:t>
            </a:r>
            <a:r>
              <a:rPr b="1" lang="en-GB" sz="2094">
                <a:solidFill>
                  <a:srgbClr val="826CAE"/>
                </a:solidFill>
                <a:latin typeface="Calibri"/>
                <a:ea typeface="Calibri"/>
                <a:cs typeface="Calibri"/>
                <a:sym typeface="Calibri"/>
              </a:rPr>
              <a:t> </a:t>
            </a:r>
            <a:endParaRPr b="1" sz="2094">
              <a:solidFill>
                <a:srgbClr val="826CAE"/>
              </a:solidFill>
              <a:latin typeface="Calibri"/>
              <a:ea typeface="Calibri"/>
              <a:cs typeface="Calibri"/>
              <a:sym typeface="Calibri"/>
            </a:endParaRPr>
          </a:p>
          <a:p>
            <a:pPr indent="0" lvl="0" marL="0" rtl="0" algn="l">
              <a:lnSpc>
                <a:spcPct val="60000"/>
              </a:lnSpc>
              <a:spcBef>
                <a:spcPts val="1102"/>
              </a:spcBef>
              <a:spcAft>
                <a:spcPts val="0"/>
              </a:spcAft>
              <a:buClr>
                <a:schemeClr val="dk1"/>
              </a:buClr>
              <a:buSzPct val="43986"/>
              <a:buFont typeface="Arial"/>
              <a:buNone/>
            </a:pPr>
            <a:r>
              <a:t/>
            </a:r>
            <a:endParaRPr b="1" sz="2094">
              <a:solidFill>
                <a:srgbClr val="826CAE"/>
              </a:solidFill>
              <a:latin typeface="Calibri"/>
              <a:ea typeface="Calibri"/>
              <a:cs typeface="Calibri"/>
              <a:sym typeface="Calibri"/>
            </a:endParaRPr>
          </a:p>
          <a:p>
            <a:pPr indent="0" lvl="0" marL="0" rtl="0" algn="l">
              <a:lnSpc>
                <a:spcPct val="60000"/>
              </a:lnSpc>
              <a:spcBef>
                <a:spcPts val="1102"/>
              </a:spcBef>
              <a:spcAft>
                <a:spcPts val="0"/>
              </a:spcAft>
              <a:buClr>
                <a:schemeClr val="dk1"/>
              </a:buClr>
              <a:buSzPct val="50972"/>
              <a:buFont typeface="Arial"/>
              <a:buNone/>
            </a:pPr>
            <a:r>
              <a:rPr i="1" lang="en-GB" sz="1807">
                <a:solidFill>
                  <a:schemeClr val="dk1"/>
                </a:solidFill>
                <a:latin typeface="Calibri"/>
                <a:ea typeface="Calibri"/>
                <a:cs typeface="Calibri"/>
                <a:sym typeface="Calibri"/>
              </a:rPr>
              <a:t>depend</a:t>
            </a:r>
            <a:r>
              <a:rPr lang="en-GB" sz="1807">
                <a:solidFill>
                  <a:schemeClr val="dk1"/>
                </a:solidFill>
                <a:latin typeface="Calibri"/>
                <a:ea typeface="Calibri"/>
                <a:cs typeface="Calibri"/>
                <a:sym typeface="Calibri"/>
              </a:rPr>
              <a:t> is the </a:t>
            </a:r>
            <a:r>
              <a:rPr b="1" lang="en-GB" sz="1807">
                <a:solidFill>
                  <a:schemeClr val="dk1"/>
                </a:solidFill>
                <a:latin typeface="Calibri"/>
                <a:ea typeface="Calibri"/>
                <a:cs typeface="Calibri"/>
                <a:sym typeface="Calibri"/>
              </a:rPr>
              <a:t>root</a:t>
            </a:r>
            <a:r>
              <a:rPr lang="en-GB" sz="1807">
                <a:solidFill>
                  <a:schemeClr val="dk1"/>
                </a:solidFill>
                <a:latin typeface="Calibri"/>
                <a:ea typeface="Calibri"/>
                <a:cs typeface="Calibri"/>
                <a:sym typeface="Calibri"/>
              </a:rPr>
              <a:t> (or base) word and the other morphemes are, in this case, </a:t>
            </a:r>
            <a:r>
              <a:rPr b="1" lang="en-GB" sz="1807">
                <a:solidFill>
                  <a:schemeClr val="dk1"/>
                </a:solidFill>
                <a:latin typeface="Calibri"/>
                <a:ea typeface="Calibri"/>
                <a:cs typeface="Calibri"/>
                <a:sym typeface="Calibri"/>
              </a:rPr>
              <a:t>affixes</a:t>
            </a:r>
            <a:r>
              <a:rPr lang="en-GB" sz="1807">
                <a:solidFill>
                  <a:schemeClr val="dk1"/>
                </a:solidFill>
                <a:latin typeface="Calibri"/>
                <a:ea typeface="Calibri"/>
                <a:cs typeface="Calibri"/>
                <a:sym typeface="Calibri"/>
              </a:rPr>
              <a:t>. </a:t>
            </a:r>
            <a:endParaRPr sz="1660">
              <a:solidFill>
                <a:schemeClr val="dk1"/>
              </a:solidFill>
              <a:latin typeface="Calibri"/>
              <a:ea typeface="Calibri"/>
              <a:cs typeface="Calibri"/>
              <a:sym typeface="Calibri"/>
            </a:endParaRPr>
          </a:p>
          <a:p>
            <a:pPr indent="0" lvl="0" marL="0" rtl="0" algn="l">
              <a:lnSpc>
                <a:spcPct val="60000"/>
              </a:lnSpc>
              <a:spcBef>
                <a:spcPts val="1102"/>
              </a:spcBef>
              <a:spcAft>
                <a:spcPts val="0"/>
              </a:spcAft>
              <a:buClr>
                <a:schemeClr val="dk1"/>
              </a:buClr>
              <a:buSzPct val="50972"/>
              <a:buFont typeface="Arial"/>
              <a:buNone/>
            </a:pPr>
            <a:r>
              <a:rPr lang="en-GB" sz="1807">
                <a:solidFill>
                  <a:schemeClr val="dk1"/>
                </a:solidFill>
                <a:latin typeface="Calibri"/>
                <a:ea typeface="Calibri"/>
                <a:cs typeface="Calibri"/>
                <a:sym typeface="Calibri"/>
              </a:rPr>
              <a:t>A prefix comes before the root and suffix comes after it.</a:t>
            </a:r>
            <a:endParaRPr sz="1660">
              <a:solidFill>
                <a:schemeClr val="dk1"/>
              </a:solidFill>
              <a:latin typeface="Calibri"/>
              <a:ea typeface="Calibri"/>
              <a:cs typeface="Calibri"/>
              <a:sym typeface="Calibri"/>
            </a:endParaRPr>
          </a:p>
          <a:p>
            <a:pPr indent="0" lvl="0" marL="0" rtl="0" algn="l">
              <a:lnSpc>
                <a:spcPct val="60000"/>
              </a:lnSpc>
              <a:spcBef>
                <a:spcPts val="1102"/>
              </a:spcBef>
              <a:spcAft>
                <a:spcPts val="0"/>
              </a:spcAft>
              <a:buClr>
                <a:schemeClr val="dk1"/>
              </a:buClr>
              <a:buSzPct val="50972"/>
              <a:buFont typeface="Arial"/>
              <a:buNone/>
            </a:pPr>
            <a:r>
              <a:t/>
            </a:r>
            <a:endParaRPr sz="1807">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ct val="51171"/>
              <a:buFont typeface="Arial"/>
              <a:buNone/>
            </a:pPr>
            <a:r>
              <a:rPr b="1" lang="en-GB">
                <a:solidFill>
                  <a:srgbClr val="000000"/>
                </a:solidFill>
              </a:rPr>
              <a:t>Free morphemes</a:t>
            </a:r>
            <a:r>
              <a:rPr lang="en-GB">
                <a:solidFill>
                  <a:srgbClr val="000000"/>
                </a:solidFill>
              </a:rPr>
              <a:t> – morphemes that can stand alone as meaningful words (e.g. independent-)</a:t>
            </a:r>
            <a:endParaRPr>
              <a:solidFill>
                <a:srgbClr val="000000"/>
              </a:solidFill>
            </a:endParaRPr>
          </a:p>
          <a:p>
            <a:pPr indent="0" lvl="0" marL="0" rtl="0" algn="l">
              <a:lnSpc>
                <a:spcPct val="115000"/>
              </a:lnSpc>
              <a:spcBef>
                <a:spcPts val="1200"/>
              </a:spcBef>
              <a:spcAft>
                <a:spcPts val="1200"/>
              </a:spcAft>
              <a:buClr>
                <a:schemeClr val="dk1"/>
              </a:buClr>
              <a:buSzPct val="51171"/>
              <a:buFont typeface="Arial"/>
              <a:buNone/>
            </a:pPr>
            <a:r>
              <a:rPr b="1" lang="en-GB">
                <a:solidFill>
                  <a:srgbClr val="000000"/>
                </a:solidFill>
              </a:rPr>
              <a:t>Bound morphemes</a:t>
            </a:r>
            <a:r>
              <a:rPr lang="en-GB">
                <a:solidFill>
                  <a:srgbClr val="000000"/>
                </a:solidFill>
              </a:rPr>
              <a:t> – morphemes that can only be attached to another part of a word (cannot stand alone); affixes are bound morphemes (e.g. -ly)</a:t>
            </a:r>
            <a:endParaRPr>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GB">
                <a:latin typeface="Calibri"/>
                <a:ea typeface="Calibri"/>
                <a:cs typeface="Calibri"/>
                <a:sym typeface="Calibri"/>
              </a:rPr>
              <a:t>Morphemes</a:t>
            </a:r>
            <a:endParaRPr b="1">
              <a:latin typeface="Calibri"/>
              <a:ea typeface="Calibri"/>
              <a:cs typeface="Calibri"/>
              <a:sym typeface="Calibri"/>
            </a:endParaRPr>
          </a:p>
        </p:txBody>
      </p:sp>
      <p:sp>
        <p:nvSpPr>
          <p:cNvPr id="114" name="Google Shape;114;p9"/>
          <p:cNvSpPr/>
          <p:nvPr/>
        </p:nvSpPr>
        <p:spPr>
          <a:xfrm>
            <a:off x="555850" y="1291015"/>
            <a:ext cx="2501846" cy="795753"/>
          </a:xfrm>
          <a:prstGeom prst="rect">
            <a:avLst/>
          </a:prstGeom>
          <a:solidFill>
            <a:srgbClr val="DB115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 name="Google Shape;115;p9"/>
          <p:cNvSpPr txBox="1"/>
          <p:nvPr/>
        </p:nvSpPr>
        <p:spPr>
          <a:xfrm>
            <a:off x="555850" y="1390803"/>
            <a:ext cx="2501846" cy="585848"/>
          </a:xfrm>
          <a:prstGeom prst="rect">
            <a:avLst/>
          </a:prstGeom>
          <a:noFill/>
          <a:ln>
            <a:noFill/>
          </a:ln>
        </p:spPr>
        <p:txBody>
          <a:bodyPr anchorCtr="0" anchor="ctr" bIns="174750" lIns="305800" spcFirstLastPara="1" rIns="305800" wrap="square" tIns="174750">
            <a:noAutofit/>
          </a:bodyPr>
          <a:lstStyle/>
          <a:p>
            <a:pPr indent="0" lvl="0" marL="0" marR="0" rtl="0" algn="ctr">
              <a:lnSpc>
                <a:spcPct val="90000"/>
              </a:lnSpc>
              <a:spcBef>
                <a:spcPts val="0"/>
              </a:spcBef>
              <a:spcAft>
                <a:spcPts val="0"/>
              </a:spcAft>
              <a:buClr>
                <a:srgbClr val="FFFFFF"/>
              </a:buClr>
              <a:buSzPts val="4300"/>
              <a:buFont typeface="Calibri"/>
              <a:buNone/>
            </a:pPr>
            <a:r>
              <a:rPr b="1" i="0" lang="en-GB" sz="2400" u="none" cap="none" strike="noStrike">
                <a:solidFill>
                  <a:srgbClr val="FFFFFF"/>
                </a:solidFill>
                <a:latin typeface="Calibri"/>
                <a:ea typeface="Calibri"/>
                <a:cs typeface="Calibri"/>
                <a:sym typeface="Calibri"/>
              </a:rPr>
              <a:t>Prefix	</a:t>
            </a:r>
            <a:endParaRPr b="1" i="0" sz="2400" u="none" cap="none" strike="noStrike">
              <a:solidFill>
                <a:srgbClr val="000000"/>
              </a:solidFill>
              <a:latin typeface="Arial"/>
              <a:ea typeface="Arial"/>
              <a:cs typeface="Arial"/>
              <a:sym typeface="Arial"/>
            </a:endParaRPr>
          </a:p>
        </p:txBody>
      </p:sp>
      <p:sp>
        <p:nvSpPr>
          <p:cNvPr id="116" name="Google Shape;116;p9"/>
          <p:cNvSpPr/>
          <p:nvPr/>
        </p:nvSpPr>
        <p:spPr>
          <a:xfrm>
            <a:off x="553284" y="2143475"/>
            <a:ext cx="2501846" cy="1769055"/>
          </a:xfrm>
          <a:prstGeom prst="rect">
            <a:avLst/>
          </a:prstGeom>
          <a:solidFill>
            <a:srgbClr val="DDDDDD">
              <a:alpha val="8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 name="Google Shape;117;p9"/>
          <p:cNvSpPr txBox="1"/>
          <p:nvPr/>
        </p:nvSpPr>
        <p:spPr>
          <a:xfrm>
            <a:off x="553284" y="2329774"/>
            <a:ext cx="2501846" cy="1307220"/>
          </a:xfrm>
          <a:prstGeom prst="rect">
            <a:avLst/>
          </a:prstGeom>
          <a:noFill/>
          <a:ln>
            <a:noFill/>
          </a:ln>
        </p:spPr>
        <p:txBody>
          <a:bodyPr anchorCtr="0" anchor="t" bIns="344025" lIns="229350" spcFirstLastPara="1" rIns="305800" wrap="square" tIns="229350">
            <a:noAutofit/>
          </a:bodyPr>
          <a:lstStyle/>
          <a:p>
            <a:pPr indent="-241300" lvl="1" marL="285750" marR="0" rtl="0" algn="l">
              <a:lnSpc>
                <a:spcPct val="90000"/>
              </a:lnSpc>
              <a:spcBef>
                <a:spcPts val="0"/>
              </a:spcBef>
              <a:spcAft>
                <a:spcPts val="0"/>
              </a:spcAft>
              <a:buClr>
                <a:srgbClr val="000000"/>
              </a:buClr>
              <a:buSzPts val="3600"/>
              <a:buFont typeface="Calibri"/>
              <a:buChar char="•"/>
            </a:pPr>
            <a:r>
              <a:rPr b="0" i="0" lang="en-GB" sz="3600" u="none" cap="none" strike="noStrike">
                <a:solidFill>
                  <a:srgbClr val="000000"/>
                </a:solidFill>
                <a:latin typeface="Calibri"/>
                <a:ea typeface="Calibri"/>
                <a:cs typeface="Calibri"/>
                <a:sym typeface="Calibri"/>
              </a:rPr>
              <a:t>dis	</a:t>
            </a:r>
            <a:endParaRPr b="0" i="0" sz="3600" u="none" cap="none" strike="noStrike">
              <a:solidFill>
                <a:srgbClr val="000000"/>
              </a:solidFill>
              <a:latin typeface="Arial"/>
              <a:ea typeface="Arial"/>
              <a:cs typeface="Arial"/>
              <a:sym typeface="Arial"/>
            </a:endParaRPr>
          </a:p>
          <a:p>
            <a:pPr indent="-241300" lvl="1" marL="285750" marR="0" rtl="0" algn="l">
              <a:lnSpc>
                <a:spcPct val="90000"/>
              </a:lnSpc>
              <a:spcBef>
                <a:spcPts val="645"/>
              </a:spcBef>
              <a:spcAft>
                <a:spcPts val="0"/>
              </a:spcAft>
              <a:buClr>
                <a:srgbClr val="000000"/>
              </a:buClr>
              <a:buSzPts val="3600"/>
              <a:buFont typeface="Calibri"/>
              <a:buChar char="•"/>
            </a:pPr>
            <a:r>
              <a:rPr b="0" i="0" lang="en-GB" sz="3600" u="none" cap="none" strike="noStrike">
                <a:solidFill>
                  <a:srgbClr val="000000"/>
                </a:solidFill>
                <a:latin typeface="Calibri"/>
                <a:ea typeface="Calibri"/>
                <a:cs typeface="Calibri"/>
                <a:sym typeface="Calibri"/>
              </a:rPr>
              <a:t>ab</a:t>
            </a:r>
            <a:endParaRPr b="0" i="0" sz="3600" u="none" cap="none" strike="noStrike">
              <a:solidFill>
                <a:srgbClr val="000000"/>
              </a:solidFill>
              <a:latin typeface="Arial"/>
              <a:ea typeface="Arial"/>
              <a:cs typeface="Arial"/>
              <a:sym typeface="Arial"/>
            </a:endParaRPr>
          </a:p>
        </p:txBody>
      </p:sp>
      <p:sp>
        <p:nvSpPr>
          <p:cNvPr id="118" name="Google Shape;118;p9"/>
          <p:cNvSpPr/>
          <p:nvPr/>
        </p:nvSpPr>
        <p:spPr>
          <a:xfrm>
            <a:off x="3407917" y="1285988"/>
            <a:ext cx="2501846" cy="777894"/>
          </a:xfrm>
          <a:prstGeom prst="rect">
            <a:avLst/>
          </a:prstGeom>
          <a:solidFill>
            <a:srgbClr val="7030A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 name="Google Shape;119;p9"/>
          <p:cNvSpPr txBox="1"/>
          <p:nvPr/>
        </p:nvSpPr>
        <p:spPr>
          <a:xfrm>
            <a:off x="3407917" y="1397377"/>
            <a:ext cx="2501846" cy="572700"/>
          </a:xfrm>
          <a:prstGeom prst="rect">
            <a:avLst/>
          </a:prstGeom>
          <a:noFill/>
          <a:ln>
            <a:noFill/>
          </a:ln>
        </p:spPr>
        <p:txBody>
          <a:bodyPr anchorCtr="0" anchor="ctr" bIns="174750" lIns="305800" spcFirstLastPara="1" rIns="305800" wrap="square" tIns="174750">
            <a:noAutofit/>
          </a:bodyPr>
          <a:lstStyle/>
          <a:p>
            <a:pPr indent="0" lvl="0" marL="0" marR="0" rtl="0" algn="ctr">
              <a:lnSpc>
                <a:spcPct val="90000"/>
              </a:lnSpc>
              <a:spcBef>
                <a:spcPts val="0"/>
              </a:spcBef>
              <a:spcAft>
                <a:spcPts val="0"/>
              </a:spcAft>
              <a:buClr>
                <a:srgbClr val="FFFFFF"/>
              </a:buClr>
              <a:buSzPts val="4300"/>
              <a:buFont typeface="Calibri"/>
              <a:buNone/>
            </a:pPr>
            <a:r>
              <a:rPr b="1" i="0" lang="en-GB" sz="2400" u="none" cap="none" strike="noStrike">
                <a:solidFill>
                  <a:srgbClr val="FFFFFF"/>
                </a:solidFill>
                <a:latin typeface="Calibri"/>
                <a:ea typeface="Calibri"/>
                <a:cs typeface="Calibri"/>
                <a:sym typeface="Calibri"/>
              </a:rPr>
              <a:t>Base/root</a:t>
            </a:r>
            <a:endParaRPr b="1" i="0" sz="2400" u="none" cap="none" strike="noStrike">
              <a:solidFill>
                <a:srgbClr val="000000"/>
              </a:solidFill>
              <a:latin typeface="Arial"/>
              <a:ea typeface="Arial"/>
              <a:cs typeface="Arial"/>
              <a:sym typeface="Arial"/>
            </a:endParaRPr>
          </a:p>
        </p:txBody>
      </p:sp>
      <p:sp>
        <p:nvSpPr>
          <p:cNvPr id="120" name="Google Shape;120;p9"/>
          <p:cNvSpPr/>
          <p:nvPr/>
        </p:nvSpPr>
        <p:spPr>
          <a:xfrm>
            <a:off x="3407909" y="2118322"/>
            <a:ext cx="2501846" cy="1794182"/>
          </a:xfrm>
          <a:prstGeom prst="rect">
            <a:avLst/>
          </a:prstGeom>
          <a:solidFill>
            <a:srgbClr val="DDDDDD">
              <a:alpha val="8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 name="Google Shape;121;p9"/>
          <p:cNvSpPr txBox="1"/>
          <p:nvPr/>
        </p:nvSpPr>
        <p:spPr>
          <a:xfrm>
            <a:off x="3474034" y="2329774"/>
            <a:ext cx="2435600" cy="1450297"/>
          </a:xfrm>
          <a:prstGeom prst="rect">
            <a:avLst/>
          </a:prstGeom>
          <a:noFill/>
          <a:ln>
            <a:noFill/>
          </a:ln>
        </p:spPr>
        <p:txBody>
          <a:bodyPr anchorCtr="0" anchor="t" bIns="344025" lIns="229350" spcFirstLastPara="1" rIns="305800" wrap="square" tIns="229350">
            <a:noAutofit/>
          </a:bodyPr>
          <a:lstStyle/>
          <a:p>
            <a:pPr indent="-241300" lvl="1" marL="285750" marR="0" rtl="0" algn="l">
              <a:lnSpc>
                <a:spcPct val="90000"/>
              </a:lnSpc>
              <a:spcBef>
                <a:spcPts val="0"/>
              </a:spcBef>
              <a:spcAft>
                <a:spcPts val="0"/>
              </a:spcAft>
              <a:buClr>
                <a:srgbClr val="000000"/>
              </a:buClr>
              <a:buSzPts val="3600"/>
              <a:buFont typeface="Calibri"/>
              <a:buChar char="•"/>
            </a:pPr>
            <a:r>
              <a:rPr b="0" i="0" lang="en-GB" sz="3600" u="none" cap="none" strike="noStrike">
                <a:solidFill>
                  <a:srgbClr val="000000"/>
                </a:solidFill>
                <a:latin typeface="Calibri"/>
                <a:ea typeface="Calibri"/>
                <a:cs typeface="Calibri"/>
                <a:sym typeface="Calibri"/>
              </a:rPr>
              <a:t>appear</a:t>
            </a:r>
            <a:endParaRPr b="0" i="0" sz="700" u="none" cap="none" strike="noStrike">
              <a:solidFill>
                <a:srgbClr val="000000"/>
              </a:solidFill>
              <a:latin typeface="Arial"/>
              <a:ea typeface="Arial"/>
              <a:cs typeface="Arial"/>
              <a:sym typeface="Arial"/>
            </a:endParaRPr>
          </a:p>
          <a:p>
            <a:pPr indent="-285750" lvl="1" marL="285750" marR="0" rtl="0" algn="l">
              <a:lnSpc>
                <a:spcPct val="90000"/>
              </a:lnSpc>
              <a:spcBef>
                <a:spcPts val="645"/>
              </a:spcBef>
              <a:spcAft>
                <a:spcPts val="0"/>
              </a:spcAft>
              <a:buClr>
                <a:srgbClr val="000000"/>
              </a:buClr>
              <a:buSzPts val="4300"/>
              <a:buFont typeface="Calibri"/>
              <a:buChar char="•"/>
            </a:pPr>
            <a:r>
              <a:rPr b="0" i="0" lang="en-GB" sz="3600" u="none" cap="none" strike="noStrike">
                <a:solidFill>
                  <a:srgbClr val="000000"/>
                </a:solidFill>
                <a:latin typeface="Calibri"/>
                <a:ea typeface="Calibri"/>
                <a:cs typeface="Calibri"/>
                <a:sym typeface="Calibri"/>
              </a:rPr>
              <a:t>duc(t)</a:t>
            </a:r>
            <a:r>
              <a:rPr b="0" i="0" lang="en-GB" sz="4300" u="none" cap="none" strike="noStrike">
                <a:solidFill>
                  <a:srgbClr val="000000"/>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p:txBody>
      </p:sp>
      <p:sp>
        <p:nvSpPr>
          <p:cNvPr id="122" name="Google Shape;122;p9"/>
          <p:cNvSpPr/>
          <p:nvPr/>
        </p:nvSpPr>
        <p:spPr>
          <a:xfrm>
            <a:off x="6242447" y="1299972"/>
            <a:ext cx="2501846" cy="767511"/>
          </a:xfrm>
          <a:prstGeom prst="rect">
            <a:avLst/>
          </a:prstGeom>
          <a:solidFill>
            <a:srgbClr val="00B0F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 name="Google Shape;123;p9"/>
          <p:cNvSpPr txBox="1"/>
          <p:nvPr/>
        </p:nvSpPr>
        <p:spPr>
          <a:xfrm>
            <a:off x="6242447" y="1401199"/>
            <a:ext cx="2501846" cy="565056"/>
          </a:xfrm>
          <a:prstGeom prst="rect">
            <a:avLst/>
          </a:prstGeom>
          <a:noFill/>
          <a:ln>
            <a:noFill/>
          </a:ln>
        </p:spPr>
        <p:txBody>
          <a:bodyPr anchorCtr="0" anchor="ctr" bIns="174750" lIns="305800" spcFirstLastPara="1" rIns="305800" wrap="square" tIns="174750">
            <a:noAutofit/>
          </a:bodyPr>
          <a:lstStyle/>
          <a:p>
            <a:pPr indent="0" lvl="0" marL="0" marR="0" rtl="0" algn="ctr">
              <a:lnSpc>
                <a:spcPct val="90000"/>
              </a:lnSpc>
              <a:spcBef>
                <a:spcPts val="0"/>
              </a:spcBef>
              <a:spcAft>
                <a:spcPts val="0"/>
              </a:spcAft>
              <a:buClr>
                <a:srgbClr val="FFFFFF"/>
              </a:buClr>
              <a:buSzPts val="4300"/>
              <a:buFont typeface="Calibri"/>
              <a:buNone/>
            </a:pPr>
            <a:r>
              <a:rPr b="1" i="0" lang="en-GB" sz="2400" u="none" cap="none" strike="noStrike">
                <a:solidFill>
                  <a:srgbClr val="FFFFFF"/>
                </a:solidFill>
                <a:latin typeface="Calibri"/>
                <a:ea typeface="Calibri"/>
                <a:cs typeface="Calibri"/>
                <a:sym typeface="Calibri"/>
              </a:rPr>
              <a:t>Suffix</a:t>
            </a:r>
            <a:endParaRPr b="1" i="0" sz="2400" u="none" cap="none" strike="noStrike">
              <a:solidFill>
                <a:srgbClr val="000000"/>
              </a:solidFill>
              <a:latin typeface="Arial"/>
              <a:ea typeface="Arial"/>
              <a:cs typeface="Arial"/>
              <a:sym typeface="Arial"/>
            </a:endParaRPr>
          </a:p>
        </p:txBody>
      </p:sp>
      <p:sp>
        <p:nvSpPr>
          <p:cNvPr id="124" name="Google Shape;124;p9"/>
          <p:cNvSpPr/>
          <p:nvPr/>
        </p:nvSpPr>
        <p:spPr>
          <a:xfrm>
            <a:off x="6222335" y="2152024"/>
            <a:ext cx="2501846" cy="1769055"/>
          </a:xfrm>
          <a:prstGeom prst="rect">
            <a:avLst/>
          </a:prstGeom>
          <a:solidFill>
            <a:srgbClr val="DDDDDD">
              <a:alpha val="8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 name="Google Shape;125;p9"/>
          <p:cNvSpPr txBox="1"/>
          <p:nvPr/>
        </p:nvSpPr>
        <p:spPr>
          <a:xfrm>
            <a:off x="6480384" y="2443025"/>
            <a:ext cx="2243808" cy="1255305"/>
          </a:xfrm>
          <a:prstGeom prst="rect">
            <a:avLst/>
          </a:prstGeom>
          <a:noFill/>
          <a:ln>
            <a:noFill/>
          </a:ln>
        </p:spPr>
        <p:txBody>
          <a:bodyPr anchorCtr="0" anchor="t" bIns="344025" lIns="229350" spcFirstLastPara="1" rIns="305800" wrap="square" tIns="229350">
            <a:noAutofit/>
          </a:bodyPr>
          <a:lstStyle/>
          <a:p>
            <a:pPr indent="-241300" lvl="1" marL="285750" marR="0" rtl="0" algn="l">
              <a:lnSpc>
                <a:spcPct val="90000"/>
              </a:lnSpc>
              <a:spcBef>
                <a:spcPts val="0"/>
              </a:spcBef>
              <a:spcAft>
                <a:spcPts val="0"/>
              </a:spcAft>
              <a:buClr>
                <a:srgbClr val="000000"/>
              </a:buClr>
              <a:buSzPts val="3600"/>
              <a:buFont typeface="Calibri"/>
              <a:buChar char="•"/>
            </a:pPr>
            <a:r>
              <a:rPr b="0" i="0" lang="en-GB" sz="3600" u="none" cap="none" strike="noStrike">
                <a:solidFill>
                  <a:srgbClr val="000000"/>
                </a:solidFill>
                <a:latin typeface="Calibri"/>
                <a:ea typeface="Calibri"/>
                <a:cs typeface="Calibri"/>
                <a:sym typeface="Calibri"/>
              </a:rPr>
              <a:t>ance</a:t>
            </a:r>
            <a:endParaRPr b="0" i="0" sz="3600" u="none" cap="none" strike="noStrike">
              <a:solidFill>
                <a:srgbClr val="000000"/>
              </a:solidFill>
              <a:latin typeface="Calibri"/>
              <a:ea typeface="Calibri"/>
              <a:cs typeface="Calibri"/>
              <a:sym typeface="Calibri"/>
            </a:endParaRPr>
          </a:p>
          <a:p>
            <a:pPr indent="-241300" lvl="1" marL="285750" marR="0" rtl="0" algn="l">
              <a:lnSpc>
                <a:spcPct val="90000"/>
              </a:lnSpc>
              <a:spcBef>
                <a:spcPts val="645"/>
              </a:spcBef>
              <a:spcAft>
                <a:spcPts val="0"/>
              </a:spcAft>
              <a:buClr>
                <a:srgbClr val="000000"/>
              </a:buClr>
              <a:buSzPts val="3600"/>
              <a:buFont typeface="Calibri"/>
              <a:buChar char="•"/>
            </a:pPr>
            <a:r>
              <a:rPr b="0" i="0" lang="en-GB" sz="3600" u="none" cap="none" strike="noStrike">
                <a:solidFill>
                  <a:srgbClr val="000000"/>
                </a:solidFill>
                <a:latin typeface="Calibri"/>
                <a:ea typeface="Calibri"/>
                <a:cs typeface="Calibri"/>
                <a:sym typeface="Calibri"/>
              </a:rPr>
              <a:t>tion</a:t>
            </a:r>
            <a:endParaRPr b="0" i="0" sz="3600" u="none" cap="none" strike="noStrike">
              <a:solidFill>
                <a:srgbClr val="000000"/>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1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GB">
                <a:latin typeface="Calibri"/>
                <a:ea typeface="Calibri"/>
                <a:cs typeface="Calibri"/>
                <a:sym typeface="Calibri"/>
              </a:rPr>
              <a:t>Word building</a:t>
            </a:r>
            <a:endParaRPr b="1">
              <a:latin typeface="Calibri"/>
              <a:ea typeface="Calibri"/>
              <a:cs typeface="Calibri"/>
              <a:sym typeface="Calibri"/>
            </a:endParaRPr>
          </a:p>
        </p:txBody>
      </p:sp>
      <p:sp>
        <p:nvSpPr>
          <p:cNvPr id="131" name="Google Shape;131;p10"/>
          <p:cNvSpPr/>
          <p:nvPr/>
        </p:nvSpPr>
        <p:spPr>
          <a:xfrm>
            <a:off x="555850" y="1055883"/>
            <a:ext cx="2501846" cy="585848"/>
          </a:xfrm>
          <a:prstGeom prst="rect">
            <a:avLst/>
          </a:prstGeom>
          <a:solidFill>
            <a:srgbClr val="DB115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 name="Google Shape;132;p10"/>
          <p:cNvSpPr txBox="1"/>
          <p:nvPr/>
        </p:nvSpPr>
        <p:spPr>
          <a:xfrm>
            <a:off x="555850" y="1129543"/>
            <a:ext cx="2501846" cy="431312"/>
          </a:xfrm>
          <a:prstGeom prst="rect">
            <a:avLst/>
          </a:prstGeom>
          <a:noFill/>
          <a:ln>
            <a:noFill/>
          </a:ln>
        </p:spPr>
        <p:txBody>
          <a:bodyPr anchorCtr="0" anchor="ctr" bIns="174750" lIns="305800" spcFirstLastPara="1" rIns="305800" wrap="square" tIns="174750">
            <a:noAutofit/>
          </a:bodyPr>
          <a:lstStyle/>
          <a:p>
            <a:pPr indent="0" lvl="0" marL="0" marR="0" rtl="0" algn="ctr">
              <a:lnSpc>
                <a:spcPct val="90000"/>
              </a:lnSpc>
              <a:spcBef>
                <a:spcPts val="0"/>
              </a:spcBef>
              <a:spcAft>
                <a:spcPts val="0"/>
              </a:spcAft>
              <a:buClr>
                <a:srgbClr val="FFFFFF"/>
              </a:buClr>
              <a:buSzPts val="4300"/>
              <a:buFont typeface="Calibri"/>
              <a:buNone/>
            </a:pPr>
            <a:r>
              <a:rPr b="1" i="0" lang="en-GB" sz="2400" u="none" cap="none" strike="noStrike">
                <a:solidFill>
                  <a:srgbClr val="FFFFFF"/>
                </a:solidFill>
                <a:latin typeface="Calibri"/>
                <a:ea typeface="Calibri"/>
                <a:cs typeface="Calibri"/>
                <a:sym typeface="Calibri"/>
              </a:rPr>
              <a:t>Prefix	</a:t>
            </a:r>
            <a:endParaRPr b="1" i="0" sz="2400" u="none" cap="none" strike="noStrike">
              <a:solidFill>
                <a:srgbClr val="000000"/>
              </a:solidFill>
              <a:latin typeface="Arial"/>
              <a:ea typeface="Arial"/>
              <a:cs typeface="Arial"/>
              <a:sym typeface="Arial"/>
            </a:endParaRPr>
          </a:p>
        </p:txBody>
      </p:sp>
      <p:sp>
        <p:nvSpPr>
          <p:cNvPr id="133" name="Google Shape;133;p10"/>
          <p:cNvSpPr/>
          <p:nvPr/>
        </p:nvSpPr>
        <p:spPr>
          <a:xfrm>
            <a:off x="553284" y="1734943"/>
            <a:ext cx="2501846" cy="2584506"/>
          </a:xfrm>
          <a:prstGeom prst="rect">
            <a:avLst/>
          </a:prstGeom>
          <a:solidFill>
            <a:srgbClr val="F2F2F2">
              <a:alpha val="8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 name="Google Shape;134;p10"/>
          <p:cNvSpPr txBox="1"/>
          <p:nvPr/>
        </p:nvSpPr>
        <p:spPr>
          <a:xfrm>
            <a:off x="553284" y="1721391"/>
            <a:ext cx="2501846" cy="1862978"/>
          </a:xfrm>
          <a:prstGeom prst="rect">
            <a:avLst/>
          </a:prstGeom>
          <a:noFill/>
          <a:ln>
            <a:noFill/>
          </a:ln>
        </p:spPr>
        <p:txBody>
          <a:bodyPr anchorCtr="0" anchor="t" bIns="344025" lIns="229350" spcFirstLastPara="1" rIns="305800" wrap="square" tIns="229350">
            <a:noAutofit/>
          </a:bodyPr>
          <a:lstStyle/>
          <a:p>
            <a:pPr indent="0" lvl="0" marL="0" marR="0" rtl="0" algn="l">
              <a:lnSpc>
                <a:spcPct val="100000"/>
              </a:lnSpc>
              <a:spcBef>
                <a:spcPts val="0"/>
              </a:spcBef>
              <a:spcAft>
                <a:spcPts val="0"/>
              </a:spcAft>
              <a:buNone/>
            </a:pPr>
            <a:r>
              <a:rPr b="1" i="0" lang="en-GB" sz="2800" u="none" cap="none" strike="noStrike">
                <a:solidFill>
                  <a:schemeClr val="dk1"/>
                </a:solidFill>
                <a:latin typeface="Calibri"/>
                <a:ea typeface="Calibri"/>
                <a:cs typeface="Calibri"/>
                <a:sym typeface="Calibri"/>
              </a:rPr>
              <a:t>un</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rPr b="1" i="0" lang="en-GB" sz="2800" u="none" cap="none" strike="noStrike">
                <a:solidFill>
                  <a:schemeClr val="dk1"/>
                </a:solidFill>
                <a:latin typeface="Calibri"/>
                <a:ea typeface="Calibri"/>
                <a:cs typeface="Calibri"/>
                <a:sym typeface="Calibri"/>
              </a:rPr>
              <a:t>re</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rPr b="1" i="0" lang="en-GB" sz="2800" u="none" cap="none" strike="noStrike">
                <a:solidFill>
                  <a:schemeClr val="dk1"/>
                </a:solidFill>
                <a:latin typeface="Calibri"/>
                <a:ea typeface="Calibri"/>
                <a:cs typeface="Calibri"/>
                <a:sym typeface="Calibri"/>
              </a:rPr>
              <a:t>p</a:t>
            </a:r>
            <a:r>
              <a:rPr b="1" i="0" lang="en-GB" sz="2800" u="none" cap="none" strike="noStrike">
                <a:solidFill>
                  <a:schemeClr val="dk1"/>
                </a:solidFill>
                <a:latin typeface="Calibri"/>
                <a:ea typeface="Calibri"/>
                <a:cs typeface="Calibri"/>
                <a:sym typeface="Calibri"/>
              </a:rPr>
              <a:t>re</a:t>
            </a:r>
            <a:endParaRPr b="1" i="0" sz="2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rPr b="1" lang="en-GB" sz="2800">
                <a:solidFill>
                  <a:schemeClr val="dk1"/>
                </a:solidFill>
                <a:latin typeface="Calibri"/>
                <a:ea typeface="Calibri"/>
                <a:cs typeface="Calibri"/>
                <a:sym typeface="Calibri"/>
              </a:rPr>
              <a:t>no</a:t>
            </a:r>
            <a:endParaRPr b="1" sz="2800">
              <a:solidFill>
                <a:schemeClr val="dk1"/>
              </a:solidFill>
              <a:latin typeface="Calibri"/>
              <a:ea typeface="Calibri"/>
              <a:cs typeface="Calibri"/>
              <a:sym typeface="Calibri"/>
            </a:endParaRPr>
          </a:p>
        </p:txBody>
      </p:sp>
      <p:sp>
        <p:nvSpPr>
          <p:cNvPr id="135" name="Google Shape;135;p10"/>
          <p:cNvSpPr/>
          <p:nvPr/>
        </p:nvSpPr>
        <p:spPr>
          <a:xfrm>
            <a:off x="3407917" y="1050855"/>
            <a:ext cx="2501846" cy="572700"/>
          </a:xfrm>
          <a:prstGeom prst="rect">
            <a:avLst/>
          </a:prstGeom>
          <a:solidFill>
            <a:srgbClr val="7030A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 name="Google Shape;136;p10"/>
          <p:cNvSpPr txBox="1"/>
          <p:nvPr/>
        </p:nvSpPr>
        <p:spPr>
          <a:xfrm>
            <a:off x="3407917" y="1136117"/>
            <a:ext cx="2501846" cy="421632"/>
          </a:xfrm>
          <a:prstGeom prst="rect">
            <a:avLst/>
          </a:prstGeom>
          <a:noFill/>
          <a:ln>
            <a:noFill/>
          </a:ln>
        </p:spPr>
        <p:txBody>
          <a:bodyPr anchorCtr="0" anchor="ctr" bIns="174750" lIns="305800" spcFirstLastPara="1" rIns="305800" wrap="square" tIns="174750">
            <a:noAutofit/>
          </a:bodyPr>
          <a:lstStyle/>
          <a:p>
            <a:pPr indent="0" lvl="0" marL="0" marR="0" rtl="0" algn="ctr">
              <a:lnSpc>
                <a:spcPct val="90000"/>
              </a:lnSpc>
              <a:spcBef>
                <a:spcPts val="0"/>
              </a:spcBef>
              <a:spcAft>
                <a:spcPts val="0"/>
              </a:spcAft>
              <a:buClr>
                <a:srgbClr val="FFFFFF"/>
              </a:buClr>
              <a:buSzPts val="4300"/>
              <a:buFont typeface="Calibri"/>
              <a:buNone/>
            </a:pPr>
            <a:r>
              <a:rPr b="1" i="0" lang="en-GB" sz="2400" u="none" cap="none" strike="noStrike">
                <a:solidFill>
                  <a:srgbClr val="FFFFFF"/>
                </a:solidFill>
                <a:latin typeface="Calibri"/>
                <a:ea typeface="Calibri"/>
                <a:cs typeface="Calibri"/>
                <a:sym typeface="Calibri"/>
              </a:rPr>
              <a:t>Base/root</a:t>
            </a:r>
            <a:endParaRPr b="1" i="0" sz="2400" u="none" cap="none" strike="noStrike">
              <a:solidFill>
                <a:srgbClr val="000000"/>
              </a:solidFill>
              <a:latin typeface="Arial"/>
              <a:ea typeface="Arial"/>
              <a:cs typeface="Arial"/>
              <a:sym typeface="Arial"/>
            </a:endParaRPr>
          </a:p>
        </p:txBody>
      </p:sp>
      <p:sp>
        <p:nvSpPr>
          <p:cNvPr id="137" name="Google Shape;137;p10"/>
          <p:cNvSpPr/>
          <p:nvPr/>
        </p:nvSpPr>
        <p:spPr>
          <a:xfrm>
            <a:off x="3407909" y="1734943"/>
            <a:ext cx="2501846" cy="2584507"/>
          </a:xfrm>
          <a:prstGeom prst="rect">
            <a:avLst/>
          </a:prstGeom>
          <a:solidFill>
            <a:srgbClr val="F2F2F2">
              <a:alpha val="8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 name="Google Shape;138;p10"/>
          <p:cNvSpPr txBox="1"/>
          <p:nvPr/>
        </p:nvSpPr>
        <p:spPr>
          <a:xfrm>
            <a:off x="3474155" y="1721391"/>
            <a:ext cx="2435600" cy="2045128"/>
          </a:xfrm>
          <a:prstGeom prst="rect">
            <a:avLst/>
          </a:prstGeom>
          <a:noFill/>
          <a:ln>
            <a:noFill/>
          </a:ln>
        </p:spPr>
        <p:txBody>
          <a:bodyPr anchorCtr="0" anchor="t" bIns="344025" lIns="229350" spcFirstLastPara="1" rIns="305800" wrap="square" tIns="229350">
            <a:noAutofit/>
          </a:bodyPr>
          <a:lstStyle/>
          <a:p>
            <a:pPr indent="0" lvl="0" marL="0" marR="0" rtl="0" algn="l">
              <a:lnSpc>
                <a:spcPct val="100000"/>
              </a:lnSpc>
              <a:spcBef>
                <a:spcPts val="0"/>
              </a:spcBef>
              <a:spcAft>
                <a:spcPts val="0"/>
              </a:spcAft>
              <a:buNone/>
            </a:pPr>
            <a:r>
              <a:rPr b="1" i="0" lang="en-GB" sz="2400" u="none" cap="none" strike="noStrike">
                <a:solidFill>
                  <a:schemeClr val="dk1"/>
                </a:solidFill>
                <a:latin typeface="Calibri"/>
                <a:ea typeface="Calibri"/>
                <a:cs typeface="Calibri"/>
                <a:sym typeface="Calibri"/>
              </a:rPr>
              <a:t>lonely</a:t>
            </a:r>
            <a:endParaRPr b="0" i="0" sz="2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rPr b="1" i="0" lang="en-GB" sz="2400" u="none" cap="none" strike="noStrike">
                <a:solidFill>
                  <a:schemeClr val="dk1"/>
                </a:solidFill>
                <a:latin typeface="Calibri"/>
                <a:ea typeface="Calibri"/>
                <a:cs typeface="Calibri"/>
                <a:sym typeface="Calibri"/>
              </a:rPr>
              <a:t>black</a:t>
            </a:r>
            <a:endParaRPr b="0" i="0" sz="2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rPr b="1" i="0" lang="en-GB" sz="2400" u="none" cap="none" strike="noStrike">
                <a:solidFill>
                  <a:schemeClr val="dk1"/>
                </a:solidFill>
                <a:latin typeface="Calibri"/>
                <a:ea typeface="Calibri"/>
                <a:cs typeface="Calibri"/>
                <a:sym typeface="Calibri"/>
              </a:rPr>
              <a:t>happy</a:t>
            </a:r>
            <a:endParaRPr b="0" i="0" sz="2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rPr b="1" i="0" lang="en-GB" sz="2400" u="none" cap="none" strike="noStrike">
                <a:solidFill>
                  <a:schemeClr val="dk1"/>
                </a:solidFill>
                <a:latin typeface="Calibri"/>
                <a:ea typeface="Calibri"/>
                <a:cs typeface="Calibri"/>
                <a:sym typeface="Calibri"/>
              </a:rPr>
              <a:t>empty</a:t>
            </a:r>
            <a:endParaRPr b="0" i="0" sz="2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rPr b="1" i="0" lang="en-GB" sz="2400" u="none" cap="none" strike="noStrike">
                <a:solidFill>
                  <a:schemeClr val="dk1"/>
                </a:solidFill>
                <a:latin typeface="Calibri"/>
                <a:ea typeface="Calibri"/>
                <a:cs typeface="Calibri"/>
                <a:sym typeface="Calibri"/>
              </a:rPr>
              <a:t>thing</a:t>
            </a:r>
            <a:endParaRPr b="0" i="0" sz="2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rPr b="1" i="0" lang="en-GB" sz="2400" u="none" cap="none" strike="noStrike">
                <a:solidFill>
                  <a:schemeClr val="dk1"/>
                </a:solidFill>
                <a:latin typeface="Calibri"/>
                <a:ea typeface="Calibri"/>
                <a:cs typeface="Calibri"/>
                <a:sym typeface="Calibri"/>
              </a:rPr>
              <a:t>tidy</a:t>
            </a:r>
            <a:endParaRPr b="0" i="0" sz="2400" u="none" cap="none" strike="noStrike">
              <a:solidFill>
                <a:schemeClr val="dk1"/>
              </a:solidFill>
              <a:latin typeface="Arial"/>
              <a:ea typeface="Arial"/>
              <a:cs typeface="Arial"/>
              <a:sym typeface="Arial"/>
            </a:endParaRPr>
          </a:p>
        </p:txBody>
      </p:sp>
      <p:sp>
        <p:nvSpPr>
          <p:cNvPr id="139" name="Google Shape;139;p10"/>
          <p:cNvSpPr/>
          <p:nvPr/>
        </p:nvSpPr>
        <p:spPr>
          <a:xfrm>
            <a:off x="6242447" y="1064840"/>
            <a:ext cx="2501846" cy="565056"/>
          </a:xfrm>
          <a:prstGeom prst="rect">
            <a:avLst/>
          </a:prstGeom>
          <a:solidFill>
            <a:srgbClr val="00B0F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 name="Google Shape;140;p10"/>
          <p:cNvSpPr txBox="1"/>
          <p:nvPr/>
        </p:nvSpPr>
        <p:spPr>
          <a:xfrm>
            <a:off x="6242447" y="1139939"/>
            <a:ext cx="2501846" cy="416005"/>
          </a:xfrm>
          <a:prstGeom prst="rect">
            <a:avLst/>
          </a:prstGeom>
          <a:noFill/>
          <a:ln>
            <a:noFill/>
          </a:ln>
        </p:spPr>
        <p:txBody>
          <a:bodyPr anchorCtr="0" anchor="ctr" bIns="174750" lIns="305800" spcFirstLastPara="1" rIns="305800" wrap="square" tIns="174750">
            <a:noAutofit/>
          </a:bodyPr>
          <a:lstStyle/>
          <a:p>
            <a:pPr indent="0" lvl="0" marL="0" marR="0" rtl="0" algn="ctr">
              <a:lnSpc>
                <a:spcPct val="90000"/>
              </a:lnSpc>
              <a:spcBef>
                <a:spcPts val="0"/>
              </a:spcBef>
              <a:spcAft>
                <a:spcPts val="0"/>
              </a:spcAft>
              <a:buClr>
                <a:srgbClr val="FFFFFF"/>
              </a:buClr>
              <a:buSzPts val="4300"/>
              <a:buFont typeface="Calibri"/>
              <a:buNone/>
            </a:pPr>
            <a:r>
              <a:rPr b="1" i="0" lang="en-GB" sz="2400" u="none" cap="none" strike="noStrike">
                <a:solidFill>
                  <a:srgbClr val="FFFFFF"/>
                </a:solidFill>
                <a:latin typeface="Calibri"/>
                <a:ea typeface="Calibri"/>
                <a:cs typeface="Calibri"/>
                <a:sym typeface="Calibri"/>
              </a:rPr>
              <a:t>Suffix</a:t>
            </a:r>
            <a:endParaRPr b="1" i="0" sz="2400" u="none" cap="none" strike="noStrike">
              <a:solidFill>
                <a:srgbClr val="000000"/>
              </a:solidFill>
              <a:latin typeface="Arial"/>
              <a:ea typeface="Arial"/>
              <a:cs typeface="Arial"/>
              <a:sym typeface="Arial"/>
            </a:endParaRPr>
          </a:p>
        </p:txBody>
      </p:sp>
      <p:sp>
        <p:nvSpPr>
          <p:cNvPr id="141" name="Google Shape;141;p10"/>
          <p:cNvSpPr/>
          <p:nvPr/>
        </p:nvSpPr>
        <p:spPr>
          <a:xfrm>
            <a:off x="6222335" y="1734943"/>
            <a:ext cx="2501846" cy="2584506"/>
          </a:xfrm>
          <a:prstGeom prst="rect">
            <a:avLst/>
          </a:prstGeom>
          <a:solidFill>
            <a:srgbClr val="F2F2F2">
              <a:alpha val="8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 name="Google Shape;142;p10"/>
          <p:cNvSpPr txBox="1"/>
          <p:nvPr/>
        </p:nvSpPr>
        <p:spPr>
          <a:xfrm>
            <a:off x="6480384" y="1721391"/>
            <a:ext cx="2243808" cy="1876489"/>
          </a:xfrm>
          <a:prstGeom prst="rect">
            <a:avLst/>
          </a:prstGeom>
          <a:noFill/>
          <a:ln>
            <a:noFill/>
          </a:ln>
        </p:spPr>
        <p:txBody>
          <a:bodyPr anchorCtr="0" anchor="t" bIns="344025" lIns="229350" spcFirstLastPara="1" rIns="305800" wrap="square" tIns="229350">
            <a:noAutofit/>
          </a:bodyPr>
          <a:lstStyle/>
          <a:p>
            <a:pPr indent="-671962" lvl="0" marL="671962" marR="0" rtl="0" algn="l">
              <a:lnSpc>
                <a:spcPct val="100000"/>
              </a:lnSpc>
              <a:spcBef>
                <a:spcPts val="0"/>
              </a:spcBef>
              <a:spcAft>
                <a:spcPts val="0"/>
              </a:spcAft>
              <a:buNone/>
            </a:pPr>
            <a:r>
              <a:rPr b="1" i="0" lang="en-GB" sz="2800" u="none" cap="none" strike="noStrike">
                <a:solidFill>
                  <a:schemeClr val="dk1"/>
                </a:solidFill>
                <a:latin typeface="Calibri"/>
                <a:ea typeface="Calibri"/>
                <a:cs typeface="Calibri"/>
                <a:sym typeface="Calibri"/>
              </a:rPr>
              <a:t>ness</a:t>
            </a:r>
            <a:endParaRPr b="0" i="0" sz="1400" u="none" cap="none" strike="noStrike">
              <a:solidFill>
                <a:schemeClr val="dk1"/>
              </a:solidFill>
              <a:latin typeface="Arial"/>
              <a:ea typeface="Arial"/>
              <a:cs typeface="Arial"/>
              <a:sym typeface="Arial"/>
            </a:endParaRPr>
          </a:p>
          <a:p>
            <a:pPr indent="-671962" lvl="0" marL="671962" marR="0" rtl="0" algn="l">
              <a:lnSpc>
                <a:spcPct val="100000"/>
              </a:lnSpc>
              <a:spcBef>
                <a:spcPts val="0"/>
              </a:spcBef>
              <a:spcAft>
                <a:spcPts val="0"/>
              </a:spcAft>
              <a:buNone/>
            </a:pPr>
            <a:r>
              <a:rPr b="1" i="0" lang="en-GB" sz="2800" u="none" cap="none" strike="noStrike">
                <a:solidFill>
                  <a:schemeClr val="dk1"/>
                </a:solidFill>
                <a:latin typeface="Calibri"/>
                <a:ea typeface="Calibri"/>
                <a:cs typeface="Calibri"/>
                <a:sym typeface="Calibri"/>
              </a:rPr>
              <a:t>tion</a:t>
            </a:r>
            <a:endParaRPr b="1" i="0" sz="2800" u="none" cap="none" strike="noStrike">
              <a:solidFill>
                <a:schemeClr val="dk1"/>
              </a:solidFill>
              <a:latin typeface="Calibri"/>
              <a:ea typeface="Calibri"/>
              <a:cs typeface="Calibri"/>
              <a:sym typeface="Calibri"/>
            </a:endParaRPr>
          </a:p>
          <a:p>
            <a:pPr indent="-671962" lvl="0" marL="671962" marR="0" rtl="0" algn="l">
              <a:lnSpc>
                <a:spcPct val="100000"/>
              </a:lnSpc>
              <a:spcBef>
                <a:spcPts val="0"/>
              </a:spcBef>
              <a:spcAft>
                <a:spcPts val="0"/>
              </a:spcAft>
              <a:buNone/>
            </a:pPr>
            <a:r>
              <a:rPr b="1" i="0" lang="en-GB" sz="2800" u="none" cap="none" strike="noStrike">
                <a:solidFill>
                  <a:schemeClr val="dk1"/>
                </a:solidFill>
                <a:latin typeface="Calibri"/>
                <a:ea typeface="Calibri"/>
                <a:cs typeface="Calibri"/>
                <a:sym typeface="Calibri"/>
              </a:rPr>
              <a:t>ing </a:t>
            </a:r>
            <a:endParaRPr b="0" i="0" sz="1400" u="none" cap="none" strike="noStrike">
              <a:solidFill>
                <a:schemeClr val="dk1"/>
              </a:solidFill>
              <a:latin typeface="Arial"/>
              <a:ea typeface="Arial"/>
              <a:cs typeface="Arial"/>
              <a:sym typeface="Arial"/>
            </a:endParaRPr>
          </a:p>
          <a:p>
            <a:pPr indent="-671962" lvl="0" marL="671962" marR="0" rtl="0" algn="l">
              <a:lnSpc>
                <a:spcPct val="100000"/>
              </a:lnSpc>
              <a:spcBef>
                <a:spcPts val="0"/>
              </a:spcBef>
              <a:spcAft>
                <a:spcPts val="0"/>
              </a:spcAft>
              <a:buNone/>
            </a:pPr>
            <a:r>
              <a:rPr b="1" i="0" lang="en-GB" sz="2800" u="none" cap="none" strike="noStrike">
                <a:solidFill>
                  <a:schemeClr val="dk1"/>
                </a:solidFill>
                <a:latin typeface="Calibri"/>
                <a:ea typeface="Calibri"/>
                <a:cs typeface="Calibri"/>
                <a:sym typeface="Calibri"/>
              </a:rPr>
              <a:t>ate</a:t>
            </a:r>
            <a:endParaRPr b="0" i="0" sz="1400" u="none" cap="none" strike="noStrik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