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0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20"/>
    <p:restoredTop sz="94674"/>
  </p:normalViewPr>
  <p:slideViewPr>
    <p:cSldViewPr snapToGrid="0">
      <p:cViewPr varScale="1">
        <p:scale>
          <a:sx n="107" d="100"/>
          <a:sy n="107" d="100"/>
        </p:scale>
        <p:origin x="715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a170f4b1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a170f4b1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a170f4b1f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a170f4b1f_0_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87839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a170f4b1f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a170f4b1f_0_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78218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ba170f4b1f_0_2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gba170f4b1f_0_2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ba170f4b1f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ba170f4b1f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ba170f4b1f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ba170f4b1f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ba170f4b1f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ba170f4b1f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ba170f4b1f_0_1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ba170f4b1f_0_1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ba170f4b1f_0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ba170f4b1f_0_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a170f4b1f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a170f4b1f_0_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ba170f4b1f_0_2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ba170f4b1f_0_2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a170f4b1f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a170f4b1f_0_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2864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" name="Google Shape;8;p13">
            <a:extLst>
              <a:ext uri="{FF2B5EF4-FFF2-40B4-BE49-F238E27FC236}">
                <a16:creationId xmlns:a16="http://schemas.microsoft.com/office/drawing/2014/main" id="{9567F957-D426-ED45-9515-4BDF8B5C54B4}"/>
              </a:ext>
            </a:extLst>
          </p:cNvPr>
          <p:cNvSpPr txBox="1"/>
          <p:nvPr userDrawn="1"/>
        </p:nvSpPr>
        <p:spPr>
          <a:xfrm>
            <a:off x="3505200" y="45688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" name="Google Shape;9;p13">
            <a:extLst>
              <a:ext uri="{FF2B5EF4-FFF2-40B4-BE49-F238E27FC236}">
                <a16:creationId xmlns:a16="http://schemas.microsoft.com/office/drawing/2014/main" id="{6E206B9B-34CC-814E-81E7-94A5A163B88B}"/>
              </a:ext>
            </a:extLst>
          </p:cNvPr>
          <p:cNvCxnSpPr/>
          <p:nvPr userDrawn="1"/>
        </p:nvCxnSpPr>
        <p:spPr>
          <a:xfrm>
            <a:off x="297543" y="4548188"/>
            <a:ext cx="8534757" cy="0"/>
          </a:xfrm>
          <a:prstGeom prst="straightConnector1">
            <a:avLst/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0" name="Google Shape;10;p13">
            <a:extLst>
              <a:ext uri="{FF2B5EF4-FFF2-40B4-BE49-F238E27FC236}">
                <a16:creationId xmlns:a16="http://schemas.microsoft.com/office/drawing/2014/main" id="{7EFCCB7B-A00F-214F-96C9-C9A57222C186}"/>
              </a:ext>
            </a:extLst>
          </p:cNvPr>
          <p:cNvPicPr preferRelativeResize="0"/>
          <p:nvPr userDrawn="1"/>
        </p:nvPicPr>
        <p:blipFill rotWithShape="1">
          <a:blip r:embed="rId1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03770" y="4582532"/>
            <a:ext cx="428530" cy="482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3">
            <a:extLst>
              <a:ext uri="{FF2B5EF4-FFF2-40B4-BE49-F238E27FC236}">
                <a16:creationId xmlns:a16="http://schemas.microsoft.com/office/drawing/2014/main" id="{2F883ED7-D161-2C46-81FC-7B3AFB86B713}"/>
              </a:ext>
            </a:extLst>
          </p:cNvPr>
          <p:cNvPicPr preferRelativeResize="0"/>
          <p:nvPr userDrawn="1"/>
        </p:nvPicPr>
        <p:blipFill rotWithShape="1">
          <a:blip r:embed="rId1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7544" y="4664998"/>
            <a:ext cx="493486" cy="21978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FB067CF-C941-2E4C-A48E-D688DFCC48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55"/>
            <a:ext cx="9144000" cy="514099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63;p8">
            <a:extLst>
              <a:ext uri="{FF2B5EF4-FFF2-40B4-BE49-F238E27FC236}">
                <a16:creationId xmlns:a16="http://schemas.microsoft.com/office/drawing/2014/main" id="{8A01AE12-53E1-784D-A316-32589FC041E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4950" y="1687398"/>
            <a:ext cx="6944506" cy="2869543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Choosing which words to teach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Google Shape;110;p19"/>
          <p:cNvSpPr txBox="1"/>
          <p:nvPr/>
        </p:nvSpPr>
        <p:spPr>
          <a:xfrm>
            <a:off x="344950" y="1035916"/>
            <a:ext cx="7582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Which words would you focus on and why?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344950" y="1421716"/>
            <a:ext cx="4990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Which teaching strategy would you use?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9"/>
          <p:cNvSpPr/>
          <p:nvPr/>
        </p:nvSpPr>
        <p:spPr>
          <a:xfrm>
            <a:off x="1162525" y="2069481"/>
            <a:ext cx="5605920" cy="2100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2400"/>
            </a:pPr>
            <a:r>
              <a:rPr lang="en-GB" sz="1300" dirty="0">
                <a:latin typeface="Georgia" panose="02040502050405020303" pitchFamily="18" charset="0"/>
              </a:rPr>
              <a:t>“Please, sir, I want some more.”</a:t>
            </a:r>
            <a:br>
              <a:rPr lang="en-GB" sz="1300" dirty="0">
                <a:latin typeface="Georgia" panose="02040502050405020303" pitchFamily="18" charset="0"/>
              </a:rPr>
            </a:br>
            <a:r>
              <a:rPr lang="en-GB" sz="1300" dirty="0">
                <a:latin typeface="Georgia" panose="02040502050405020303" pitchFamily="18" charset="0"/>
              </a:rPr>
              <a:t>	The master was a fat, healthy man; but he turned very pale. He gazed with stupefied astonishment on the small rebel for some seconds; and then clung for support to the copper. The assistants were paralyzed with wonder, the boys with fear.</a:t>
            </a:r>
            <a:br>
              <a:rPr lang="en-GB" sz="1300" dirty="0">
                <a:latin typeface="Georgia" panose="02040502050405020303" pitchFamily="18" charset="0"/>
              </a:rPr>
            </a:br>
            <a:r>
              <a:rPr lang="en-GB" sz="1300" dirty="0">
                <a:latin typeface="Georgia" panose="02040502050405020303" pitchFamily="18" charset="0"/>
              </a:rPr>
              <a:t>	“What!” said the master at length, in a faint voice.</a:t>
            </a:r>
          </a:p>
          <a:p>
            <a:pPr lvl="0">
              <a:buClr>
                <a:schemeClr val="dk1"/>
              </a:buClr>
              <a:buSzPts val="2400"/>
            </a:pPr>
            <a:r>
              <a:rPr lang="en-GB" sz="1300" dirty="0">
                <a:latin typeface="Georgia" panose="02040502050405020303" pitchFamily="18" charset="0"/>
              </a:rPr>
              <a:t>“Please, sir,” replied Oliver, “I want some more.”</a:t>
            </a:r>
            <a:br>
              <a:rPr lang="en-GB" sz="1300" dirty="0">
                <a:latin typeface="Georgia" panose="02040502050405020303" pitchFamily="18" charset="0"/>
              </a:rPr>
            </a:br>
            <a:r>
              <a:rPr lang="en-GB" sz="1300" dirty="0">
                <a:latin typeface="Georgia" panose="02040502050405020303" pitchFamily="18" charset="0"/>
              </a:rPr>
              <a:t>	The master aimed a blow at Oliver’s head with the ladle, pinioned him in his arms, and shrieked aloud for the beadle.</a:t>
            </a:r>
            <a:endParaRPr lang="en-GB" sz="1300" dirty="0">
              <a:latin typeface="Georgia" panose="02040502050405020303" pitchFamily="18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8308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63;p8">
            <a:extLst>
              <a:ext uri="{FF2B5EF4-FFF2-40B4-BE49-F238E27FC236}">
                <a16:creationId xmlns:a16="http://schemas.microsoft.com/office/drawing/2014/main" id="{8A01AE12-53E1-784D-A316-32589FC041E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4950" y="1687398"/>
            <a:ext cx="6944506" cy="2869543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Choosing which words to teach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Google Shape;110;p19"/>
          <p:cNvSpPr txBox="1"/>
          <p:nvPr/>
        </p:nvSpPr>
        <p:spPr>
          <a:xfrm>
            <a:off x="344950" y="1035916"/>
            <a:ext cx="7582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Which words would you focus on and why?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344950" y="1421716"/>
            <a:ext cx="4990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Which teaching strategy would you use?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9"/>
          <p:cNvSpPr/>
          <p:nvPr/>
        </p:nvSpPr>
        <p:spPr>
          <a:xfrm>
            <a:off x="1162525" y="2069481"/>
            <a:ext cx="5605920" cy="2100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2400"/>
            </a:pPr>
            <a:r>
              <a:rPr lang="en-GB" sz="1300" dirty="0">
                <a:latin typeface="Georgia" panose="02040502050405020303" pitchFamily="18" charset="0"/>
              </a:rPr>
              <a:t>“Please, sir, I want some more.”</a:t>
            </a:r>
            <a:br>
              <a:rPr lang="en-GB" sz="1300" dirty="0">
                <a:latin typeface="Georgia" panose="02040502050405020303" pitchFamily="18" charset="0"/>
              </a:rPr>
            </a:br>
            <a:r>
              <a:rPr lang="en-GB" sz="1300" dirty="0">
                <a:latin typeface="Georgia" panose="02040502050405020303" pitchFamily="18" charset="0"/>
              </a:rPr>
              <a:t>	The master was a fat, </a:t>
            </a:r>
            <a:r>
              <a:rPr lang="en-GB" sz="1300" dirty="0">
                <a:solidFill>
                  <a:srgbClr val="C00000"/>
                </a:solidFill>
                <a:latin typeface="Georgia" panose="02040502050405020303" pitchFamily="18" charset="0"/>
              </a:rPr>
              <a:t>healthy</a:t>
            </a:r>
            <a:r>
              <a:rPr lang="en-GB" sz="1300" dirty="0">
                <a:latin typeface="Georgia" panose="02040502050405020303" pitchFamily="18" charset="0"/>
              </a:rPr>
              <a:t> man; but he turned very pale. He gazed with </a:t>
            </a:r>
            <a:r>
              <a:rPr lang="en-GB" sz="1300" dirty="0">
                <a:solidFill>
                  <a:srgbClr val="C00000"/>
                </a:solidFill>
                <a:latin typeface="Georgia" panose="02040502050405020303" pitchFamily="18" charset="0"/>
              </a:rPr>
              <a:t>stupefied astonishment </a:t>
            </a:r>
            <a:r>
              <a:rPr lang="en-GB" sz="1300" dirty="0">
                <a:latin typeface="Georgia" panose="02040502050405020303" pitchFamily="18" charset="0"/>
              </a:rPr>
              <a:t>on the small </a:t>
            </a:r>
            <a:r>
              <a:rPr lang="en-GB" sz="1300" dirty="0">
                <a:solidFill>
                  <a:srgbClr val="C00000"/>
                </a:solidFill>
                <a:latin typeface="Georgia" panose="02040502050405020303" pitchFamily="18" charset="0"/>
              </a:rPr>
              <a:t>rebel</a:t>
            </a:r>
            <a:r>
              <a:rPr lang="en-GB" sz="1300" dirty="0">
                <a:latin typeface="Georgia" panose="02040502050405020303" pitchFamily="18" charset="0"/>
              </a:rPr>
              <a:t> for some seconds; and then clung for support to the copper. The assistants were </a:t>
            </a:r>
            <a:r>
              <a:rPr lang="en-GB" sz="1300" dirty="0">
                <a:solidFill>
                  <a:srgbClr val="C00000"/>
                </a:solidFill>
                <a:latin typeface="Georgia" panose="02040502050405020303" pitchFamily="18" charset="0"/>
              </a:rPr>
              <a:t>paralyzed</a:t>
            </a:r>
            <a:r>
              <a:rPr lang="en-GB" sz="1300" dirty="0">
                <a:latin typeface="Georgia" panose="02040502050405020303" pitchFamily="18" charset="0"/>
              </a:rPr>
              <a:t> with </a:t>
            </a:r>
            <a:r>
              <a:rPr lang="en-GB" sz="1300" dirty="0">
                <a:solidFill>
                  <a:srgbClr val="C00000"/>
                </a:solidFill>
                <a:latin typeface="Georgia" panose="02040502050405020303" pitchFamily="18" charset="0"/>
              </a:rPr>
              <a:t>wonder</a:t>
            </a:r>
            <a:r>
              <a:rPr lang="en-GB" sz="1300" dirty="0">
                <a:latin typeface="Georgia" panose="02040502050405020303" pitchFamily="18" charset="0"/>
              </a:rPr>
              <a:t>, the boys with fear.</a:t>
            </a:r>
            <a:br>
              <a:rPr lang="en-GB" sz="1300" dirty="0">
                <a:latin typeface="Georgia" panose="02040502050405020303" pitchFamily="18" charset="0"/>
              </a:rPr>
            </a:br>
            <a:r>
              <a:rPr lang="en-GB" sz="1300" dirty="0">
                <a:latin typeface="Georgia" panose="02040502050405020303" pitchFamily="18" charset="0"/>
              </a:rPr>
              <a:t>	“What!” said the master at length, in a </a:t>
            </a:r>
            <a:r>
              <a:rPr lang="en-GB" sz="1300" dirty="0">
                <a:solidFill>
                  <a:srgbClr val="C00000"/>
                </a:solidFill>
                <a:latin typeface="Georgia" panose="02040502050405020303" pitchFamily="18" charset="0"/>
              </a:rPr>
              <a:t>faint</a:t>
            </a:r>
            <a:r>
              <a:rPr lang="en-GB" sz="1300" dirty="0">
                <a:latin typeface="Georgia" panose="02040502050405020303" pitchFamily="18" charset="0"/>
              </a:rPr>
              <a:t> voice.</a:t>
            </a:r>
          </a:p>
          <a:p>
            <a:pPr lvl="0">
              <a:buClr>
                <a:schemeClr val="dk1"/>
              </a:buClr>
              <a:buSzPts val="2400"/>
            </a:pPr>
            <a:r>
              <a:rPr lang="en-GB" sz="1300" dirty="0">
                <a:latin typeface="Georgia" panose="02040502050405020303" pitchFamily="18" charset="0"/>
              </a:rPr>
              <a:t>“Please, sir,” replied Oliver, “I want some more.”</a:t>
            </a:r>
            <a:br>
              <a:rPr lang="en-GB" sz="1300" dirty="0">
                <a:latin typeface="Georgia" panose="02040502050405020303" pitchFamily="18" charset="0"/>
              </a:rPr>
            </a:br>
            <a:r>
              <a:rPr lang="en-GB" sz="1300" dirty="0">
                <a:latin typeface="Georgia" panose="02040502050405020303" pitchFamily="18" charset="0"/>
              </a:rPr>
              <a:t>	The master aimed a blow at Oliver’s head with the </a:t>
            </a:r>
            <a:r>
              <a:rPr lang="en-GB" sz="1300" dirty="0">
                <a:solidFill>
                  <a:srgbClr val="C00000"/>
                </a:solidFill>
                <a:latin typeface="Georgia" panose="02040502050405020303" pitchFamily="18" charset="0"/>
              </a:rPr>
              <a:t>ladle</a:t>
            </a:r>
            <a:r>
              <a:rPr lang="en-GB" sz="1300" dirty="0">
                <a:latin typeface="Georgia" panose="02040502050405020303" pitchFamily="18" charset="0"/>
              </a:rPr>
              <a:t>, </a:t>
            </a:r>
            <a:r>
              <a:rPr lang="en-GB" sz="1300" dirty="0">
                <a:solidFill>
                  <a:srgbClr val="C00000"/>
                </a:solidFill>
                <a:latin typeface="Georgia" panose="02040502050405020303" pitchFamily="18" charset="0"/>
              </a:rPr>
              <a:t>pinioned </a:t>
            </a:r>
            <a:r>
              <a:rPr lang="en-GB" sz="1300" dirty="0">
                <a:latin typeface="Georgia" panose="02040502050405020303" pitchFamily="18" charset="0"/>
              </a:rPr>
              <a:t>him in his arms, and shrieked aloud for the </a:t>
            </a:r>
            <a:r>
              <a:rPr lang="en-GB" sz="1300" dirty="0">
                <a:solidFill>
                  <a:srgbClr val="C00000"/>
                </a:solidFill>
                <a:latin typeface="Georgia" panose="02040502050405020303" pitchFamily="18" charset="0"/>
              </a:rPr>
              <a:t>beadle</a:t>
            </a:r>
            <a:r>
              <a:rPr lang="en-GB" sz="1300" dirty="0">
                <a:latin typeface="Georgia" panose="02040502050405020303" pitchFamily="18" charset="0"/>
              </a:rPr>
              <a:t>.</a:t>
            </a:r>
            <a:endParaRPr lang="en-GB" sz="1300" dirty="0">
              <a:latin typeface="Georgia" panose="02040502050405020303" pitchFamily="18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9202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24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49548" y="1094664"/>
            <a:ext cx="2348100" cy="1560000"/>
          </a:xfrm>
          <a:prstGeom prst="roundRect">
            <a:avLst>
              <a:gd name="adj" fmla="val 8594"/>
            </a:avLst>
          </a:prstGeom>
          <a:solidFill>
            <a:srgbClr val="ECECEC"/>
          </a:solidFill>
          <a:ln>
            <a:noFill/>
          </a:ln>
          <a:effectLst>
            <a:reflection stA="38000" endPos="28000" dist="5000" dir="5400000" fadeDir="5400012" sy="-100000" algn="bl" rotWithShape="0"/>
          </a:effectLst>
        </p:spPr>
      </p:pic>
      <p:sp>
        <p:nvSpPr>
          <p:cNvPr id="152" name="Google Shape;152;p24"/>
          <p:cNvSpPr/>
          <p:nvPr/>
        </p:nvSpPr>
        <p:spPr>
          <a:xfrm>
            <a:off x="6671704" y="2476736"/>
            <a:ext cx="2122800" cy="1102800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" name="Google Shape;153;p24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1023308" y="1094664"/>
            <a:ext cx="2361600" cy="1560900"/>
          </a:xfrm>
          <a:prstGeom prst="roundRect">
            <a:avLst>
              <a:gd name="adj" fmla="val 8594"/>
            </a:avLst>
          </a:prstGeom>
          <a:solidFill>
            <a:srgbClr val="ECECEC"/>
          </a:solidFill>
          <a:ln>
            <a:noFill/>
          </a:ln>
          <a:effectLst>
            <a:reflection stA="38000" endPos="28000" dist="5000" dir="5400000" fadeDir="5400012" sy="-100000" algn="bl" rotWithShape="0"/>
          </a:effectLst>
        </p:spPr>
      </p:pic>
      <p:sp>
        <p:nvSpPr>
          <p:cNvPr id="154" name="Google Shape;154;p24"/>
          <p:cNvSpPr/>
          <p:nvPr/>
        </p:nvSpPr>
        <p:spPr>
          <a:xfrm>
            <a:off x="365565" y="2393607"/>
            <a:ext cx="2203800" cy="1376400"/>
          </a:xfrm>
          <a:prstGeom prst="roundRect">
            <a:avLst>
              <a:gd name="adj" fmla="val 16667"/>
            </a:avLst>
          </a:prstGeom>
          <a:solidFill>
            <a:srgbClr val="EE2A6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4"/>
          <p:cNvSpPr txBox="1"/>
          <p:nvPr/>
        </p:nvSpPr>
        <p:spPr>
          <a:xfrm>
            <a:off x="-91825" y="234100"/>
            <a:ext cx="9589800" cy="72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National Literacy Trust gives children and young people from disadvantaged communities the literacy skills to succeed in life 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6" name="Google Shape;156;p24"/>
          <p:cNvPicPr preferRelativeResize="0"/>
          <p:nvPr/>
        </p:nvPicPr>
        <p:blipFill rotWithShape="1"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3553594" y="1094664"/>
            <a:ext cx="2427300" cy="1563000"/>
          </a:xfrm>
          <a:prstGeom prst="roundRect">
            <a:avLst>
              <a:gd name="adj" fmla="val 8594"/>
            </a:avLst>
          </a:prstGeom>
          <a:solidFill>
            <a:srgbClr val="ECECEC"/>
          </a:solidFill>
          <a:ln>
            <a:noFill/>
          </a:ln>
          <a:effectLst>
            <a:reflection stA="38000" endPos="28000" dist="5000" dir="5400000" fadeDir="5400012" sy="-100000" algn="bl" rotWithShape="0"/>
          </a:effectLst>
        </p:spPr>
      </p:pic>
      <p:sp>
        <p:nvSpPr>
          <p:cNvPr id="157" name="Google Shape;157;p24"/>
          <p:cNvSpPr/>
          <p:nvPr/>
        </p:nvSpPr>
        <p:spPr>
          <a:xfrm>
            <a:off x="491192" y="2465196"/>
            <a:ext cx="1952400" cy="12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They support schools and early years settings through their programmes, training, CPD and membership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4"/>
          <p:cNvSpPr/>
          <p:nvPr/>
        </p:nvSpPr>
        <p:spPr>
          <a:xfrm>
            <a:off x="3427936" y="2413341"/>
            <a:ext cx="2203800" cy="125340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4"/>
          <p:cNvSpPr/>
          <p:nvPr/>
        </p:nvSpPr>
        <p:spPr>
          <a:xfrm>
            <a:off x="3449844" y="2526730"/>
            <a:ext cx="2174700" cy="10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They bring together local partners to transform family literacy in the UK’s poorest communities 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4"/>
          <p:cNvSpPr/>
          <p:nvPr/>
        </p:nvSpPr>
        <p:spPr>
          <a:xfrm>
            <a:off x="1449324" y="3973488"/>
            <a:ext cx="6245400" cy="3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their work is underpinned by their pioneering research and analysis </a:t>
            </a:r>
            <a:endParaRPr/>
          </a:p>
        </p:txBody>
      </p:sp>
      <p:sp>
        <p:nvSpPr>
          <p:cNvPr id="161" name="Google Shape;161;p24"/>
          <p:cNvSpPr/>
          <p:nvPr/>
        </p:nvSpPr>
        <p:spPr>
          <a:xfrm>
            <a:off x="6687838" y="2526730"/>
            <a:ext cx="2090700" cy="10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They campaign to make literacy a priority for politicians, businesses</a:t>
            </a:r>
            <a:br>
              <a:rPr lang="en-GB" sz="1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and parents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/>
        </p:nvSpPr>
        <p:spPr>
          <a:xfrm>
            <a:off x="775600" y="551099"/>
            <a:ext cx="6667616" cy="573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GB" sz="2400" b="1" dirty="0">
                <a:solidFill>
                  <a:srgbClr val="DB115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Session 5: </a:t>
            </a:r>
            <a:r>
              <a:rPr lang="en-GB" sz="2400" b="1" dirty="0">
                <a:solidFill>
                  <a:srgbClr val="222222"/>
                </a:solidFill>
                <a:highlight>
                  <a:schemeClr val="lt1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Choosing which words to teach</a:t>
            </a:r>
            <a:endParaRPr sz="24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775600" y="1067854"/>
            <a:ext cx="4623000" cy="62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The purpose of this, the fifth of eight CPD sessions, is: </a:t>
            </a:r>
            <a:endParaRPr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oogle Shape;106;p2">
            <a:extLst>
              <a:ext uri="{FF2B5EF4-FFF2-40B4-BE49-F238E27FC236}">
                <a16:creationId xmlns:a16="http://schemas.microsoft.com/office/drawing/2014/main" id="{527BDBEF-20E3-034B-B546-E9994D1DBCEB}"/>
              </a:ext>
            </a:extLst>
          </p:cNvPr>
          <p:cNvGrpSpPr/>
          <p:nvPr/>
        </p:nvGrpSpPr>
        <p:grpSpPr>
          <a:xfrm>
            <a:off x="1904621" y="1631207"/>
            <a:ext cx="5334758" cy="2694420"/>
            <a:chOff x="1950877" y="1504804"/>
            <a:chExt cx="5334758" cy="2694420"/>
          </a:xfrm>
        </p:grpSpPr>
        <p:sp>
          <p:nvSpPr>
            <p:cNvPr id="8" name="Google Shape;107;p2">
              <a:extLst>
                <a:ext uri="{FF2B5EF4-FFF2-40B4-BE49-F238E27FC236}">
                  <a16:creationId xmlns:a16="http://schemas.microsoft.com/office/drawing/2014/main" id="{852CB258-8481-C747-BF0A-F980934F3AC1}"/>
                </a:ext>
              </a:extLst>
            </p:cNvPr>
            <p:cNvSpPr txBox="1"/>
            <p:nvPr/>
          </p:nvSpPr>
          <p:spPr>
            <a:xfrm>
              <a:off x="2448648" y="1805086"/>
              <a:ext cx="4623000" cy="23941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>
                <a:lnSpc>
                  <a:spcPct val="90000"/>
                </a:lnSpc>
                <a:buClr>
                  <a:schemeClr val="dk1"/>
                </a:buClr>
                <a:buSzPts val="3000"/>
              </a:pPr>
              <a:r>
                <a:rPr lang="en-GB" sz="24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 explore the different categories of words we must consider when planning vocabulary instruction, and relating this to the ways in which they can be taught.</a:t>
              </a:r>
              <a:endParaRPr lang="en-GB" sz="2400" b="1" dirty="0"/>
            </a:p>
          </p:txBody>
        </p:sp>
        <p:pic>
          <p:nvPicPr>
            <p:cNvPr id="9" name="Google Shape;108;p2">
              <a:extLst>
                <a:ext uri="{FF2B5EF4-FFF2-40B4-BE49-F238E27FC236}">
                  <a16:creationId xmlns:a16="http://schemas.microsoft.com/office/drawing/2014/main" id="{2DBE27AA-BE22-F04C-A5E8-43EDDCAE03A2}"/>
                </a:ext>
              </a:extLst>
            </p:cNvPr>
            <p:cNvPicPr preferRelativeResize="0"/>
            <p:nvPr/>
          </p:nvPicPr>
          <p:blipFill rotWithShape="1">
            <a:blip r:embed="rId3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950877" y="2187638"/>
              <a:ext cx="3238495" cy="19115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Google Shape;109;p2">
              <a:extLst>
                <a:ext uri="{FF2B5EF4-FFF2-40B4-BE49-F238E27FC236}">
                  <a16:creationId xmlns:a16="http://schemas.microsoft.com/office/drawing/2014/main" id="{9CA04146-321F-BB4C-B2B6-AD79209343EA}"/>
                </a:ext>
              </a:extLst>
            </p:cNvPr>
            <p:cNvPicPr preferRelativeResize="0"/>
            <p:nvPr/>
          </p:nvPicPr>
          <p:blipFill rotWithShape="1">
            <a:blip r:embed="rId4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536740" y="1504804"/>
              <a:ext cx="2748895" cy="18965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Google Shape;110;p2">
              <a:extLst>
                <a:ext uri="{FF2B5EF4-FFF2-40B4-BE49-F238E27FC236}">
                  <a16:creationId xmlns:a16="http://schemas.microsoft.com/office/drawing/2014/main" id="{72B151F7-87CD-4647-B38C-2F081097F4E3}"/>
                </a:ext>
              </a:extLst>
            </p:cNvPr>
            <p:cNvPicPr preferRelativeResize="0"/>
            <p:nvPr/>
          </p:nvPicPr>
          <p:blipFill rotWithShape="1">
            <a:blip r:embed="rId5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018140" y="1532187"/>
              <a:ext cx="430508" cy="3551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Google Shape;111;p2">
              <a:extLst>
                <a:ext uri="{FF2B5EF4-FFF2-40B4-BE49-F238E27FC236}">
                  <a16:creationId xmlns:a16="http://schemas.microsoft.com/office/drawing/2014/main" id="{0E6A09D3-5D35-9149-9005-253D8B53BB5A}"/>
                </a:ext>
              </a:extLst>
            </p:cNvPr>
            <p:cNvPicPr preferRelativeResize="0"/>
            <p:nvPr/>
          </p:nvPicPr>
          <p:blipFill rotWithShape="1">
            <a:blip r:embed="rId5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6548034" y="3537431"/>
              <a:ext cx="430508" cy="355169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/>
        </p:nvSpPr>
        <p:spPr>
          <a:xfrm>
            <a:off x="949352" y="477599"/>
            <a:ext cx="7545600" cy="13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50" b="1" dirty="0">
                <a:latin typeface="Calibri"/>
                <a:ea typeface="Calibri"/>
                <a:cs typeface="Calibri"/>
                <a:sym typeface="Calibri"/>
              </a:rPr>
              <a:t>Sylvia Plath</a:t>
            </a:r>
            <a:endParaRPr sz="485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949352" y="1955807"/>
            <a:ext cx="3544271" cy="44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GB" sz="24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"Let me live, love, and say it well in good sentences."</a:t>
            </a:r>
            <a:endParaRPr sz="3086" i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2D9BB5D-ACBD-DD4B-9005-8147685C203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0379" y="1148399"/>
            <a:ext cx="3959746" cy="263543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oogle Shape;79;p16"/>
          <p:cNvGrpSpPr/>
          <p:nvPr/>
        </p:nvGrpSpPr>
        <p:grpSpPr>
          <a:xfrm>
            <a:off x="1815202" y="586766"/>
            <a:ext cx="6058304" cy="3764916"/>
            <a:chOff x="23986" y="-405202"/>
            <a:chExt cx="8435400" cy="5435132"/>
          </a:xfrm>
        </p:grpSpPr>
        <p:sp>
          <p:nvSpPr>
            <p:cNvPr id="80" name="Google Shape;80;p16"/>
            <p:cNvSpPr/>
            <p:nvPr/>
          </p:nvSpPr>
          <p:spPr>
            <a:xfrm>
              <a:off x="2811760" y="-405202"/>
              <a:ext cx="2811899" cy="1739099"/>
            </a:xfrm>
            <a:prstGeom prst="trapezoid">
              <a:avLst>
                <a:gd name="adj" fmla="val 80837"/>
              </a:avLst>
            </a:prstGeom>
            <a:solidFill>
              <a:srgbClr val="00B0F0"/>
            </a:solidFill>
            <a:ln w="55000" cap="flat" cmpd="thickThin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" name="Google Shape;81;p16"/>
            <p:cNvSpPr txBox="1"/>
            <p:nvPr/>
          </p:nvSpPr>
          <p:spPr>
            <a:xfrm>
              <a:off x="2811760" y="-85984"/>
              <a:ext cx="2811899" cy="14198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0625" tIns="40625" rIns="40625" bIns="406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200"/>
                <a:buFont typeface="Calibri"/>
                <a:buNone/>
              </a:pPr>
              <a:r>
                <a:rPr lang="en-GB" sz="2400" b="1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Tier 3</a:t>
              </a:r>
              <a:endParaRPr sz="2400" dirty="0"/>
            </a:p>
          </p:txBody>
        </p:sp>
        <p:sp>
          <p:nvSpPr>
            <p:cNvPr id="82" name="Google Shape;82;p16"/>
            <p:cNvSpPr/>
            <p:nvPr/>
          </p:nvSpPr>
          <p:spPr>
            <a:xfrm>
              <a:off x="1412938" y="1442815"/>
              <a:ext cx="5609400" cy="1739101"/>
            </a:xfrm>
            <a:prstGeom prst="trapezoid">
              <a:avLst>
                <a:gd name="adj" fmla="val 80837"/>
              </a:avLst>
            </a:prstGeom>
            <a:solidFill>
              <a:srgbClr val="FFC000"/>
            </a:solidFill>
            <a:ln w="55000" cap="flat" cmpd="thickThin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6"/>
            <p:cNvSpPr txBox="1"/>
            <p:nvPr/>
          </p:nvSpPr>
          <p:spPr>
            <a:xfrm>
              <a:off x="2394582" y="1442815"/>
              <a:ext cx="3646200" cy="17391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0625" tIns="40625" rIns="40625" bIns="406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200"/>
                <a:buFont typeface="Calibri"/>
                <a:buNone/>
              </a:pPr>
              <a:r>
                <a:rPr lang="en-GB" sz="3200" b="1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Tier 2</a:t>
              </a:r>
              <a:endParaRPr dirty="0"/>
            </a:p>
          </p:txBody>
        </p:sp>
        <p:sp>
          <p:nvSpPr>
            <p:cNvPr id="84" name="Google Shape;84;p16"/>
            <p:cNvSpPr/>
            <p:nvPr/>
          </p:nvSpPr>
          <p:spPr>
            <a:xfrm>
              <a:off x="23986" y="3290830"/>
              <a:ext cx="8435400" cy="1739099"/>
            </a:xfrm>
            <a:prstGeom prst="trapezoid">
              <a:avLst>
                <a:gd name="adj" fmla="val 80837"/>
              </a:avLst>
            </a:prstGeom>
            <a:solidFill>
              <a:srgbClr val="FF7E79"/>
            </a:solidFill>
            <a:ln w="55000" cap="flat" cmpd="thickThin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5" name="Google Shape;85;p16"/>
            <p:cNvSpPr txBox="1"/>
            <p:nvPr/>
          </p:nvSpPr>
          <p:spPr>
            <a:xfrm>
              <a:off x="1500158" y="3290831"/>
              <a:ext cx="5482800" cy="17390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0625" tIns="40625" rIns="40625" bIns="406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200"/>
                <a:buFont typeface="Calibri"/>
                <a:buNone/>
              </a:pPr>
              <a:r>
                <a:rPr lang="en-GB" sz="3200" b="1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Tier 1</a:t>
              </a:r>
              <a:endParaRPr/>
            </a:p>
          </p:txBody>
        </p:sp>
      </p:grpSp>
      <p:sp>
        <p:nvSpPr>
          <p:cNvPr id="86" name="Google Shape;86;p16"/>
          <p:cNvSpPr txBox="1"/>
          <p:nvPr/>
        </p:nvSpPr>
        <p:spPr>
          <a:xfrm>
            <a:off x="222689" y="509345"/>
            <a:ext cx="3339422" cy="10734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Low frequency</a:t>
            </a:r>
            <a:r>
              <a:rPr lang="en-GB" sz="1600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words, often subject specialist or technical vocabulary, e.g. </a:t>
            </a:r>
            <a:r>
              <a:rPr lang="en-GB" sz="1600" i="1" dirty="0">
                <a:latin typeface="Calibri"/>
                <a:ea typeface="Calibri"/>
                <a:cs typeface="Calibri"/>
                <a:sym typeface="Calibri"/>
              </a:rPr>
              <a:t>‘</a:t>
            </a:r>
            <a:r>
              <a:rPr lang="en-GB" sz="16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condensation</a:t>
            </a:r>
            <a:r>
              <a:rPr lang="en-GB" sz="1600" i="1" dirty="0">
                <a:latin typeface="Calibri"/>
                <a:ea typeface="Calibri"/>
                <a:cs typeface="Calibri"/>
                <a:sym typeface="Calibri"/>
              </a:rPr>
              <a:t>’</a:t>
            </a:r>
            <a:r>
              <a:rPr lang="en-GB" sz="16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600" i="1" dirty="0">
                <a:latin typeface="Calibri"/>
                <a:ea typeface="Calibri"/>
                <a:cs typeface="Calibri"/>
                <a:sym typeface="Calibri"/>
              </a:rPr>
              <a:t>‘</a:t>
            </a:r>
            <a:r>
              <a:rPr lang="en-GB" sz="16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metamorphosis</a:t>
            </a:r>
            <a:r>
              <a:rPr lang="en-GB" sz="1600" i="1" dirty="0">
                <a:latin typeface="Calibri"/>
                <a:ea typeface="Calibri"/>
                <a:cs typeface="Calibri"/>
                <a:sym typeface="Calibri"/>
              </a:rPr>
              <a:t>’</a:t>
            </a:r>
            <a:r>
              <a:rPr lang="en-GB" sz="16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600" i="1" dirty="0">
                <a:latin typeface="Calibri"/>
                <a:ea typeface="Calibri"/>
                <a:cs typeface="Calibri"/>
                <a:sym typeface="Calibri"/>
              </a:rPr>
              <a:t>‘</a:t>
            </a:r>
            <a:r>
              <a:rPr lang="en-GB" sz="16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evaporation</a:t>
            </a:r>
            <a:r>
              <a:rPr lang="en-GB" sz="1600" i="1" dirty="0">
                <a:latin typeface="Calibri"/>
                <a:ea typeface="Calibri"/>
                <a:cs typeface="Calibri"/>
                <a:sym typeface="Calibri"/>
              </a:rPr>
              <a:t>’</a:t>
            </a:r>
            <a:r>
              <a:rPr lang="en-GB" sz="16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/>
          </a:p>
        </p:txBody>
      </p:sp>
      <p:sp>
        <p:nvSpPr>
          <p:cNvPr id="87" name="Google Shape;87;p16"/>
          <p:cNvSpPr txBox="1"/>
          <p:nvPr/>
        </p:nvSpPr>
        <p:spPr>
          <a:xfrm>
            <a:off x="222689" y="2675665"/>
            <a:ext cx="2009626" cy="1282096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 dirty="0">
                <a:solidFill>
                  <a:srgbClr val="FF7E79"/>
                </a:solidFill>
                <a:latin typeface="Calibri"/>
                <a:ea typeface="Calibri"/>
                <a:cs typeface="Calibri"/>
                <a:sym typeface="Calibri"/>
              </a:rPr>
              <a:t>High Frequency</a:t>
            </a:r>
            <a:r>
              <a:rPr lang="en-GB" sz="17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7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vocabulary in</a:t>
            </a:r>
            <a:r>
              <a:rPr lang="en-GB" sz="17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7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everyday use, </a:t>
            </a:r>
            <a:r>
              <a:rPr lang="en-GB" sz="17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e.g. </a:t>
            </a:r>
            <a:r>
              <a:rPr lang="en-GB" sz="1700" i="1" dirty="0">
                <a:latin typeface="Calibri"/>
                <a:ea typeface="Calibri"/>
                <a:cs typeface="Calibri"/>
                <a:sym typeface="Calibri"/>
              </a:rPr>
              <a:t>‘</a:t>
            </a:r>
            <a:r>
              <a:rPr lang="en-GB" sz="17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desk</a:t>
            </a:r>
            <a:r>
              <a:rPr lang="en-GB" sz="1700" i="1" dirty="0">
                <a:latin typeface="Calibri"/>
                <a:ea typeface="Calibri"/>
                <a:cs typeface="Calibri"/>
                <a:sym typeface="Calibri"/>
              </a:rPr>
              <a:t>’</a:t>
            </a:r>
            <a:r>
              <a:rPr lang="en-GB" sz="17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700" i="1" dirty="0">
                <a:latin typeface="Calibri"/>
                <a:ea typeface="Calibri"/>
                <a:cs typeface="Calibri"/>
                <a:sym typeface="Calibri"/>
              </a:rPr>
              <a:t>‘</a:t>
            </a:r>
            <a:r>
              <a:rPr lang="en-GB" sz="17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weather</a:t>
            </a:r>
            <a:r>
              <a:rPr lang="en-GB" sz="1700" i="1" dirty="0">
                <a:latin typeface="Calibri"/>
                <a:ea typeface="Calibri"/>
                <a:cs typeface="Calibri"/>
                <a:sym typeface="Calibri"/>
              </a:rPr>
              <a:t>’</a:t>
            </a:r>
            <a:r>
              <a:rPr lang="en-GB" sz="17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700" i="1" dirty="0">
                <a:latin typeface="Calibri"/>
                <a:ea typeface="Calibri"/>
                <a:cs typeface="Calibri"/>
                <a:sym typeface="Calibri"/>
              </a:rPr>
              <a:t>‘</a:t>
            </a:r>
            <a:r>
              <a:rPr lang="en-GB" sz="17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book</a:t>
            </a:r>
            <a:r>
              <a:rPr lang="en-GB" sz="1700" i="1" dirty="0">
                <a:latin typeface="Calibri"/>
                <a:ea typeface="Calibri"/>
                <a:cs typeface="Calibri"/>
                <a:sym typeface="Calibri"/>
              </a:rPr>
              <a:t>’</a:t>
            </a:r>
            <a:endParaRPr sz="1100" dirty="0"/>
          </a:p>
        </p:txBody>
      </p:sp>
      <p:sp>
        <p:nvSpPr>
          <p:cNvPr id="88" name="Google Shape;88;p16"/>
          <p:cNvSpPr txBox="1"/>
          <p:nvPr/>
        </p:nvSpPr>
        <p:spPr>
          <a:xfrm>
            <a:off x="6705109" y="1398555"/>
            <a:ext cx="2336794" cy="117319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Medium frequency words </a:t>
            </a:r>
            <a:r>
              <a:rPr lang="en-GB" sz="17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 academic language</a:t>
            </a:r>
            <a:r>
              <a:rPr lang="en-GB" sz="17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7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e.g. </a:t>
            </a:r>
            <a:r>
              <a:rPr lang="en-GB" sz="1700" i="1" dirty="0">
                <a:latin typeface="Calibri"/>
                <a:ea typeface="Calibri"/>
                <a:cs typeface="Calibri"/>
                <a:sym typeface="Calibri"/>
              </a:rPr>
              <a:t>‘</a:t>
            </a:r>
            <a:r>
              <a:rPr lang="en-GB" sz="17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coincidence</a:t>
            </a:r>
            <a:r>
              <a:rPr lang="en-GB" sz="1700" i="1" dirty="0">
                <a:latin typeface="Calibri"/>
                <a:ea typeface="Calibri"/>
                <a:cs typeface="Calibri"/>
                <a:sym typeface="Calibri"/>
              </a:rPr>
              <a:t>’</a:t>
            </a:r>
            <a:r>
              <a:rPr lang="en-GB" sz="17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700" i="1" dirty="0">
                <a:latin typeface="Calibri"/>
                <a:ea typeface="Calibri"/>
                <a:cs typeface="Calibri"/>
                <a:sym typeface="Calibri"/>
              </a:rPr>
              <a:t>‘</a:t>
            </a:r>
            <a:r>
              <a:rPr lang="en-GB" sz="17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industrious</a:t>
            </a:r>
            <a:r>
              <a:rPr lang="en-GB" sz="1700" i="1" dirty="0">
                <a:latin typeface="Calibri"/>
                <a:ea typeface="Calibri"/>
                <a:cs typeface="Calibri"/>
                <a:sym typeface="Calibri"/>
              </a:rPr>
              <a:t>’</a:t>
            </a:r>
            <a:r>
              <a:rPr lang="en-GB" sz="17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700" i="1" dirty="0">
                <a:latin typeface="Calibri"/>
                <a:ea typeface="Calibri"/>
                <a:cs typeface="Calibri"/>
                <a:sym typeface="Calibri"/>
              </a:rPr>
              <a:t>‘</a:t>
            </a:r>
            <a:r>
              <a:rPr lang="en-GB" sz="17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function</a:t>
            </a:r>
            <a:r>
              <a:rPr lang="en-GB" sz="1700" i="1" dirty="0">
                <a:latin typeface="Calibri"/>
                <a:ea typeface="Calibri"/>
                <a:cs typeface="Calibri"/>
                <a:sym typeface="Calibri"/>
              </a:rPr>
              <a:t>’</a:t>
            </a:r>
            <a:r>
              <a:rPr lang="en-GB" sz="17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Effective vocabulary learning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Google Shape;95;p17"/>
          <p:cNvSpPr txBox="1"/>
          <p:nvPr/>
        </p:nvSpPr>
        <p:spPr>
          <a:xfrm>
            <a:off x="311700" y="1089557"/>
            <a:ext cx="5054917" cy="3130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Most vocabulary researchers argue that vocabulary learning is a combination of: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31800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lphaLcParenBoth"/>
            </a:pPr>
            <a:r>
              <a:rPr lang="en-GB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learning </a:t>
            </a:r>
            <a:r>
              <a:rPr lang="en-GB" sz="18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words from context</a:t>
            </a:r>
            <a:r>
              <a:rPr lang="en-GB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through extensive reading;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31800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lphaLcParenBoth"/>
            </a:pPr>
            <a:r>
              <a:rPr lang="en-GB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providing </a:t>
            </a:r>
            <a:r>
              <a:rPr lang="en-GB" sz="18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direct instruction</a:t>
            </a:r>
            <a:r>
              <a:rPr lang="en-GB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of vocabulary words;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31800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lphaLcParenBoth"/>
            </a:pPr>
            <a:r>
              <a:rPr lang="en-GB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developing </a:t>
            </a:r>
            <a:r>
              <a:rPr lang="en-GB" sz="18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word-learning strategies</a:t>
            </a:r>
            <a:r>
              <a:rPr lang="en-GB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31800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lphaLcParenBoth"/>
            </a:pPr>
            <a:r>
              <a:rPr lang="en-GB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building </a:t>
            </a:r>
            <a:r>
              <a:rPr lang="en-GB" sz="18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word-recognition</a:t>
            </a:r>
            <a:r>
              <a:rPr lang="en-GB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fluency;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31800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lphaLcParenBoth"/>
            </a:pPr>
            <a:r>
              <a:rPr lang="en-GB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developing </a:t>
            </a:r>
            <a:r>
              <a:rPr lang="en-GB" sz="18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word appreciation </a:t>
            </a:r>
            <a:r>
              <a:rPr lang="en-GB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(and motivation) on students’ parts.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7"/>
          <p:cNvSpPr txBox="1"/>
          <p:nvPr/>
        </p:nvSpPr>
        <p:spPr>
          <a:xfrm>
            <a:off x="4776515" y="4480225"/>
            <a:ext cx="3466585" cy="436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(Graves 2000, Nation 2001, Stahl &amp; Nagy 2006)</a:t>
            </a:r>
            <a:endParaRPr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96AE61-1DF2-AC45-B4F6-B073343DFBF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32521" y="1089555"/>
            <a:ext cx="3133441" cy="313011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Teaching approaches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Google Shape;103;p18"/>
          <p:cNvSpPr txBox="1"/>
          <p:nvPr/>
        </p:nvSpPr>
        <p:spPr>
          <a:xfrm>
            <a:off x="567396" y="1140274"/>
            <a:ext cx="6425700" cy="34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Indirect instruction </a:t>
            </a:r>
            <a:endParaRPr sz="16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77978" lvl="0" indent="-320828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190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Using wider reading to grow vocabulary ‘naturally’ </a:t>
            </a: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77978" lvl="0" indent="-320828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190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Paying attention to context to work out meaning using background knowledge or prior knowledge</a:t>
            </a:r>
          </a:p>
          <a:p>
            <a:pPr marL="377978" lvl="0" indent="-320828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1900"/>
              <a:buChar char="•"/>
            </a:pP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Direct instruction </a:t>
            </a:r>
            <a:endParaRPr sz="16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77978" lvl="0" indent="-320828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190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Pre-teaching vocabulary</a:t>
            </a: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77978" lvl="0" indent="-320828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190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Demonstrating morphology and word building knowledge</a:t>
            </a: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77978" lvl="0" indent="-320828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190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Checking understanding through use in context</a:t>
            </a: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107950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None/>
            </a:pP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63;p8">
            <a:extLst>
              <a:ext uri="{FF2B5EF4-FFF2-40B4-BE49-F238E27FC236}">
                <a16:creationId xmlns:a16="http://schemas.microsoft.com/office/drawing/2014/main" id="{8A01AE12-53E1-784D-A316-32589FC041E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4950" y="1821916"/>
            <a:ext cx="6944506" cy="2714806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Choosing which words to teach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Google Shape;110;p19"/>
          <p:cNvSpPr txBox="1"/>
          <p:nvPr/>
        </p:nvSpPr>
        <p:spPr>
          <a:xfrm>
            <a:off x="344950" y="1035916"/>
            <a:ext cx="7582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Which words would you focus on and why?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344950" y="1421716"/>
            <a:ext cx="4990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Which teaching strategy would you use?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9"/>
          <p:cNvSpPr/>
          <p:nvPr/>
        </p:nvSpPr>
        <p:spPr>
          <a:xfrm>
            <a:off x="766599" y="2207716"/>
            <a:ext cx="7821219" cy="2338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1791899" lvl="0" indent="50397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At the far end of England, a land of rocks and</a:t>
            </a:r>
            <a:r>
              <a:rPr lang="en-GB" dirty="0">
                <a:latin typeface="Georgia" panose="02040502050405020303" pitchFamily="18" charset="0"/>
                <a:ea typeface="Calibri"/>
                <a:cs typeface="Calibri"/>
                <a:sym typeface="Calibri"/>
              </a:rPr>
              <a:t> </a:t>
            </a:r>
            <a:r>
              <a:rPr lang="en-GB" dirty="0">
                <a:solidFill>
                  <a:srgbClr val="0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moorland stretches itself out into a blue-green sea.</a:t>
            </a:r>
            <a:r>
              <a:rPr lang="en-GB" dirty="0">
                <a:latin typeface="Georgia" panose="02040502050405020303" pitchFamily="18" charset="0"/>
                <a:ea typeface="Calibri"/>
                <a:cs typeface="Calibri"/>
                <a:sym typeface="Calibri"/>
              </a:rPr>
              <a:t> </a:t>
            </a:r>
            <a:r>
              <a:rPr lang="en-GB" dirty="0">
                <a:solidFill>
                  <a:srgbClr val="0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Between its high headlands lie tiny sheltering harbours where the fishing boats hide when the winter storms are blowing.</a:t>
            </a:r>
            <a:endParaRPr dirty="0">
              <a:latin typeface="Georgia" panose="02040502050405020303" pitchFamily="18" charset="0"/>
            </a:endParaRPr>
          </a:p>
          <a:p>
            <a:pPr marL="0" marR="1791899" lvl="0" indent="50397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One of these harbours is so small and the entrance between its great stone breakwaters is so narrow that fishermen call it “the Mousehole”.</a:t>
            </a:r>
            <a:endParaRPr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Choosing which words to teach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8" name="Google Shape;118;p20"/>
          <p:cNvSpPr txBox="1"/>
          <p:nvPr/>
        </p:nvSpPr>
        <p:spPr>
          <a:xfrm>
            <a:off x="50578" y="1064446"/>
            <a:ext cx="4293736" cy="364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61171" lvl="1" indent="-4064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Words that are </a:t>
            </a:r>
            <a:r>
              <a:rPr lang="en-GB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critical for understanding </a:t>
            </a:r>
            <a:r>
              <a:rPr lang="en-GB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but that the children might not know.</a:t>
            </a: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61171" lvl="1" indent="-406400" algn="l" rtl="0">
              <a:spcBef>
                <a:spcPts val="551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Related words to those found in the text so that you can </a:t>
            </a:r>
            <a:r>
              <a:rPr lang="en-GB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broaden children’s language</a:t>
            </a:r>
            <a:r>
              <a:rPr lang="en-GB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61171" lvl="1" indent="-406400" algn="l" rtl="0">
              <a:spcBef>
                <a:spcPts val="551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Words that </a:t>
            </a:r>
            <a:r>
              <a:rPr lang="en-GB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relate to the content or theme</a:t>
            </a:r>
            <a:r>
              <a:rPr lang="en-GB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These words might not exist in the text but they are useful for understanding.</a:t>
            </a: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61171" lvl="1" indent="-406400" algn="l" rtl="0">
              <a:spcBef>
                <a:spcPts val="551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Words that you hadn’t considered that the children show an </a:t>
            </a:r>
            <a:r>
              <a:rPr lang="en-GB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interest</a:t>
            </a:r>
            <a:r>
              <a:rPr lang="en-GB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in.</a:t>
            </a: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D57303-3C47-9648-8B0A-10AD13F7C92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4314" y="1055830"/>
            <a:ext cx="4541003" cy="23764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AF8D4D2-DADB-AE41-AA78-BE14D5079BC3}"/>
              </a:ext>
            </a:extLst>
          </p:cNvPr>
          <p:cNvSpPr/>
          <p:nvPr/>
        </p:nvSpPr>
        <p:spPr>
          <a:xfrm>
            <a:off x="4799687" y="4698475"/>
            <a:ext cx="263661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03971" lvl="1">
              <a:lnSpc>
                <a:spcPct val="90000"/>
              </a:lnSpc>
              <a:spcBef>
                <a:spcPts val="551"/>
              </a:spcBef>
            </a:pP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(Reading Reconsidered, Doug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Lemov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lang="en-GB" sz="1405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63;p8">
            <a:extLst>
              <a:ext uri="{FF2B5EF4-FFF2-40B4-BE49-F238E27FC236}">
                <a16:creationId xmlns:a16="http://schemas.microsoft.com/office/drawing/2014/main" id="{8A01AE12-53E1-784D-A316-32589FC041E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4950" y="1821916"/>
            <a:ext cx="6944506" cy="2714806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Choosing which words to teach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Google Shape;110;p19"/>
          <p:cNvSpPr txBox="1"/>
          <p:nvPr/>
        </p:nvSpPr>
        <p:spPr>
          <a:xfrm>
            <a:off x="344950" y="1035916"/>
            <a:ext cx="7582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Which words would you focus on and why?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344950" y="1421716"/>
            <a:ext cx="4990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Which teaching strategy would you use?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9"/>
          <p:cNvSpPr/>
          <p:nvPr/>
        </p:nvSpPr>
        <p:spPr>
          <a:xfrm>
            <a:off x="766599" y="2207716"/>
            <a:ext cx="7821219" cy="2338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1791899" lvl="0" indent="50397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At the far end of England, a land of rocks and</a:t>
            </a:r>
            <a:r>
              <a:rPr lang="en-GB" dirty="0">
                <a:solidFill>
                  <a:srgbClr val="C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 moorland </a:t>
            </a:r>
            <a:r>
              <a:rPr lang="en-GB" dirty="0">
                <a:solidFill>
                  <a:srgbClr val="00B05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stretches itself </a:t>
            </a:r>
            <a:r>
              <a:rPr lang="en-GB" dirty="0">
                <a:solidFill>
                  <a:srgbClr val="0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out into a </a:t>
            </a:r>
            <a:r>
              <a:rPr lang="en-GB" dirty="0">
                <a:solidFill>
                  <a:srgbClr val="0070C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blue-green</a:t>
            </a:r>
            <a:r>
              <a:rPr lang="en-GB" dirty="0">
                <a:solidFill>
                  <a:srgbClr val="0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 sea.</a:t>
            </a:r>
            <a:r>
              <a:rPr lang="en-GB" dirty="0">
                <a:latin typeface="Georgia" panose="02040502050405020303" pitchFamily="18" charset="0"/>
                <a:ea typeface="Calibri"/>
                <a:cs typeface="Calibri"/>
                <a:sym typeface="Calibri"/>
              </a:rPr>
              <a:t> </a:t>
            </a:r>
            <a:r>
              <a:rPr lang="en-GB" dirty="0">
                <a:solidFill>
                  <a:srgbClr val="0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Between its high </a:t>
            </a:r>
            <a:r>
              <a:rPr lang="en-GB" dirty="0">
                <a:solidFill>
                  <a:srgbClr val="C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headlands</a:t>
            </a:r>
            <a:r>
              <a:rPr lang="en-GB" dirty="0">
                <a:solidFill>
                  <a:srgbClr val="0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 lie tiny </a:t>
            </a:r>
            <a:r>
              <a:rPr lang="en-GB" dirty="0">
                <a:solidFill>
                  <a:srgbClr val="0070C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sheltering</a:t>
            </a:r>
            <a:r>
              <a:rPr lang="en-GB" dirty="0">
                <a:solidFill>
                  <a:srgbClr val="0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 </a:t>
            </a:r>
            <a:r>
              <a:rPr lang="en-GB" dirty="0">
                <a:solidFill>
                  <a:srgbClr val="FF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harbours</a:t>
            </a:r>
            <a:r>
              <a:rPr lang="en-GB" dirty="0">
                <a:solidFill>
                  <a:srgbClr val="0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 where the </a:t>
            </a:r>
            <a:r>
              <a:rPr lang="en-GB" dirty="0">
                <a:solidFill>
                  <a:srgbClr val="00B05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fishing boats hide </a:t>
            </a:r>
            <a:r>
              <a:rPr lang="en-GB" dirty="0">
                <a:solidFill>
                  <a:srgbClr val="0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when the winter storms are blowing.</a:t>
            </a:r>
            <a:endParaRPr dirty="0">
              <a:latin typeface="Georgia" panose="02040502050405020303" pitchFamily="18" charset="0"/>
            </a:endParaRPr>
          </a:p>
          <a:p>
            <a:pPr marL="0" marR="1791899" lvl="0" indent="50397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One of these harbours is so small and the </a:t>
            </a:r>
            <a:r>
              <a:rPr lang="en-GB" dirty="0">
                <a:solidFill>
                  <a:srgbClr val="0070C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entrance </a:t>
            </a:r>
            <a:r>
              <a:rPr lang="en-GB" dirty="0">
                <a:solidFill>
                  <a:srgbClr val="0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between its great stone </a:t>
            </a:r>
            <a:r>
              <a:rPr lang="en-GB" dirty="0">
                <a:solidFill>
                  <a:srgbClr val="C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breakwaters</a:t>
            </a:r>
            <a:r>
              <a:rPr lang="en-GB" dirty="0">
                <a:solidFill>
                  <a:srgbClr val="0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 is so narrow that fishermen call it “the </a:t>
            </a:r>
            <a:r>
              <a:rPr lang="en-GB" dirty="0">
                <a:solidFill>
                  <a:srgbClr val="C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Mousehole</a:t>
            </a:r>
            <a:r>
              <a:rPr lang="en-GB" dirty="0">
                <a:solidFill>
                  <a:srgbClr val="000000"/>
                </a:solidFill>
                <a:latin typeface="Georgia" panose="02040502050405020303" pitchFamily="18" charset="0"/>
                <a:ea typeface="Calibri"/>
                <a:cs typeface="Calibri"/>
                <a:sym typeface="Calibri"/>
              </a:rPr>
              <a:t>”.</a:t>
            </a:r>
            <a:endParaRPr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08007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849</Words>
  <Application>Microsoft Office PowerPoint</Application>
  <PresentationFormat>On-screen Show (16:9)</PresentationFormat>
  <Paragraphs>60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Georgia</vt:lpstr>
      <vt:lpstr>Simple Light</vt:lpstr>
      <vt:lpstr>PowerPoint Presentation</vt:lpstr>
      <vt:lpstr>PowerPoint Presentation</vt:lpstr>
      <vt:lpstr>PowerPoint Presentation</vt:lpstr>
      <vt:lpstr>PowerPoint Presentation</vt:lpstr>
      <vt:lpstr>Effective vocabulary learning</vt:lpstr>
      <vt:lpstr>Teaching approaches</vt:lpstr>
      <vt:lpstr>Choosing which words to teach</vt:lpstr>
      <vt:lpstr>Choosing which words to teach</vt:lpstr>
      <vt:lpstr>Choosing which words to teach</vt:lpstr>
      <vt:lpstr>Choosing which words to teach</vt:lpstr>
      <vt:lpstr>Choosing which words to teach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Joe C</cp:lastModifiedBy>
  <cp:revision>6</cp:revision>
  <dcterms:modified xsi:type="dcterms:W3CDTF">2021-04-16T13:29:08Z</dcterms:modified>
</cp:coreProperties>
</file>