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gwU0beftFhiq0UWS9kHoV5E+fo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A326EC3-9A98-4B66-99EF-F3D3DD529457}">
  <a:tblStyle styleId="{5A326EC3-9A98-4B66-99EF-F3D3DD52945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3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3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df2fd89d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df2fd89d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" name="Google Shape;2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4"/>
          <p:cNvSpPr txBox="1"/>
          <p:nvPr/>
        </p:nvSpPr>
        <p:spPr>
          <a:xfrm>
            <a:off x="3505200" y="456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Google Shape;10;p14"/>
          <p:cNvCxnSpPr/>
          <p:nvPr/>
        </p:nvCxnSpPr>
        <p:spPr>
          <a:xfrm>
            <a:off x="297543" y="4548188"/>
            <a:ext cx="8534757" cy="0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" name="Google Shape;11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403770" y="4582532"/>
            <a:ext cx="428530" cy="482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7544" y="4664998"/>
            <a:ext cx="493486" cy="21978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55"/>
            <a:ext cx="9144000" cy="514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Close reading - KS1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0238" y="1417925"/>
            <a:ext cx="3343524" cy="282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0"/>
          <p:cNvSpPr txBox="1"/>
          <p:nvPr/>
        </p:nvSpPr>
        <p:spPr>
          <a:xfrm>
            <a:off x="3066750" y="1017725"/>
            <a:ext cx="30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This hat is not mine. I just stole it. 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gdf2fd89dd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8025" y="515525"/>
            <a:ext cx="4867948" cy="347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Zone of relevance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1"/>
          <p:cNvSpPr/>
          <p:nvPr/>
        </p:nvSpPr>
        <p:spPr>
          <a:xfrm>
            <a:off x="2658306" y="531223"/>
            <a:ext cx="3742494" cy="3747827"/>
          </a:xfrm>
          <a:prstGeom prst="ellipse">
            <a:avLst/>
          </a:prstGeom>
          <a:solidFill>
            <a:srgbClr val="5B9BD5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84"/>
              <a:buFont typeface="Arial"/>
              <a:buNone/>
            </a:pPr>
            <a:r>
              <a:t/>
            </a:r>
            <a:endParaRPr b="0" i="0" sz="1984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1"/>
          <p:cNvSpPr/>
          <p:nvPr/>
        </p:nvSpPr>
        <p:spPr>
          <a:xfrm>
            <a:off x="3108271" y="980295"/>
            <a:ext cx="2842565" cy="2849682"/>
          </a:xfrm>
          <a:prstGeom prst="ellipse">
            <a:avLst/>
          </a:prstGeom>
          <a:solidFill>
            <a:srgbClr val="FFC000"/>
          </a:solidFill>
          <a:ln cap="flat" cmpd="sng" w="550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84"/>
              <a:buFont typeface="Arial"/>
              <a:buNone/>
            </a:pPr>
            <a:r>
              <a:t/>
            </a:r>
            <a:endParaRPr b="0" i="0" sz="1984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1"/>
          <p:cNvSpPr/>
          <p:nvPr/>
        </p:nvSpPr>
        <p:spPr>
          <a:xfrm>
            <a:off x="3692205" y="1564252"/>
            <a:ext cx="1674697" cy="1681768"/>
          </a:xfrm>
          <a:prstGeom prst="ellipse">
            <a:avLst/>
          </a:prstGeom>
          <a:solidFill>
            <a:srgbClr val="C00000"/>
          </a:solidFill>
          <a:ln cap="flat" cmpd="sng" w="550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84"/>
              <a:buFont typeface="Arial"/>
              <a:buNone/>
            </a:pPr>
            <a:r>
              <a:t/>
            </a:r>
            <a:endParaRPr b="0" i="0" sz="1984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What does it mean to ‘know’ a word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2"/>
          <p:cNvSpPr/>
          <p:nvPr/>
        </p:nvSpPr>
        <p:spPr>
          <a:xfrm>
            <a:off x="311700" y="1975133"/>
            <a:ext cx="8640711" cy="183922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DDD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" name="Google Shape;151;p12"/>
          <p:cNvGrpSpPr/>
          <p:nvPr/>
        </p:nvGrpSpPr>
        <p:grpSpPr>
          <a:xfrm>
            <a:off x="526242" y="1593669"/>
            <a:ext cx="7028973" cy="2612571"/>
            <a:chOff x="384620" y="1658933"/>
            <a:chExt cx="9247432" cy="4715832"/>
          </a:xfrm>
        </p:grpSpPr>
        <p:grpSp>
          <p:nvGrpSpPr>
            <p:cNvPr id="152" name="Google Shape;152;p12"/>
            <p:cNvGrpSpPr/>
            <p:nvPr/>
          </p:nvGrpSpPr>
          <p:grpSpPr>
            <a:xfrm>
              <a:off x="384620" y="3314399"/>
              <a:ext cx="1150129" cy="1259409"/>
              <a:chOff x="2469" y="1999345"/>
              <a:chExt cx="996300" cy="1553100"/>
            </a:xfrm>
          </p:grpSpPr>
          <p:sp>
            <p:nvSpPr>
              <p:cNvPr id="153" name="Google Shape;153;p12"/>
              <p:cNvSpPr/>
              <p:nvPr/>
            </p:nvSpPr>
            <p:spPr>
              <a:xfrm>
                <a:off x="2469" y="1999345"/>
                <a:ext cx="996300" cy="1553100"/>
              </a:xfrm>
              <a:prstGeom prst="roundRect">
                <a:avLst>
                  <a:gd fmla="val 16667" name="adj"/>
                </a:avLst>
              </a:prstGeom>
              <a:solidFill>
                <a:srgbClr val="00B0F0"/>
              </a:solidFill>
              <a:ln cap="flat" cmpd="sng" w="158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12"/>
              <p:cNvSpPr/>
              <p:nvPr/>
            </p:nvSpPr>
            <p:spPr>
              <a:xfrm>
                <a:off x="31260" y="2047987"/>
                <a:ext cx="928556" cy="145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975" lIns="83975" spcFirstLastPara="1" rIns="83975" wrap="square" tIns="839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84"/>
                  <a:buFont typeface="Arial"/>
                  <a:buNone/>
                </a:pPr>
                <a:r>
                  <a:rPr b="1" i="0" lang="en-GB" sz="1384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Never heard of it</a:t>
                </a:r>
                <a:endParaRPr b="1" i="0" sz="1384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5" name="Google Shape;155;p12"/>
            <p:cNvSpPr/>
            <p:nvPr/>
          </p:nvSpPr>
          <p:spPr>
            <a:xfrm>
              <a:off x="1684515" y="2995083"/>
              <a:ext cx="1330200" cy="1968204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84"/>
                <a:buFont typeface="Arial"/>
                <a:buNone/>
              </a:pPr>
              <a:r>
                <a:rPr b="1" i="0" lang="en-GB" sz="1184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Heard it but don’t really know what it means</a:t>
              </a:r>
              <a:endPara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2"/>
            <p:cNvSpPr/>
            <p:nvPr/>
          </p:nvSpPr>
          <p:spPr>
            <a:xfrm>
              <a:off x="3174038" y="2507754"/>
              <a:ext cx="1434814" cy="2782370"/>
            </a:xfrm>
            <a:prstGeom prst="roundRect">
              <a:avLst>
                <a:gd fmla="val 16667" name="adj"/>
              </a:avLst>
            </a:prstGeom>
            <a:solidFill>
              <a:srgbClr val="92D050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GB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Some idea of what it means, get the gist when I hear it, but don’t really use it</a:t>
              </a:r>
              <a:endPara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2"/>
            <p:cNvSpPr/>
            <p:nvPr/>
          </p:nvSpPr>
          <p:spPr>
            <a:xfrm>
              <a:off x="4786057" y="2224830"/>
              <a:ext cx="1457400" cy="3442558"/>
            </a:xfrm>
            <a:prstGeom prst="roundRect">
              <a:avLst>
                <a:gd fmla="val 16667" name="adj"/>
              </a:avLst>
            </a:prstGeom>
            <a:solidFill>
              <a:srgbClr val="FFC000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2"/>
            <p:cNvSpPr/>
            <p:nvPr/>
          </p:nvSpPr>
          <p:spPr>
            <a:xfrm>
              <a:off x="6403817" y="1907513"/>
              <a:ext cx="1511100" cy="41508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9" name="Google Shape;159;p12"/>
            <p:cNvGrpSpPr/>
            <p:nvPr/>
          </p:nvGrpSpPr>
          <p:grpSpPr>
            <a:xfrm>
              <a:off x="8081962" y="1658933"/>
              <a:ext cx="1550090" cy="4715832"/>
              <a:chOff x="6967548" y="-163241"/>
              <a:chExt cx="1545300" cy="5884492"/>
            </a:xfrm>
          </p:grpSpPr>
          <p:sp>
            <p:nvSpPr>
              <p:cNvPr id="160" name="Google Shape;160;p12"/>
              <p:cNvSpPr/>
              <p:nvPr/>
            </p:nvSpPr>
            <p:spPr>
              <a:xfrm>
                <a:off x="6967548" y="-163241"/>
                <a:ext cx="1545300" cy="5884492"/>
              </a:xfrm>
              <a:prstGeom prst="roundRect">
                <a:avLst>
                  <a:gd fmla="val 16667" name="adj"/>
                </a:avLst>
              </a:prstGeom>
              <a:solidFill>
                <a:srgbClr val="C00000"/>
              </a:solidFill>
              <a:ln cap="flat" cmpd="sng" w="158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2"/>
              <p:cNvSpPr/>
              <p:nvPr/>
            </p:nvSpPr>
            <p:spPr>
              <a:xfrm>
                <a:off x="7087102" y="72837"/>
                <a:ext cx="1306200" cy="525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975" lIns="83975" spcFirstLastPara="1" rIns="83975" wrap="square" tIns="839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84"/>
                  <a:buFont typeface="Arial"/>
                  <a:buNone/>
                </a:pPr>
                <a:r>
                  <a:rPr b="1" i="0" lang="en-GB" sz="1284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 am really familiar with it. I know what it means, can define  and explain. </a:t>
                </a:r>
                <a:endParaRPr b="1" i="0" sz="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694"/>
                  </a:spcBef>
                  <a:spcAft>
                    <a:spcPts val="0"/>
                  </a:spcAft>
                  <a:buClr>
                    <a:srgbClr val="000000"/>
                  </a:buClr>
                  <a:buSzPts val="1284"/>
                  <a:buFont typeface="Arial"/>
                  <a:buNone/>
                </a:pPr>
                <a:r>
                  <a:rPr b="1" i="0" lang="en-GB" sz="1284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 can use it in writing in different contexts</a:t>
                </a:r>
                <a:endParaRPr b="1" i="0" sz="1284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2" name="Google Shape;162;p12"/>
            <p:cNvSpPr/>
            <p:nvPr/>
          </p:nvSpPr>
          <p:spPr>
            <a:xfrm>
              <a:off x="4798063" y="2507752"/>
              <a:ext cx="1445728" cy="30403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-GB" sz="1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 pretty much know what it means and might try it out in my speech in one context</a:t>
              </a:r>
              <a:endParaRPr b="1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2"/>
            <p:cNvSpPr/>
            <p:nvPr/>
          </p:nvSpPr>
          <p:spPr>
            <a:xfrm>
              <a:off x="6415609" y="2507754"/>
              <a:ext cx="1499308" cy="339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84"/>
                <a:buFont typeface="Arial"/>
                <a:buNone/>
              </a:pPr>
              <a:r>
                <a:rPr b="1" i="0" lang="en-GB" sz="1284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 am familiar with it and I  can use it without thinking in my speech in more than one context </a:t>
              </a:r>
              <a:endParaRPr b="1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9548" y="1094664"/>
            <a:ext cx="2348100" cy="15600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sp>
        <p:nvSpPr>
          <p:cNvPr id="169" name="Google Shape;169;p13"/>
          <p:cNvSpPr/>
          <p:nvPr/>
        </p:nvSpPr>
        <p:spPr>
          <a:xfrm>
            <a:off x="6671704" y="2476736"/>
            <a:ext cx="2122800" cy="1102800"/>
          </a:xfrm>
          <a:prstGeom prst="roundRect">
            <a:avLst>
              <a:gd fmla="val 16667" name="adj"/>
            </a:avLst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023308" y="1094664"/>
            <a:ext cx="2361600" cy="15609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sp>
        <p:nvSpPr>
          <p:cNvPr id="171" name="Google Shape;171;p13"/>
          <p:cNvSpPr/>
          <p:nvPr/>
        </p:nvSpPr>
        <p:spPr>
          <a:xfrm>
            <a:off x="365565" y="2393607"/>
            <a:ext cx="2203800" cy="1376400"/>
          </a:xfrm>
          <a:prstGeom prst="roundRect">
            <a:avLst>
              <a:gd fmla="val 16667" name="adj"/>
            </a:avLst>
          </a:prstGeom>
          <a:solidFill>
            <a:srgbClr val="EE2A6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3"/>
          <p:cNvSpPr txBox="1"/>
          <p:nvPr/>
        </p:nvSpPr>
        <p:spPr>
          <a:xfrm>
            <a:off x="-91825" y="234100"/>
            <a:ext cx="9589800" cy="7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National Literacy Trust gives children and young people from disadvantaged communities the literacy skills to succeed in life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3553594" y="1094664"/>
            <a:ext cx="2427300" cy="15630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sp>
        <p:nvSpPr>
          <p:cNvPr id="174" name="Google Shape;174;p13"/>
          <p:cNvSpPr/>
          <p:nvPr/>
        </p:nvSpPr>
        <p:spPr>
          <a:xfrm>
            <a:off x="491192" y="2465196"/>
            <a:ext cx="1952400" cy="12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They support schools and early years settings through their programmes, training, CPD and membership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3"/>
          <p:cNvSpPr/>
          <p:nvPr/>
        </p:nvSpPr>
        <p:spPr>
          <a:xfrm>
            <a:off x="3427936" y="2413341"/>
            <a:ext cx="2203800" cy="1253400"/>
          </a:xfrm>
          <a:prstGeom prst="roundRect">
            <a:avLst>
              <a:gd fmla="val 16667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3"/>
          <p:cNvSpPr/>
          <p:nvPr/>
        </p:nvSpPr>
        <p:spPr>
          <a:xfrm>
            <a:off x="3449844" y="2526730"/>
            <a:ext cx="2174700" cy="10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They bring together local partners to transform family literacy in the UK’s poorest communities 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3"/>
          <p:cNvSpPr/>
          <p:nvPr/>
        </p:nvSpPr>
        <p:spPr>
          <a:xfrm>
            <a:off x="1449324" y="3973488"/>
            <a:ext cx="62454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their work is underpinned by their pioneering research and analysis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3"/>
          <p:cNvSpPr/>
          <p:nvPr/>
        </p:nvSpPr>
        <p:spPr>
          <a:xfrm>
            <a:off x="6687838" y="2526730"/>
            <a:ext cx="2090700" cy="10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They campaign to make literacy a priority for politicians, businesses</a:t>
            </a:r>
            <a:br>
              <a:rPr b="1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 parents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/>
        </p:nvSpPr>
        <p:spPr>
          <a:xfrm>
            <a:off x="775600" y="1124496"/>
            <a:ext cx="4623000" cy="6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purpose of this, the sixth of eight CPD sessions, is: 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775600" y="551099"/>
            <a:ext cx="6667616" cy="5733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DB1151"/>
                </a:solidFill>
                <a:latin typeface="Calibri"/>
                <a:ea typeface="Calibri"/>
                <a:cs typeface="Calibri"/>
                <a:sym typeface="Calibri"/>
              </a:rPr>
              <a:t>Session 6: </a:t>
            </a:r>
            <a:r>
              <a:rPr b="1" i="0" lang="en-GB" sz="24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Effective teaching approaches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2402392" y="1931489"/>
            <a:ext cx="4623000" cy="23941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better understand the difference between the direct and indirect teaching of vocabulary and explore </a:t>
            </a:r>
            <a:r>
              <a:rPr b="1"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of the effective strategies we can apply to both approaches.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4621" y="2314041"/>
            <a:ext cx="3238495" cy="1911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0484" y="1631207"/>
            <a:ext cx="2748895" cy="1896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71884" y="1658590"/>
            <a:ext cx="430508" cy="355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6501778" y="3663834"/>
            <a:ext cx="430508" cy="355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/>
          <p:nvPr/>
        </p:nvSpPr>
        <p:spPr>
          <a:xfrm>
            <a:off x="949352" y="477599"/>
            <a:ext cx="7545600" cy="13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50"/>
              <a:buFont typeface="Arial"/>
              <a:buNone/>
            </a:pPr>
            <a:r>
              <a:rPr b="1" i="0" lang="en-GB" sz="48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Bill Bryson</a:t>
            </a:r>
            <a:endParaRPr b="1" i="0" sz="48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 txBox="1"/>
          <p:nvPr/>
        </p:nvSpPr>
        <p:spPr>
          <a:xfrm>
            <a:off x="949352" y="1955807"/>
            <a:ext cx="4171288" cy="4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1" lang="en-GB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“English is full of booby traps for the unwary foreigner. Any language where the unassuming word ‘fly’ signifies an annoying insect, a means of travel, and a critical part of a gentleman's apparel is clearly asking to be mangled.”</a:t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86"/>
              <a:buFont typeface="Arial"/>
              <a:buNone/>
            </a:pPr>
            <a:r>
              <a:t/>
            </a:r>
            <a:endParaRPr b="0" i="1" sz="308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7992" y="1148399"/>
            <a:ext cx="2489200" cy="248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Effective vocabulary learning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4"/>
          <p:cNvSpPr txBox="1"/>
          <p:nvPr/>
        </p:nvSpPr>
        <p:spPr>
          <a:xfrm>
            <a:off x="311700" y="1132113"/>
            <a:ext cx="5226951" cy="3130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Most vocabulary researchers argue that vocabulary learning is a combination of: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LcParenBoth"/>
            </a:pP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learning </a:t>
            </a:r>
            <a:r>
              <a:rPr b="1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words from context</a:t>
            </a: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through extensive reading;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LcParenBoth"/>
            </a:pP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providing </a:t>
            </a:r>
            <a:r>
              <a:rPr b="1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direct instruction</a:t>
            </a: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 vocabulary words;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LcParenBoth"/>
            </a:pP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developing </a:t>
            </a:r>
            <a:r>
              <a:rPr b="1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word-learning strategies</a:t>
            </a: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LcParenBoth"/>
            </a:pP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building </a:t>
            </a:r>
            <a:r>
              <a:rPr b="1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word-recognition</a:t>
            </a: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fluency;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LcParenBoth"/>
            </a:pP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developing </a:t>
            </a:r>
            <a:r>
              <a:rPr b="1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word appreciation </a:t>
            </a: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(and motivation) on students’ parts.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4"/>
          <p:cNvSpPr txBox="1"/>
          <p:nvPr/>
        </p:nvSpPr>
        <p:spPr>
          <a:xfrm>
            <a:off x="4778131" y="4473300"/>
            <a:ext cx="3464969" cy="4503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(Graves 2000, Nation 2001, Stahl &amp; Nagy 2006)</a:t>
            </a:r>
            <a:endParaRPr b="0" i="0" sz="9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8859" y="1084631"/>
            <a:ext cx="3133441" cy="3130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Teaching approaches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5"/>
          <p:cNvSpPr txBox="1"/>
          <p:nvPr/>
        </p:nvSpPr>
        <p:spPr>
          <a:xfrm>
            <a:off x="522597" y="1087529"/>
            <a:ext cx="6425700" cy="3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Indirect instruction 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0828" lvl="0" marL="377978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Using wider reading to grow vocabulary ‘naturally’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0828" lvl="0" marL="377978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Paying attention to context to work out meaning using background knowledge or prior knowledge</a:t>
            </a:r>
            <a:endParaRPr/>
          </a:p>
          <a:p>
            <a:pPr indent="-200178" lvl="0" marL="377978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Direct instruction 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0828" lvl="0" marL="377978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Pre-teaching vocabulary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0828" lvl="0" marL="377978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Demonstrating morphology and word building knowledge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0828" lvl="0" marL="377978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Checking understanding through use in context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7950" lvl="0" marL="28575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418" y="841243"/>
            <a:ext cx="5098640" cy="246695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Indirect instruction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6"/>
          <p:cNvSpPr txBox="1"/>
          <p:nvPr>
            <p:ph idx="1" type="body"/>
          </p:nvPr>
        </p:nvSpPr>
        <p:spPr>
          <a:xfrm>
            <a:off x="849882" y="1103633"/>
            <a:ext cx="4148838" cy="21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en-GB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Lucy looked and saw that Aslan had just breathed on the feet of the stone giant. </a:t>
            </a:r>
            <a:endParaRPr i="1" sz="1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i="1" lang="en-GB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“It's all right!” shouted Aslan ______. “Once the feet are put right, all the rest of him will follow.”</a:t>
            </a:r>
            <a:endParaRPr i="1" sz="1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8" name="Google Shape;98;p6"/>
          <p:cNvSpPr txBox="1"/>
          <p:nvPr/>
        </p:nvSpPr>
        <p:spPr>
          <a:xfrm>
            <a:off x="380418" y="3208375"/>
            <a:ext cx="7913700" cy="14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1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 children with vocabulary that might be suitable for a given context. Encourage them to order the language for precision and effect, exploring the power of language choices.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175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might this have been said? What difference would it make to the meaning?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95961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81779" y="731375"/>
            <a:ext cx="1544942" cy="219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Close reading: shades of meaning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5" name="Google Shape;105;p7"/>
          <p:cNvGraphicFramePr/>
          <p:nvPr/>
        </p:nvGraphicFramePr>
        <p:xfrm>
          <a:off x="623382" y="10707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{5A326EC3-9A98-4B66-99EF-F3D3DD529457}</a:tableStyleId>
              </a:tblPr>
              <a:tblGrid>
                <a:gridCol w="1974300"/>
                <a:gridCol w="1974300"/>
                <a:gridCol w="1974300"/>
                <a:gridCol w="1974300"/>
              </a:tblGrid>
              <a:tr h="911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rPr b="1" i="0" lang="en-GB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quietly</a:t>
                      </a:r>
                      <a:endParaRPr b="1" i="0" sz="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8775" marB="48775" marR="97550" marL="9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rPr b="1" i="0" lang="en-GB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proudly</a:t>
                      </a:r>
                      <a:endParaRPr b="1" i="0" sz="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8775" marB="48775" marR="97550" marL="9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rPr b="1" i="0" lang="en-GB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joyously</a:t>
                      </a:r>
                      <a:endParaRPr b="1" i="0" sz="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8775" marB="48775" marR="97550" marL="9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rPr b="1" i="0" lang="en-GB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cheerily</a:t>
                      </a:r>
                      <a:endParaRPr b="1" i="0" sz="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8775" marB="48775" marR="97550" marL="97550" anchor="ctr"/>
                </a:tc>
              </a:tr>
              <a:tr h="911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rPr b="1" i="0" lang="en-GB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calmly</a:t>
                      </a:r>
                      <a:endParaRPr b="1" i="0" sz="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8775" marB="48775" marR="97550" marL="9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rPr b="1" i="0" lang="en-GB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briskly</a:t>
                      </a:r>
                      <a:endParaRPr b="1" i="0" sz="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8775" marB="48775" marR="97550" marL="9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rPr b="1" i="0" lang="en-GB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abruptly</a:t>
                      </a:r>
                      <a:endParaRPr b="1" i="0" sz="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8775" marB="48775" marR="97550" marL="97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rPr b="1" i="0" lang="en-GB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jubilantly</a:t>
                      </a:r>
                      <a:endParaRPr b="1" i="0" sz="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8775" marB="48775" marR="97550" marL="97550" anchor="ctr"/>
                </a:tc>
              </a:tr>
            </a:tbl>
          </a:graphicData>
        </a:graphic>
      </p:graphicFrame>
      <p:sp>
        <p:nvSpPr>
          <p:cNvPr id="106" name="Google Shape;106;p7"/>
          <p:cNvSpPr txBox="1"/>
          <p:nvPr/>
        </p:nvSpPr>
        <p:spPr>
          <a:xfrm>
            <a:off x="1295250" y="3161577"/>
            <a:ext cx="65535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6"/>
              <a:buFont typeface="Arial"/>
              <a:buNone/>
            </a:pPr>
            <a:r>
              <a:rPr b="1" i="0" lang="en-GB" sz="218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Where would you place the words on this continuum?</a:t>
            </a:r>
            <a:endParaRPr b="1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7"/>
          <p:cNvSpPr txBox="1"/>
          <p:nvPr/>
        </p:nvSpPr>
        <p:spPr>
          <a:xfrm>
            <a:off x="499927" y="3897019"/>
            <a:ext cx="27129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6"/>
              <a:buFont typeface="Arial"/>
              <a:buNone/>
            </a:pPr>
            <a:r>
              <a:rPr b="0" i="1" lang="en-GB" sz="224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Least appropriate</a:t>
            </a:r>
            <a:endParaRPr b="0" i="1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7"/>
          <p:cNvSpPr txBox="1"/>
          <p:nvPr/>
        </p:nvSpPr>
        <p:spPr>
          <a:xfrm>
            <a:off x="6144303" y="3897025"/>
            <a:ext cx="23277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6"/>
              <a:buFont typeface="Arial"/>
              <a:buNone/>
            </a:pPr>
            <a:r>
              <a:rPr b="0" i="1" lang="en-GB" sz="2246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Most appropriate</a:t>
            </a:r>
            <a:endParaRPr b="0" i="1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9" name="Google Shape;109;p7"/>
          <p:cNvCxnSpPr/>
          <p:nvPr/>
        </p:nvCxnSpPr>
        <p:spPr>
          <a:xfrm>
            <a:off x="1584960" y="3771777"/>
            <a:ext cx="5869577" cy="0"/>
          </a:xfrm>
          <a:prstGeom prst="straightConnector1">
            <a:avLst/>
          </a:prstGeom>
          <a:noFill/>
          <a:ln cap="flat" cmpd="sng" w="25400">
            <a:solidFill>
              <a:srgbClr val="3B7FF2"/>
            </a:solidFill>
            <a:prstDash val="solid"/>
            <a:round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Activating prior knowledge - KS1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9876" y="1136072"/>
            <a:ext cx="3564248" cy="3008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Close reading - KS1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0238" y="1541125"/>
            <a:ext cx="3343524" cy="282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9"/>
          <p:cNvSpPr txBox="1"/>
          <p:nvPr/>
        </p:nvSpPr>
        <p:spPr>
          <a:xfrm>
            <a:off x="2807150" y="1143000"/>
            <a:ext cx="30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This hat is not mine. I just 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5004020" y="1234850"/>
            <a:ext cx="795900" cy="24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9"/>
          <p:cNvSpPr txBox="1"/>
          <p:nvPr/>
        </p:nvSpPr>
        <p:spPr>
          <a:xfrm>
            <a:off x="5768604" y="1140925"/>
            <a:ext cx="91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it. 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