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Zilla Slab"/>
      <p:regular r:id="rId19"/>
      <p:bold r:id="rId20"/>
      <p: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2" roundtripDataSignature="AMtx7mit+T1Viul7MLy2wHQd9zW66Z9p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41D60FA-7AEE-4283-94D6-84A0ECADA550}">
  <a:tblStyle styleId="{041D60FA-7AEE-4283-94D6-84A0ECADA55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ZillaSlab-bold.fntdata"/><Relationship Id="rId11" Type="http://schemas.openxmlformats.org/officeDocument/2006/relationships/slide" Target="slides/slide5.xml"/><Relationship Id="rId22" Type="http://customschemas.google.com/relationships/presentationmetadata" Target="metadata"/><Relationship Id="rId10" Type="http://schemas.openxmlformats.org/officeDocument/2006/relationships/slide" Target="slides/slide4.xml"/><Relationship Id="rId21" Type="http://schemas.openxmlformats.org/officeDocument/2006/relationships/font" Target="fonts/ZillaSlab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ZillaSlab-regular.fnt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" name="Google Shape;5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1" name="Google Shape;41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6" name="Google Shape;4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p13"/>
          <p:cNvSpPr txBox="1"/>
          <p:nvPr/>
        </p:nvSpPr>
        <p:spPr>
          <a:xfrm>
            <a:off x="3505200" y="456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Google Shape;10;p13"/>
          <p:cNvCxnSpPr/>
          <p:nvPr/>
        </p:nvCxnSpPr>
        <p:spPr>
          <a:xfrm>
            <a:off x="297543" y="4548188"/>
            <a:ext cx="8534757" cy="0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" name="Google Shape;11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97544" y="4664998"/>
            <a:ext cx="493486" cy="219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03770" y="4582532"/>
            <a:ext cx="428530" cy="48209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55"/>
            <a:ext cx="9144000" cy="5140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2713" y="1300738"/>
            <a:ext cx="2800010" cy="2382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57477">
            <a:off x="899636" y="1198423"/>
            <a:ext cx="3506140" cy="274560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Specific usage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0"/>
          <p:cNvSpPr txBox="1"/>
          <p:nvPr/>
        </p:nvSpPr>
        <p:spPr>
          <a:xfrm>
            <a:off x="1280825" y="1896084"/>
            <a:ext cx="2891996" cy="9087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meanings can you find for the root word ‘bank’?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0"/>
          <p:cNvSpPr txBox="1"/>
          <p:nvPr/>
        </p:nvSpPr>
        <p:spPr>
          <a:xfrm>
            <a:off x="5142531" y="2044349"/>
            <a:ext cx="2242500" cy="8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might you use it in a sentence?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Word association</a:t>
            </a:r>
            <a:endParaRPr/>
          </a:p>
        </p:txBody>
      </p:sp>
      <p:sp>
        <p:nvSpPr>
          <p:cNvPr id="157" name="Google Shape;157;p11"/>
          <p:cNvSpPr txBox="1"/>
          <p:nvPr/>
        </p:nvSpPr>
        <p:spPr>
          <a:xfrm>
            <a:off x="604350" y="1017725"/>
            <a:ext cx="79353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375" lIns="100775" spcFirstLastPara="1" rIns="100775" wrap="square" tIns="50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Involve pupils in a variety of engaging activities as soon as possible to help pupils process and embed meanings. Activities should be short, lively and engaging.</a:t>
            </a:r>
            <a:endParaRPr b="1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br>
              <a:rPr b="1" i="0" lang="en-GB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1"/>
          <p:cNvSpPr txBox="1"/>
          <p:nvPr/>
        </p:nvSpPr>
        <p:spPr>
          <a:xfrm>
            <a:off x="602900" y="1620801"/>
            <a:ext cx="8178000" cy="263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375" lIns="100775" spcFirstLastPara="1" rIns="100775" wrap="square" tIns="50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5"/>
              <a:buFont typeface="Arial"/>
              <a:buNone/>
            </a:pPr>
            <a:r>
              <a:t/>
            </a:r>
            <a:endParaRPr b="0" i="1" sz="184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5"/>
              <a:buFont typeface="Arial"/>
              <a:buNone/>
            </a:pPr>
            <a:r>
              <a:t/>
            </a:r>
            <a:endParaRPr b="0" i="0" sz="1845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5"/>
              <a:buFont typeface="Arial"/>
              <a:buNone/>
            </a:pPr>
            <a:r>
              <a:rPr b="0" i="0" lang="en-GB" sz="184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Take the words </a:t>
            </a:r>
            <a:r>
              <a:rPr b="1" i="0" lang="en-GB" sz="184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provisions, </a:t>
            </a:r>
            <a:r>
              <a:rPr b="1" lang="en-GB" sz="1845">
                <a:latin typeface="Calibri"/>
                <a:ea typeface="Calibri"/>
                <a:cs typeface="Calibri"/>
                <a:sym typeface="Calibri"/>
              </a:rPr>
              <a:t>invocation</a:t>
            </a:r>
            <a:r>
              <a:rPr b="1" i="0" lang="en-GB" sz="184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foundations</a:t>
            </a:r>
            <a:endParaRPr b="0" i="0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en-GB" sz="184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184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Which word goes with religion?</a:t>
            </a:r>
            <a:br>
              <a:rPr b="0" i="0" lang="en-GB" sz="184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184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Which word goes with house?</a:t>
            </a:r>
            <a:br>
              <a:rPr b="0" i="0" lang="en-GB" sz="184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1845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Which word goes with meal? </a:t>
            </a:r>
            <a:endParaRPr b="0" i="0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5"/>
              <a:buFont typeface="Arial"/>
              <a:buNone/>
            </a:pPr>
            <a:br>
              <a:rPr b="0" i="1" lang="en-GB" sz="184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GB" sz="1845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Pupils must choose and then give an explanation to the association. Note these are not synonyms but associations.</a:t>
            </a:r>
            <a:endParaRPr b="1" i="1" sz="1845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r>
              <a:t/>
            </a:r>
            <a:endParaRPr b="0" i="1" sz="523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r>
              <a:t/>
            </a:r>
            <a:endParaRPr b="0" i="1" sz="523" u="none" cap="none" strike="noStrik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r>
              <a:t/>
            </a:r>
            <a:endParaRPr b="0" i="0" sz="523" u="none" cap="none" strike="noStrik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49548" y="1094664"/>
            <a:ext cx="2348100" cy="15600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  <p:sp>
        <p:nvSpPr>
          <p:cNvPr id="164" name="Google Shape;164;p12"/>
          <p:cNvSpPr/>
          <p:nvPr/>
        </p:nvSpPr>
        <p:spPr>
          <a:xfrm>
            <a:off x="6671704" y="2476736"/>
            <a:ext cx="2122800" cy="1102800"/>
          </a:xfrm>
          <a:prstGeom prst="roundRect">
            <a:avLst>
              <a:gd fmla="val 16667" name="adj"/>
            </a:avLst>
          </a:prstGeom>
          <a:solidFill>
            <a:srgbClr val="703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023308" y="1094664"/>
            <a:ext cx="2361600" cy="15609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  <p:sp>
        <p:nvSpPr>
          <p:cNvPr id="166" name="Google Shape;166;p12"/>
          <p:cNvSpPr/>
          <p:nvPr/>
        </p:nvSpPr>
        <p:spPr>
          <a:xfrm>
            <a:off x="365565" y="2393607"/>
            <a:ext cx="2203800" cy="1376400"/>
          </a:xfrm>
          <a:prstGeom prst="roundRect">
            <a:avLst>
              <a:gd fmla="val 16667" name="adj"/>
            </a:avLst>
          </a:prstGeom>
          <a:solidFill>
            <a:srgbClr val="EE2A6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2"/>
          <p:cNvSpPr txBox="1"/>
          <p:nvPr/>
        </p:nvSpPr>
        <p:spPr>
          <a:xfrm>
            <a:off x="-91825" y="234100"/>
            <a:ext cx="9589800" cy="7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National Literacy Trust gives children and young people from disadvantaged communities the literacy skills to succeed in life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3553594" y="1094664"/>
            <a:ext cx="2427300" cy="15630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  <p:sp>
        <p:nvSpPr>
          <p:cNvPr id="169" name="Google Shape;169;p12"/>
          <p:cNvSpPr/>
          <p:nvPr/>
        </p:nvSpPr>
        <p:spPr>
          <a:xfrm>
            <a:off x="491192" y="2465196"/>
            <a:ext cx="1952400" cy="12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They support schools and early years settings through their programmes, training, CPD and membership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3427936" y="2413341"/>
            <a:ext cx="2203800" cy="1253400"/>
          </a:xfrm>
          <a:prstGeom prst="roundRect">
            <a:avLst>
              <a:gd fmla="val 16667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2"/>
          <p:cNvSpPr/>
          <p:nvPr/>
        </p:nvSpPr>
        <p:spPr>
          <a:xfrm>
            <a:off x="3449844" y="2526730"/>
            <a:ext cx="2174700" cy="10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They bring together local partners to transform family literacy in the UK’s poorest communities 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2"/>
          <p:cNvSpPr/>
          <p:nvPr/>
        </p:nvSpPr>
        <p:spPr>
          <a:xfrm>
            <a:off x="1449324" y="3973488"/>
            <a:ext cx="62454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their work is underpinned by their pioneering research and analysis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2"/>
          <p:cNvSpPr/>
          <p:nvPr/>
        </p:nvSpPr>
        <p:spPr>
          <a:xfrm>
            <a:off x="6687838" y="2526730"/>
            <a:ext cx="2090700" cy="10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They campaign to make literacy a priority for politicians, businesses</a:t>
            </a:r>
            <a:br>
              <a:rPr b="1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and parents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/>
          <p:nvPr/>
        </p:nvSpPr>
        <p:spPr>
          <a:xfrm>
            <a:off x="810353" y="1133605"/>
            <a:ext cx="4623000" cy="6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purpose of this, the seventh of eight CPD sessions, is: </a:t>
            </a:r>
            <a:endParaRPr b="0" i="1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"/>
          <p:cNvSpPr txBox="1"/>
          <p:nvPr/>
        </p:nvSpPr>
        <p:spPr>
          <a:xfrm>
            <a:off x="775600" y="551099"/>
            <a:ext cx="6667616" cy="5733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DB1151"/>
                </a:solidFill>
                <a:latin typeface="Calibri"/>
                <a:ea typeface="Calibri"/>
                <a:cs typeface="Calibri"/>
                <a:sym typeface="Calibri"/>
              </a:rPr>
              <a:t>Session 7: </a:t>
            </a:r>
            <a:r>
              <a:rPr b="1" i="0" lang="en-GB" sz="24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Effective teaching approaches – part 2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" name="Google Shape;64;p2"/>
          <p:cNvGrpSpPr/>
          <p:nvPr/>
        </p:nvGrpSpPr>
        <p:grpSpPr>
          <a:xfrm>
            <a:off x="1904621" y="1631207"/>
            <a:ext cx="5334758" cy="2694420"/>
            <a:chOff x="1950877" y="1504804"/>
            <a:chExt cx="5334758" cy="2694420"/>
          </a:xfrm>
        </p:grpSpPr>
        <p:sp>
          <p:nvSpPr>
            <p:cNvPr id="65" name="Google Shape;65;p2"/>
            <p:cNvSpPr txBox="1"/>
            <p:nvPr/>
          </p:nvSpPr>
          <p:spPr>
            <a:xfrm>
              <a:off x="2448648" y="1805086"/>
              <a:ext cx="4172144" cy="23941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 explore the different categories of words we must consider when planning vocabulary instruction, and relating this to the ways in which they can be taught.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6" name="Google Shape;66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950877" y="2187638"/>
              <a:ext cx="3238495" cy="1911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36740" y="1504804"/>
              <a:ext cx="2748895" cy="18965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018140" y="1532187"/>
              <a:ext cx="430508" cy="3551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10800000">
              <a:off x="6548034" y="3537431"/>
              <a:ext cx="430508" cy="35516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/>
          <p:nvPr/>
        </p:nvSpPr>
        <p:spPr>
          <a:xfrm>
            <a:off x="949352" y="477599"/>
            <a:ext cx="7545600" cy="13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50"/>
              <a:buFont typeface="Arial"/>
              <a:buNone/>
            </a:pPr>
            <a:r>
              <a:rPr b="1" i="0" lang="en-GB" sz="48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Emily Dickinson</a:t>
            </a:r>
            <a:endParaRPr b="1" i="0" sz="48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"/>
          <p:cNvSpPr txBox="1"/>
          <p:nvPr/>
        </p:nvSpPr>
        <p:spPr>
          <a:xfrm>
            <a:off x="799200" y="2143152"/>
            <a:ext cx="3772800" cy="26845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1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“I know nothing in the world that has as much power as a word. Sometimes I write one, and I look at it, until it begins to shine.”</a:t>
            </a:r>
            <a:endParaRPr b="0" i="1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1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9816" y="816566"/>
            <a:ext cx="2865606" cy="3510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Teaching approaches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4"/>
          <p:cNvSpPr txBox="1"/>
          <p:nvPr/>
        </p:nvSpPr>
        <p:spPr>
          <a:xfrm>
            <a:off x="671011" y="1147917"/>
            <a:ext cx="6425700" cy="3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GB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Indirect instruction </a:t>
            </a:r>
            <a:endParaRPr b="1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0828" lvl="0" marL="377978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b="0" i="0" lang="en-GB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Using wider reading to grow vocabulary ‘naturally’ 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0828" lvl="0" marL="377978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b="0" i="0" lang="en-GB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Paying attention to context to work out meaning using background knowledge or prior knowledge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GB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Direct instruction </a:t>
            </a:r>
            <a:endParaRPr b="1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0828" lvl="0" marL="377978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b="0" i="0" lang="en-GB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Pre-teaching vocabulary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0828" lvl="0" marL="377978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b="0" i="0" lang="en-GB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Demonstrating morphology and word building knowledge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0828" lvl="0" marL="377978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b="0" i="0" lang="en-GB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Checking understanding through use in context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7950" lvl="0" marL="28575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What does it mean to ‘know’ a word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5"/>
          <p:cNvSpPr/>
          <p:nvPr/>
        </p:nvSpPr>
        <p:spPr>
          <a:xfrm>
            <a:off x="311700" y="1975133"/>
            <a:ext cx="8640711" cy="183922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DDD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" name="Google Shape;89;p5"/>
          <p:cNvGrpSpPr/>
          <p:nvPr/>
        </p:nvGrpSpPr>
        <p:grpSpPr>
          <a:xfrm>
            <a:off x="526242" y="1593669"/>
            <a:ext cx="7028973" cy="2612571"/>
            <a:chOff x="384620" y="1658933"/>
            <a:chExt cx="9247432" cy="4715832"/>
          </a:xfrm>
        </p:grpSpPr>
        <p:grpSp>
          <p:nvGrpSpPr>
            <p:cNvPr id="90" name="Google Shape;90;p5"/>
            <p:cNvGrpSpPr/>
            <p:nvPr/>
          </p:nvGrpSpPr>
          <p:grpSpPr>
            <a:xfrm>
              <a:off x="384620" y="3314399"/>
              <a:ext cx="1150129" cy="1259409"/>
              <a:chOff x="2469" y="1999345"/>
              <a:chExt cx="996300" cy="1553100"/>
            </a:xfrm>
          </p:grpSpPr>
          <p:sp>
            <p:nvSpPr>
              <p:cNvPr id="91" name="Google Shape;91;p5"/>
              <p:cNvSpPr/>
              <p:nvPr/>
            </p:nvSpPr>
            <p:spPr>
              <a:xfrm>
                <a:off x="2469" y="1999345"/>
                <a:ext cx="996300" cy="1553100"/>
              </a:xfrm>
              <a:prstGeom prst="roundRect">
                <a:avLst>
                  <a:gd fmla="val 16667" name="adj"/>
                </a:avLst>
              </a:prstGeom>
              <a:solidFill>
                <a:srgbClr val="00B0F0"/>
              </a:solidFill>
              <a:ln cap="flat" cmpd="sng" w="158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31260" y="2047987"/>
                <a:ext cx="928556" cy="145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975" lIns="83975" spcFirstLastPara="1" rIns="83975" wrap="square" tIns="839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84"/>
                  <a:buFont typeface="Arial"/>
                  <a:buNone/>
                </a:pPr>
                <a:r>
                  <a:rPr b="1" i="0" lang="en-GB" sz="1384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Never heard of it</a:t>
                </a:r>
                <a:endParaRPr b="1" i="0" sz="1384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3" name="Google Shape;93;p5"/>
            <p:cNvSpPr/>
            <p:nvPr/>
          </p:nvSpPr>
          <p:spPr>
            <a:xfrm>
              <a:off x="1684515" y="2995083"/>
              <a:ext cx="1330200" cy="1968204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84"/>
                <a:buFont typeface="Arial"/>
                <a:buNone/>
              </a:pPr>
              <a:r>
                <a:rPr b="1" i="0" lang="en-GB" sz="1184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Heard it but don’t really know what it means</a:t>
              </a:r>
              <a:endParaRPr b="1" i="0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3174038" y="2507754"/>
              <a:ext cx="1434814" cy="2782370"/>
            </a:xfrm>
            <a:prstGeom prst="roundRect">
              <a:avLst>
                <a:gd fmla="val 16667" name="adj"/>
              </a:avLst>
            </a:prstGeom>
            <a:solidFill>
              <a:srgbClr val="92D050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GB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Some idea of what it means, get the gist when I hear it, but don’t really use it</a:t>
              </a:r>
              <a:endPara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4786057" y="2224830"/>
              <a:ext cx="1457400" cy="3442558"/>
            </a:xfrm>
            <a:prstGeom prst="roundRect">
              <a:avLst>
                <a:gd fmla="val 16667" name="adj"/>
              </a:avLst>
            </a:prstGeom>
            <a:solidFill>
              <a:srgbClr val="FFC000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6403817" y="1907513"/>
              <a:ext cx="1511100" cy="415080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" name="Google Shape;97;p5"/>
            <p:cNvGrpSpPr/>
            <p:nvPr/>
          </p:nvGrpSpPr>
          <p:grpSpPr>
            <a:xfrm>
              <a:off x="8081962" y="1658933"/>
              <a:ext cx="1550090" cy="4715832"/>
              <a:chOff x="6967548" y="-163241"/>
              <a:chExt cx="1545300" cy="5884492"/>
            </a:xfrm>
          </p:grpSpPr>
          <p:sp>
            <p:nvSpPr>
              <p:cNvPr id="98" name="Google Shape;98;p5"/>
              <p:cNvSpPr/>
              <p:nvPr/>
            </p:nvSpPr>
            <p:spPr>
              <a:xfrm>
                <a:off x="6967548" y="-163241"/>
                <a:ext cx="1545300" cy="5884492"/>
              </a:xfrm>
              <a:prstGeom prst="roundRect">
                <a:avLst>
                  <a:gd fmla="val 16667" name="adj"/>
                </a:avLst>
              </a:prstGeom>
              <a:solidFill>
                <a:srgbClr val="C00000"/>
              </a:solidFill>
              <a:ln cap="flat" cmpd="sng" w="158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7087102" y="72837"/>
                <a:ext cx="1306200" cy="525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3975" lIns="83975" spcFirstLastPara="1" rIns="83975" wrap="square" tIns="839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84"/>
                  <a:buFont typeface="Arial"/>
                  <a:buNone/>
                </a:pPr>
                <a:r>
                  <a:rPr b="1" i="0" lang="en-GB" sz="1284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 am really familiar with it. I know what it means, can define  and explain. </a:t>
                </a:r>
                <a:endParaRPr b="1" i="0" sz="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694"/>
                  </a:spcBef>
                  <a:spcAft>
                    <a:spcPts val="0"/>
                  </a:spcAft>
                  <a:buClr>
                    <a:srgbClr val="000000"/>
                  </a:buClr>
                  <a:buSzPts val="1284"/>
                  <a:buFont typeface="Arial"/>
                  <a:buNone/>
                </a:pPr>
                <a:r>
                  <a:rPr b="1" i="0" lang="en-GB" sz="1284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 can use it in writing in different contexts</a:t>
                </a:r>
                <a:endParaRPr b="1" i="0" sz="1284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0" name="Google Shape;100;p5"/>
            <p:cNvSpPr/>
            <p:nvPr/>
          </p:nvSpPr>
          <p:spPr>
            <a:xfrm>
              <a:off x="4798063" y="2507752"/>
              <a:ext cx="1445728" cy="30403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en-GB" sz="1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 pretty much know what it means and might try it out in my speech in one context</a:t>
              </a:r>
              <a:endParaRPr b="1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6415609" y="2507754"/>
              <a:ext cx="1499308" cy="339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84"/>
                <a:buFont typeface="Arial"/>
                <a:buNone/>
              </a:pPr>
              <a:r>
                <a:rPr b="1" i="0" lang="en-GB" sz="1284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 am familiar with it and I  can use it without thinking in my speech in more than one context </a:t>
              </a:r>
              <a:endParaRPr b="1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A basic teaching sequence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6"/>
          <p:cNvSpPr txBox="1"/>
          <p:nvPr/>
        </p:nvSpPr>
        <p:spPr>
          <a:xfrm>
            <a:off x="487390" y="1036346"/>
            <a:ext cx="8031600" cy="36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Beck, McKeown and Kucan (2013) </a:t>
            </a:r>
            <a:r>
              <a:rPr b="1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suggest a basic format suitable for young vocabulary learners but it’s easily adaptable for older pupils. </a:t>
            </a:r>
            <a:br>
              <a:rPr b="1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Read the text</a:t>
            </a:r>
            <a:b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Contextualize the target word within the text</a:t>
            </a:r>
            <a:b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Have the pupils say the word out loud</a:t>
            </a:r>
            <a:b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Provide a student-friendly explanation of the word</a:t>
            </a:r>
            <a:b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Present examples of the word used in contexts</a:t>
            </a:r>
            <a:b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different from the immediate context</a:t>
            </a:r>
            <a:b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6. Engage the pupils with a range of activities that</a:t>
            </a:r>
            <a:b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get them to interact with the word</a:t>
            </a:r>
            <a:b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7. Pupils repeat the word out loud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6"/>
          <p:cNvSpPr/>
          <p:nvPr/>
        </p:nvSpPr>
        <p:spPr>
          <a:xfrm>
            <a:off x="6093823" y="2011680"/>
            <a:ext cx="420674" cy="2339251"/>
          </a:xfrm>
          <a:prstGeom prst="downArrow">
            <a:avLst>
              <a:gd fmla="val 50000" name="adj1"/>
              <a:gd fmla="val 50000" name="adj2"/>
            </a:avLst>
          </a:prstGeom>
          <a:gradFill>
            <a:gsLst>
              <a:gs pos="0">
                <a:schemeClr val="accent4"/>
              </a:gs>
              <a:gs pos="28000">
                <a:srgbClr val="FFDDB2"/>
              </a:gs>
              <a:gs pos="63000">
                <a:srgbClr val="FEEDD8"/>
              </a:gs>
              <a:gs pos="100000">
                <a:schemeClr val="lt1"/>
              </a:gs>
            </a:gsLst>
            <a:lin ang="16200038" scaled="0"/>
          </a:gra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84"/>
              <a:buFont typeface="Arial"/>
              <a:buNone/>
            </a:pPr>
            <a:r>
              <a:t/>
            </a:r>
            <a:endParaRPr b="0" i="0" sz="1984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57142"/>
              <a:buFont typeface="Calibri"/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Paronomasia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7"/>
          <p:cNvSpPr txBox="1"/>
          <p:nvPr/>
        </p:nvSpPr>
        <p:spPr>
          <a:xfrm>
            <a:off x="452850" y="983898"/>
            <a:ext cx="4887300" cy="28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Paronomasia is prevalent in print media and advertising as a way of making words and ideas memorable.</a:t>
            </a:r>
            <a:br>
              <a:rPr b="0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example: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"Every bubble's passed its fizzical"</a:t>
            </a:r>
            <a:endParaRPr b="0" i="0" sz="16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slogan for Corona soft drink</a:t>
            </a:r>
            <a:endParaRPr b="0" i="1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083C92"/>
                </a:solidFill>
                <a:latin typeface="Calibri"/>
                <a:ea typeface="Calibri"/>
                <a:cs typeface="Calibri"/>
                <a:sym typeface="Calibri"/>
              </a:rPr>
              <a:t>Curl Up and Dye</a:t>
            </a:r>
            <a:endParaRPr b="0" i="0" sz="1600" u="none" cap="none" strike="noStrike">
              <a:solidFill>
                <a:srgbClr val="083C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the name of a hair salon</a:t>
            </a:r>
            <a:endParaRPr b="0" i="1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7"/>
          <p:cNvSpPr/>
          <p:nvPr/>
        </p:nvSpPr>
        <p:spPr>
          <a:xfrm>
            <a:off x="6303150" y="3327200"/>
            <a:ext cx="23880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rgbClr val="C12D30"/>
                </a:solidFill>
                <a:latin typeface="Zilla Slab"/>
                <a:ea typeface="Zilla Slab"/>
                <a:cs typeface="Zilla Slab"/>
                <a:sym typeface="Zilla Slab"/>
              </a:rPr>
              <a:t>Word origin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via Latin from Greek from ‘para-’ meaning resembling and ‘onoma’ meaning a name</a:t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8813" y="853188"/>
            <a:ext cx="3181675" cy="2118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Using four square vocabulary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8"/>
          <p:cNvSpPr txBox="1"/>
          <p:nvPr/>
        </p:nvSpPr>
        <p:spPr>
          <a:xfrm>
            <a:off x="434174" y="901775"/>
            <a:ext cx="3859564" cy="374414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375" lIns="100775" spcFirstLastPara="1" rIns="100775" wrap="square" tIns="50375">
            <a:noAutofit/>
          </a:bodyPr>
          <a:lstStyle/>
          <a:p>
            <a:pPr indent="-333528" lvl="0" marL="37797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AutoNum type="arabicPeriod"/>
            </a:pPr>
            <a:r>
              <a:rPr b="0" i="0" lang="en-GB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Pupils take a piece of paper and fold it into four squares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528" lvl="0" marL="37797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AutoNum type="arabicPeriod"/>
            </a:pPr>
            <a:r>
              <a:rPr b="1" i="0" lang="en-GB" sz="17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Top left:</a:t>
            </a:r>
            <a:r>
              <a:rPr b="0" i="0" lang="en-GB" sz="17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GB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dictate the word to be taught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528" lvl="0" marL="37797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AutoNum type="arabicPeriod"/>
            </a:pPr>
            <a:r>
              <a:rPr b="0" i="0" lang="en-GB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Then describe the word and model it in context.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528" lvl="0" marL="37797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AutoNum type="arabicPeriod"/>
            </a:pPr>
            <a:r>
              <a:rPr b="1" i="0" lang="en-GB" sz="17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Top right</a:t>
            </a:r>
            <a:r>
              <a:rPr b="1" i="0" lang="en-GB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0" i="0" lang="en-GB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pupils discuss &amp; write a definition of the concept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528" lvl="0" marL="37797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AutoNum type="arabicPeriod"/>
            </a:pPr>
            <a:r>
              <a:rPr b="1" i="0" lang="en-GB" sz="17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Bottom right: </a:t>
            </a:r>
            <a:r>
              <a:rPr b="0" i="0" lang="en-GB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pupils draw a diagram 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528" lvl="0" marL="37797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AutoNum type="arabicPeriod"/>
            </a:pPr>
            <a:r>
              <a:rPr b="1" i="0" lang="en-GB" sz="1700" u="none" cap="none" strike="noStrik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Bottom left: </a:t>
            </a:r>
            <a:r>
              <a:rPr b="0" i="0" lang="en-GB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pupils use the word in context 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3" name="Google Shape;123;p8"/>
          <p:cNvGraphicFramePr/>
          <p:nvPr/>
        </p:nvGraphicFramePr>
        <p:xfrm>
          <a:off x="4502344" y="109379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{041D60FA-7AEE-4283-94D6-84A0ECADA550}</a:tableStyleId>
              </a:tblPr>
              <a:tblGrid>
                <a:gridCol w="2060675"/>
                <a:gridCol w="2060675"/>
              </a:tblGrid>
              <a:tr h="1429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Congruent</a:t>
                      </a:r>
                      <a:endParaRPr b="1" sz="14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00B0F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Having the same shape and same size</a:t>
                      </a:r>
                      <a:endParaRPr b="1" sz="1400" u="none" cap="none" strike="noStrike">
                        <a:solidFill>
                          <a:srgbClr val="00B0F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</a:tr>
              <a:tr h="1694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cube has six </a:t>
                      </a:r>
                      <a:r>
                        <a:rPr b="1" lang="en-GB" sz="1400" u="none" cap="none" strike="noStrike">
                          <a:solidFill>
                            <a:srgbClr val="92D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congruent</a:t>
                      </a: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GB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24" name="Google Shape;12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1999" y="2656259"/>
            <a:ext cx="1137332" cy="150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Word webs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9"/>
          <p:cNvSpPr txBox="1"/>
          <p:nvPr/>
        </p:nvSpPr>
        <p:spPr>
          <a:xfrm>
            <a:off x="5326267" y="1432872"/>
            <a:ext cx="1699500" cy="716100"/>
          </a:xfrm>
          <a:prstGeom prst="rect">
            <a:avLst/>
          </a:prstGeom>
          <a:solidFill>
            <a:srgbClr val="D8E6F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Consign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Consignment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Consigned 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9"/>
          <p:cNvSpPr txBox="1"/>
          <p:nvPr/>
        </p:nvSpPr>
        <p:spPr>
          <a:xfrm>
            <a:off x="5319988" y="2298355"/>
            <a:ext cx="1449300" cy="1827300"/>
          </a:xfrm>
          <a:prstGeom prst="rect">
            <a:avLst/>
          </a:prstGeom>
          <a:solidFill>
            <a:srgbClr val="FFDDB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Design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Designer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Designing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Designed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Designation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Designate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Redesign 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9"/>
          <p:cNvSpPr txBox="1"/>
          <p:nvPr/>
        </p:nvSpPr>
        <p:spPr>
          <a:xfrm>
            <a:off x="1677499" y="1713080"/>
            <a:ext cx="1249500" cy="972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Resign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Resignation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Resigning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Resigned 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3" name="Google Shape;133;p9"/>
          <p:cNvCxnSpPr/>
          <p:nvPr/>
        </p:nvCxnSpPr>
        <p:spPr>
          <a:xfrm rot="10800000">
            <a:off x="2927093" y="2181275"/>
            <a:ext cx="249900" cy="0"/>
          </a:xfrm>
          <a:prstGeom prst="straightConnector1">
            <a:avLst/>
          </a:prstGeom>
          <a:noFill/>
          <a:ln cap="flat" cmpd="sng" w="19050">
            <a:solidFill>
              <a:srgbClr val="77777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4" name="Google Shape;134;p9"/>
          <p:cNvCxnSpPr/>
          <p:nvPr/>
        </p:nvCxnSpPr>
        <p:spPr>
          <a:xfrm flipH="1" rot="10800000">
            <a:off x="4929389" y="1883355"/>
            <a:ext cx="360033" cy="265404"/>
          </a:xfrm>
          <a:prstGeom prst="straightConnector1">
            <a:avLst/>
          </a:prstGeom>
          <a:noFill/>
          <a:ln cap="flat" cmpd="sng" w="19050">
            <a:solidFill>
              <a:srgbClr val="77777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5" name="Google Shape;135;p9"/>
          <p:cNvCxnSpPr/>
          <p:nvPr/>
        </p:nvCxnSpPr>
        <p:spPr>
          <a:xfrm>
            <a:off x="4941964" y="2377160"/>
            <a:ext cx="391069" cy="175362"/>
          </a:xfrm>
          <a:prstGeom prst="straightConnector1">
            <a:avLst/>
          </a:prstGeom>
          <a:noFill/>
          <a:ln cap="flat" cmpd="sng" w="19050">
            <a:solidFill>
              <a:srgbClr val="777777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6" name="Google Shape;136;p9"/>
          <p:cNvSpPr txBox="1"/>
          <p:nvPr/>
        </p:nvSpPr>
        <p:spPr>
          <a:xfrm>
            <a:off x="3294669" y="1309053"/>
            <a:ext cx="1699500" cy="459300"/>
          </a:xfrm>
          <a:prstGeom prst="rect">
            <a:avLst/>
          </a:prstGeom>
          <a:solidFill>
            <a:srgbClr val="73FEFF">
              <a:alpha val="85098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Signature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Signatory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9"/>
          <p:cNvSpPr txBox="1"/>
          <p:nvPr/>
        </p:nvSpPr>
        <p:spPr>
          <a:xfrm>
            <a:off x="1452574" y="2841828"/>
            <a:ext cx="1699500" cy="972600"/>
          </a:xfrm>
          <a:prstGeom prst="rect">
            <a:avLst/>
          </a:prstGeom>
          <a:solidFill>
            <a:srgbClr val="FF8AD8">
              <a:alpha val="81568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Assign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Assignment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Assignation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Reassign 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9"/>
          <p:cNvSpPr txBox="1"/>
          <p:nvPr/>
        </p:nvSpPr>
        <p:spPr>
          <a:xfrm>
            <a:off x="3326941" y="2743920"/>
            <a:ext cx="1699500" cy="521794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Signal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GB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Signalling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9" name="Google Shape;139;p9"/>
          <p:cNvCxnSpPr/>
          <p:nvPr/>
        </p:nvCxnSpPr>
        <p:spPr>
          <a:xfrm>
            <a:off x="4202037" y="1602687"/>
            <a:ext cx="0" cy="45720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40" name="Google Shape;140;p9"/>
          <p:cNvCxnSpPr/>
          <p:nvPr/>
        </p:nvCxnSpPr>
        <p:spPr>
          <a:xfrm>
            <a:off x="4202037" y="2386322"/>
            <a:ext cx="0" cy="32670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41" name="Google Shape;141;p9"/>
          <p:cNvCxnSpPr/>
          <p:nvPr/>
        </p:nvCxnSpPr>
        <p:spPr>
          <a:xfrm flipH="1">
            <a:off x="3134185" y="2342752"/>
            <a:ext cx="385511" cy="446137"/>
          </a:xfrm>
          <a:prstGeom prst="straightConnector1">
            <a:avLst/>
          </a:prstGeom>
          <a:noFill/>
          <a:ln cap="flat" cmpd="sng" w="19050">
            <a:solidFill>
              <a:srgbClr val="777777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2" name="Google Shape;142;p9"/>
          <p:cNvSpPr txBox="1"/>
          <p:nvPr/>
        </p:nvSpPr>
        <p:spPr>
          <a:xfrm>
            <a:off x="3159497" y="2066827"/>
            <a:ext cx="1799100" cy="321900"/>
          </a:xfrm>
          <a:prstGeom prst="rect">
            <a:avLst/>
          </a:prstGeom>
          <a:solidFill>
            <a:srgbClr val="BCBCB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Sign </a:t>
            </a:r>
            <a:endParaRPr b="1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