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510" r:id="rId2"/>
    <p:sldId id="511" r:id="rId3"/>
    <p:sldId id="605" r:id="rId4"/>
    <p:sldId id="606" r:id="rId5"/>
    <p:sldId id="615" r:id="rId6"/>
    <p:sldId id="607" r:id="rId7"/>
    <p:sldId id="609" r:id="rId8"/>
    <p:sldId id="439" r:id="rId9"/>
    <p:sldId id="441" r:id="rId10"/>
    <p:sldId id="440" r:id="rId11"/>
    <p:sldId id="505" r:id="rId12"/>
    <p:sldId id="611" r:id="rId13"/>
    <p:sldId id="616" r:id="rId14"/>
    <p:sldId id="272" r:id="rId15"/>
    <p:sldId id="614" r:id="rId16"/>
    <p:sldId id="61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E031F-6FB9-1A49-B75F-E0355C40543A}" v="485" dt="2020-06-12T13:28:45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69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EC2E5-869A-7A48-9F6F-26F66E0AD5BC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7AC2A-E6A8-4247-8270-B66BBA070F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89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Present perfect tells us about an event that is still taking place and has been happening for a while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41CBD2-EC48-4A03-9EF9-78BA22F0C99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550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62C43-950E-794B-9BDE-6C7D15413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7242DB-1BC6-4745-BEDE-80FEB7740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9C132-99F6-084F-9BF7-C8E4927D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ED6A5-12E0-F648-8E2B-E0212932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85D70-EFC1-3F47-8A55-329764B84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2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B0115-8EE9-0746-8BA9-54AFC8999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59DD0-A5C0-6541-9424-540C7D6F2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6E5E8-6296-D848-AE00-2909F93B0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BE16A-3F38-384C-961F-8DC1B288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1EE00-E82C-5D4C-B498-2B3B43B00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2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B19E57-BBC8-DB4C-BDA7-E36C17E1F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5C3FB2-B0B8-1E45-9DDF-D93F0DF0F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1620A-F12F-DF42-8A28-DF20B4A9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AAB4C-6BB6-7E4D-AAAF-26B473FA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C7028-01DC-4144-9C53-57791A4D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89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69388-3B35-C849-BB99-04D8B9C4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626AF-2F3C-E340-B8F2-28770AF75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68781-6BEE-AD4E-A9BA-0DDF06AB3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BB55D-3B6B-A44D-9861-4B729877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E0DAC-3996-614E-8E0D-0A49EFB54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9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DB208-9747-1743-B209-3E0DBDB72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F1196-44C6-144F-BA74-7E60B0F5C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E37A8-2D5F-F248-B671-8C65DA122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6A068-1E4F-734E-8DB3-0E2671531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7F925-A2DB-E948-951B-57028C7D2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83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58519-EA00-AC4B-A655-98C14969F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204D6-7B35-454D-82E0-D2656B950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A56C0A-E482-384C-9F18-7F26FB06D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03185-577E-5B49-892C-8A41F1FF4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F94D1-1DAA-5A42-A39E-60706A8A5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13D2F-5CDA-2045-BC1E-B8B27CB29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48D6-BBBF-E049-B1E7-EB41CDC54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B1201-B1D6-1C49-94B6-B5DE1BD12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88980-C908-1E4D-AAD3-51AFDE742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1A3BD-7C0E-674C-953D-4E075BB811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8924C6-3746-EC46-9C0C-25D0046B3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216B6A-4AF2-F845-9E30-B3DBA450E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9BBF0-EE79-274A-B2C7-DE1293795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D7760A-A50C-F943-90FB-C42E150E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78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1BE43-531F-6E44-8FF4-1F51AD9F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687205-8CF8-AF4A-8D82-D617C7B3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797C4B-2207-8845-90CB-A066F522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F5B1F-4F30-954E-A0DC-893FE64E3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31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C6BA1-D32B-4C4F-BC67-2A85473F0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3BABA-EEA1-354E-9066-729D669F0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16700-011D-0E4C-8DE2-63D760B18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28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38A4C-493A-1C4C-B950-E1828D801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F1879-B819-3E46-AA8C-A72598F93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EAC6C3-58E5-484F-95DD-DBE4E894D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5E547-6113-D24F-A0E6-D8C8186F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45FC7E-B15F-F448-B31F-949E9CFB2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623E5-2208-234A-98EF-0CADC3F75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7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5747-5142-6C47-AAC9-C3003E631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39754B-4F23-AF4C-B64B-8FAD09230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773DC-B57A-224A-96BD-2C04DBC44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0F2F6-5426-3146-92D4-2AA04C0C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DB070-B265-9D4C-82C0-3E35316A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9C39A-76DA-D745-AB98-BD62658B4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876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6FDE1-6F73-5D4D-B482-CFE0D905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693EB-2040-7F4E-94BF-A417D1109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83B7D-C6D4-6540-B426-F2F3974D72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E3621-4A32-AA46-A698-F1E20FDA76FA}" type="datetimeFigureOut">
              <a:rPr lang="en-GB" smtClean="0"/>
              <a:t>15/06/2020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08D32-DD31-A64D-B728-113CAB825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38463-150F-7842-B64D-FB0BECCF4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0BC6C-D123-BC42-BAB4-7E1B89CE7763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157738-D14F-9140-B5E9-0CF48F24AEB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04454" y="6275324"/>
            <a:ext cx="2007701" cy="45719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2BFEA31-5B9E-E545-8ACD-978917EF33FE}"/>
              </a:ext>
            </a:extLst>
          </p:cNvPr>
          <p:cNvCxnSpPr>
            <a:cxnSpLocks/>
          </p:cNvCxnSpPr>
          <p:nvPr userDrawn="1"/>
        </p:nvCxnSpPr>
        <p:spPr>
          <a:xfrm>
            <a:off x="680720" y="6221781"/>
            <a:ext cx="108966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CC012B8-DA86-9C48-9F5A-CFE56D68BACE}"/>
              </a:ext>
            </a:extLst>
          </p:cNvPr>
          <p:cNvSpPr/>
          <p:nvPr userDrawn="1"/>
        </p:nvSpPr>
        <p:spPr>
          <a:xfrm>
            <a:off x="11225942" y="639298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4B8349B0-BC47-8043-B955-3F0C9A5DAB95}" type="slidenum">
              <a:rPr lang="en-GB" sz="11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endParaRPr lang="en-US" sz="11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389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A8A9476-5D03-3245-B026-3B152C138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9" y="-21177"/>
            <a:ext cx="12125011" cy="6896100"/>
          </a:xfrm>
          <a:prstGeom prst="rect">
            <a:avLst/>
          </a:prstGeom>
        </p:spPr>
      </p:pic>
      <p:sp>
        <p:nvSpPr>
          <p:cNvPr id="4" name="Google Shape;93;p1">
            <a:extLst>
              <a:ext uri="{FF2B5EF4-FFF2-40B4-BE49-F238E27FC236}">
                <a16:creationId xmlns:a16="http://schemas.microsoft.com/office/drawing/2014/main" id="{4CD97C2C-0CD6-5E4A-8961-E1CA66BDEE71}"/>
              </a:ext>
            </a:extLst>
          </p:cNvPr>
          <p:cNvSpPr/>
          <p:nvPr/>
        </p:nvSpPr>
        <p:spPr>
          <a:xfrm>
            <a:off x="5507154" y="5019490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</a:t>
            </a:r>
            <a:b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Rachel Clarke</a:t>
            </a: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lang="en-GB" sz="1800" u="none" dirty="0" err="1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primaryenglished.co.uk</a:t>
            </a:r>
            <a:endParaRPr sz="1800" dirty="0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4F6A3A-1C7D-734A-BF52-7A86A5D5F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154" y="1017344"/>
            <a:ext cx="1797978" cy="82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802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064E-9772-BF45-8B77-20ACE6DF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Present perfect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D6173-E27B-6D41-A8B9-1BA62036F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The </a:t>
            </a:r>
            <a:r>
              <a:rPr lang="en-GB" sz="2400" b="1" dirty="0"/>
              <a:t>present perfect </a:t>
            </a:r>
            <a:r>
              <a:rPr lang="en-GB" sz="2400" dirty="0"/>
              <a:t>tells us that something took place in the past and still has an effect on the present.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2400" dirty="0"/>
              <a:t>It is made up of two verbs. The first verb is </a:t>
            </a:r>
            <a:r>
              <a:rPr lang="en-GB" sz="2400" b="1" dirty="0"/>
              <a:t>has </a:t>
            </a:r>
            <a:r>
              <a:rPr lang="en-GB" sz="2400" dirty="0"/>
              <a:t>or </a:t>
            </a:r>
            <a:r>
              <a:rPr lang="en-GB" sz="2400" b="1" dirty="0"/>
              <a:t>have </a:t>
            </a:r>
            <a:r>
              <a:rPr lang="en-GB" sz="2400" dirty="0"/>
              <a:t>(forms of ‘to have’). </a:t>
            </a:r>
          </a:p>
          <a:p>
            <a:pPr marL="0" indent="0">
              <a:buNone/>
            </a:pPr>
            <a:r>
              <a:rPr lang="en-GB" sz="2400" dirty="0"/>
              <a:t>The second verb uses the </a:t>
            </a:r>
            <a:r>
              <a:rPr lang="en-GB" sz="2400" b="1" dirty="0"/>
              <a:t>past participle </a:t>
            </a:r>
            <a:r>
              <a:rPr lang="en-GB" sz="2400" dirty="0"/>
              <a:t>(usually but not always </a:t>
            </a:r>
            <a:r>
              <a:rPr lang="en-GB" sz="2400" b="1" dirty="0"/>
              <a:t>–ed</a:t>
            </a:r>
            <a:r>
              <a:rPr lang="en-GB" sz="2400" dirty="0"/>
              <a:t>).</a:t>
            </a:r>
          </a:p>
          <a:p>
            <a:pPr marL="0" indent="0">
              <a:buNone/>
            </a:pPr>
            <a:r>
              <a:rPr lang="en-GB" sz="2400" dirty="0"/>
              <a:t>				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I </a:t>
            </a:r>
            <a:r>
              <a:rPr lang="en-GB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completed </a:t>
            </a: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jigsaw.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2400" i="1" dirty="0"/>
              <a:t>Have</a:t>
            </a:r>
            <a:r>
              <a:rPr lang="en-GB" sz="2400" dirty="0"/>
              <a:t> is being used as an </a:t>
            </a:r>
            <a:r>
              <a:rPr lang="en-GB" sz="2400" b="1" dirty="0"/>
              <a:t>auxiliary verb </a:t>
            </a:r>
            <a:r>
              <a:rPr lang="en-GB" sz="2400" dirty="0"/>
              <a:t>– it’s helping to show when the jigsaw was completed.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Up Arrow Callout 4">
            <a:extLst>
              <a:ext uri="{FF2B5EF4-FFF2-40B4-BE49-F238E27FC236}">
                <a16:creationId xmlns:a16="http://schemas.microsoft.com/office/drawing/2014/main" id="{C69AFE63-9269-5A4D-A1E5-8B4FB7758EC4}"/>
              </a:ext>
            </a:extLst>
          </p:cNvPr>
          <p:cNvSpPr/>
          <p:nvPr/>
        </p:nvSpPr>
        <p:spPr>
          <a:xfrm>
            <a:off x="6559138" y="3848438"/>
            <a:ext cx="907337" cy="1054501"/>
          </a:xfrm>
          <a:prstGeom prst="upArrowCallou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main verb</a:t>
            </a:r>
          </a:p>
        </p:txBody>
      </p:sp>
      <p:sp>
        <p:nvSpPr>
          <p:cNvPr id="6" name="Up Arrow Callout 5">
            <a:extLst>
              <a:ext uri="{FF2B5EF4-FFF2-40B4-BE49-F238E27FC236}">
                <a16:creationId xmlns:a16="http://schemas.microsoft.com/office/drawing/2014/main" id="{E948EF4D-C728-B243-9B84-35DAC22877F8}"/>
              </a:ext>
            </a:extLst>
          </p:cNvPr>
          <p:cNvSpPr/>
          <p:nvPr/>
        </p:nvSpPr>
        <p:spPr>
          <a:xfrm>
            <a:off x="5466608" y="3848439"/>
            <a:ext cx="907337" cy="1054501"/>
          </a:xfrm>
          <a:prstGeom prst="upArrowCallou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auxiliary verb</a:t>
            </a:r>
          </a:p>
        </p:txBody>
      </p:sp>
    </p:spTree>
    <p:extLst>
      <p:ext uri="{BB962C8B-B14F-4D97-AF65-F5344CB8AC3E}">
        <p14:creationId xmlns:p14="http://schemas.microsoft.com/office/powerpoint/2010/main" val="239220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9F104-B96F-4539-81E1-29971662F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238"/>
            <a:ext cx="10515600" cy="47567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b="1" dirty="0">
                <a:solidFill>
                  <a:srgbClr val="00B050"/>
                </a:solidFill>
              </a:rPr>
              <a:t>has/have </a:t>
            </a:r>
            <a:r>
              <a:rPr lang="en-GB" sz="4000" b="1" dirty="0"/>
              <a:t>+ </a:t>
            </a:r>
            <a:r>
              <a:rPr lang="en-GB" sz="4000" b="1" dirty="0">
                <a:solidFill>
                  <a:srgbClr val="00B0F0"/>
                </a:solidFill>
              </a:rPr>
              <a:t>past participle (-</a:t>
            </a:r>
            <a:r>
              <a:rPr lang="en-GB" sz="4000" b="1" dirty="0" err="1">
                <a:solidFill>
                  <a:srgbClr val="00B0F0"/>
                </a:solidFill>
              </a:rPr>
              <a:t>ed</a:t>
            </a:r>
            <a:r>
              <a:rPr lang="en-GB" sz="4000" b="1" dirty="0">
                <a:solidFill>
                  <a:srgbClr val="00B0F0"/>
                </a:solidFill>
              </a:rPr>
              <a:t>) </a:t>
            </a:r>
            <a:r>
              <a:rPr lang="en-GB" sz="4000" b="1" dirty="0"/>
              <a:t>= </a:t>
            </a:r>
            <a:r>
              <a:rPr lang="en-GB" sz="4000" b="1" dirty="0">
                <a:solidFill>
                  <a:schemeClr val="accent2"/>
                </a:solidFill>
              </a:rPr>
              <a:t>present perfect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b="1" dirty="0">
                <a:solidFill>
                  <a:srgbClr val="00B050"/>
                </a:solidFill>
              </a:rPr>
              <a:t>have</a:t>
            </a:r>
            <a:r>
              <a:rPr lang="en-GB" sz="4000" b="1" dirty="0"/>
              <a:t> + </a:t>
            </a:r>
            <a:r>
              <a:rPr lang="en-GB" sz="4000" b="1" dirty="0">
                <a:solidFill>
                  <a:srgbClr val="00B0F0"/>
                </a:solidFill>
              </a:rPr>
              <a:t>played</a:t>
            </a:r>
            <a:r>
              <a:rPr lang="en-GB" sz="4000" b="1" dirty="0"/>
              <a:t> = </a:t>
            </a:r>
            <a:r>
              <a:rPr lang="en-GB" sz="4000" b="1" dirty="0">
                <a:solidFill>
                  <a:schemeClr val="accent2"/>
                </a:solidFill>
              </a:rPr>
              <a:t>have played</a:t>
            </a:r>
          </a:p>
          <a:p>
            <a:pPr marL="0" indent="0" algn="ctr">
              <a:buNone/>
            </a:pPr>
            <a:endParaRPr lang="en-GB" sz="4000" b="1" dirty="0"/>
          </a:p>
          <a:p>
            <a:pPr marL="0" indent="0" algn="ctr">
              <a:buNone/>
            </a:pPr>
            <a:r>
              <a:rPr lang="en-GB" sz="4000" b="1" dirty="0">
                <a:solidFill>
                  <a:srgbClr val="00B050"/>
                </a:solidFill>
              </a:rPr>
              <a:t>has</a:t>
            </a:r>
            <a:r>
              <a:rPr lang="en-GB" sz="4000" b="1" dirty="0"/>
              <a:t> + </a:t>
            </a:r>
            <a:r>
              <a:rPr lang="en-GB" sz="4000" b="1" dirty="0">
                <a:solidFill>
                  <a:srgbClr val="00B0F0"/>
                </a:solidFill>
              </a:rPr>
              <a:t>eaten</a:t>
            </a:r>
            <a:r>
              <a:rPr lang="en-GB" sz="4000" b="1" dirty="0"/>
              <a:t> = </a:t>
            </a:r>
            <a:r>
              <a:rPr lang="en-GB" sz="4000" b="1" dirty="0">
                <a:solidFill>
                  <a:schemeClr val="accent2"/>
                </a:solidFill>
              </a:rPr>
              <a:t>has eaten</a:t>
            </a:r>
          </a:p>
        </p:txBody>
      </p:sp>
    </p:spTree>
    <p:extLst>
      <p:ext uri="{BB962C8B-B14F-4D97-AF65-F5344CB8AC3E}">
        <p14:creationId xmlns:p14="http://schemas.microsoft.com/office/powerpoint/2010/main" val="1289618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82031-DEC5-B24E-AB83-EBF5179D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Identifying the present perfect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E523-5748-0B45-9525-604072344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Can you identify which sentences use the present perfect?</a:t>
            </a:r>
            <a:endParaRPr lang="en-GB" sz="14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have a pet cat.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has a blue brush.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have brushed the cat.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has chased a mouse under the chair.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has slept all afternoon.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have hidden from the cat.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19C43933-BC2B-934F-B33C-8D6D48AD950C}"/>
              </a:ext>
            </a:extLst>
          </p:cNvPr>
          <p:cNvSpPr/>
          <p:nvPr/>
        </p:nvSpPr>
        <p:spPr>
          <a:xfrm>
            <a:off x="877112" y="2444387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D82E89B8-1C94-7A4C-8114-C981F3B5035A}"/>
              </a:ext>
            </a:extLst>
          </p:cNvPr>
          <p:cNvSpPr/>
          <p:nvPr/>
        </p:nvSpPr>
        <p:spPr>
          <a:xfrm>
            <a:off x="877112" y="3061157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B01D594A-10C7-B446-A5B5-CE3B836B262B}"/>
              </a:ext>
            </a:extLst>
          </p:cNvPr>
          <p:cNvSpPr/>
          <p:nvPr/>
        </p:nvSpPr>
        <p:spPr>
          <a:xfrm>
            <a:off x="877112" y="3677927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5116B91B-5682-D944-B0DF-278E44D3AAE3}"/>
              </a:ext>
            </a:extLst>
          </p:cNvPr>
          <p:cNvSpPr/>
          <p:nvPr/>
        </p:nvSpPr>
        <p:spPr>
          <a:xfrm>
            <a:off x="877112" y="4294697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02ADB9E7-0774-5A4C-93BD-AC2EB3F2F724}"/>
              </a:ext>
            </a:extLst>
          </p:cNvPr>
          <p:cNvSpPr/>
          <p:nvPr/>
        </p:nvSpPr>
        <p:spPr>
          <a:xfrm>
            <a:off x="877112" y="4911467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D0109328-F1BA-D44C-AEC0-7CCD00A78055}"/>
              </a:ext>
            </a:extLst>
          </p:cNvPr>
          <p:cNvSpPr/>
          <p:nvPr/>
        </p:nvSpPr>
        <p:spPr>
          <a:xfrm>
            <a:off x="877112" y="5528236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375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82031-DEC5-B24E-AB83-EBF5179D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Identifying the present perfect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E523-5748-0B45-9525-604072344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Can you identify which sentences use the present perfect?</a:t>
            </a:r>
            <a:endParaRPr lang="en-GB" sz="1400" dirty="0"/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have a pet cat. </a:t>
            </a:r>
            <a:r>
              <a:rPr lang="en-GB" sz="2600" b="1" dirty="0">
                <a:solidFill>
                  <a:schemeClr val="accent2"/>
                </a:solidFill>
              </a:rPr>
              <a:t>(present tense)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has a blue brush. </a:t>
            </a:r>
            <a:r>
              <a:rPr lang="en-GB" sz="2600" b="1" dirty="0">
                <a:solidFill>
                  <a:schemeClr val="accent2"/>
                </a:solidFill>
              </a:rPr>
              <a:t>(present tense)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</a:t>
            </a:r>
            <a:r>
              <a:rPr lang="en-GB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brushed </a:t>
            </a: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cat. </a:t>
            </a:r>
            <a:r>
              <a:rPr lang="en-GB" sz="2600" b="1" dirty="0">
                <a:solidFill>
                  <a:schemeClr val="accent2"/>
                </a:solidFill>
              </a:rPr>
              <a:t>(present perfect)</a:t>
            </a:r>
            <a:endParaRPr lang="en-GB" sz="2600" dirty="0">
              <a:solidFill>
                <a:schemeClr val="accent2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</a:t>
            </a:r>
            <a:r>
              <a:rPr lang="en-GB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chased </a:t>
            </a: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mouse under the chair. </a:t>
            </a:r>
            <a:r>
              <a:rPr lang="en-GB" sz="2600" b="1" dirty="0">
                <a:solidFill>
                  <a:schemeClr val="accent2"/>
                </a:solidFill>
              </a:rPr>
              <a:t>(present perfect)</a:t>
            </a:r>
            <a:endParaRPr lang="en-GB" sz="2600" dirty="0">
              <a:solidFill>
                <a:schemeClr val="accent2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cat </a:t>
            </a:r>
            <a:r>
              <a:rPr lang="en-GB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slept </a:t>
            </a: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 afternoon. </a:t>
            </a:r>
            <a:r>
              <a:rPr lang="en-GB" sz="2600" b="1" dirty="0">
                <a:solidFill>
                  <a:schemeClr val="accent2"/>
                </a:solidFill>
              </a:rPr>
              <a:t>(present perfect)</a:t>
            </a:r>
            <a:endParaRPr lang="en-GB" sz="2600" dirty="0">
              <a:solidFill>
                <a:schemeClr val="accent2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</a:t>
            </a:r>
            <a:r>
              <a:rPr lang="en-GB" sz="2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hidden </a:t>
            </a: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from the cat.</a:t>
            </a:r>
            <a:r>
              <a:rPr lang="en-GB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600" b="1" dirty="0">
                <a:solidFill>
                  <a:schemeClr val="accent2"/>
                </a:solidFill>
              </a:rPr>
              <a:t>(present perfect)</a:t>
            </a:r>
            <a:r>
              <a:rPr lang="en-GB" sz="2600" dirty="0">
                <a:solidFill>
                  <a:schemeClr val="accent2"/>
                </a:solidFill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19C43933-BC2B-934F-B33C-8D6D48AD950C}"/>
              </a:ext>
            </a:extLst>
          </p:cNvPr>
          <p:cNvSpPr/>
          <p:nvPr/>
        </p:nvSpPr>
        <p:spPr>
          <a:xfrm>
            <a:off x="877112" y="2444387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D82E89B8-1C94-7A4C-8114-C981F3B5035A}"/>
              </a:ext>
            </a:extLst>
          </p:cNvPr>
          <p:cNvSpPr/>
          <p:nvPr/>
        </p:nvSpPr>
        <p:spPr>
          <a:xfrm>
            <a:off x="877112" y="3061157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B01D594A-10C7-B446-A5B5-CE3B836B262B}"/>
              </a:ext>
            </a:extLst>
          </p:cNvPr>
          <p:cNvSpPr/>
          <p:nvPr/>
        </p:nvSpPr>
        <p:spPr>
          <a:xfrm>
            <a:off x="877112" y="3677927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5116B91B-5682-D944-B0DF-278E44D3AAE3}"/>
              </a:ext>
            </a:extLst>
          </p:cNvPr>
          <p:cNvSpPr/>
          <p:nvPr/>
        </p:nvSpPr>
        <p:spPr>
          <a:xfrm>
            <a:off x="877112" y="4294697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02ADB9E7-0774-5A4C-93BD-AC2EB3F2F724}"/>
              </a:ext>
            </a:extLst>
          </p:cNvPr>
          <p:cNvSpPr/>
          <p:nvPr/>
        </p:nvSpPr>
        <p:spPr>
          <a:xfrm>
            <a:off x="877112" y="4911467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D0109328-F1BA-D44C-AEC0-7CCD00A78055}"/>
              </a:ext>
            </a:extLst>
          </p:cNvPr>
          <p:cNvSpPr/>
          <p:nvPr/>
        </p:nvSpPr>
        <p:spPr>
          <a:xfrm>
            <a:off x="877112" y="5528236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405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8DF1-D408-6043-9200-08BBF455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Applying the present perfect in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authentic texts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E7792-A354-394E-BE00-66D694FEA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texts that show how a person or situation has changed over time such as school reports, e.g.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John’s handwriting </a:t>
            </a: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improved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over the year but his spelling…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Year 3 </a:t>
            </a: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learned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about the present perfect form of verbs…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In persuasive texts such as product reviews, e.g. </a:t>
            </a:r>
          </a:p>
          <a:p>
            <a:pPr marL="0" indent="0">
              <a:buNone/>
            </a:pP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en-GB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never had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such a great watch… I bought this watch two weeks ago and </a:t>
            </a:r>
            <a:r>
              <a:rPr lang="en-GB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 told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by all my friends to get one too… this watch </a:t>
            </a:r>
            <a:r>
              <a:rPr lang="en-GB" sz="24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 changed </a:t>
            </a:r>
            <a:r>
              <a:rPr lang="en-GB" sz="2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my life…</a:t>
            </a: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9139DF56-B0C7-EB4B-9E11-4718417DD0F9}"/>
              </a:ext>
            </a:extLst>
          </p:cNvPr>
          <p:cNvSpPr/>
          <p:nvPr/>
        </p:nvSpPr>
        <p:spPr>
          <a:xfrm>
            <a:off x="945205" y="3479445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8732DEAA-D6E2-514E-A64E-786FE3644A1E}"/>
              </a:ext>
            </a:extLst>
          </p:cNvPr>
          <p:cNvSpPr/>
          <p:nvPr/>
        </p:nvSpPr>
        <p:spPr>
          <a:xfrm>
            <a:off x="945205" y="2874459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56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9A94B-C683-1C4D-9053-37803ABD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To summarise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343C0-89AE-A54F-A5E1-E97C3197A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dirty="0"/>
              <a:t>The present perfect describes an event that took place in the past and still has an effect on the present.</a:t>
            </a:r>
            <a:endParaRPr lang="en-GB" dirty="0">
              <a:highlight>
                <a:srgbClr val="00FF00"/>
              </a:highlight>
            </a:endParaRPr>
          </a:p>
          <a:p>
            <a:pPr marL="457200" lvl="1" indent="0">
              <a:buNone/>
            </a:pPr>
            <a:endParaRPr lang="en-GB" dirty="0">
              <a:highlight>
                <a:srgbClr val="00FF00"/>
              </a:highlight>
            </a:endParaRPr>
          </a:p>
          <a:p>
            <a:pPr marL="457200" lvl="1" indent="0">
              <a:buNone/>
            </a:pPr>
            <a:r>
              <a:rPr lang="en-GB" dirty="0"/>
              <a:t>Understanding the present perfect requires children to understand that verbs can be having words as well as doing words.</a:t>
            </a:r>
          </a:p>
          <a:p>
            <a:pPr marL="457200" lvl="1" indent="0">
              <a:buNone/>
            </a:pPr>
            <a:endParaRPr lang="en-GB" dirty="0">
              <a:highlight>
                <a:srgbClr val="00FF00"/>
              </a:highlight>
            </a:endParaRPr>
          </a:p>
          <a:p>
            <a:pPr marL="457200" lvl="1" indent="0">
              <a:buNone/>
            </a:pPr>
            <a:r>
              <a:rPr lang="en-GB" dirty="0"/>
              <a:t>To understand the present perfect, children need to be able to recognise past tense forms of verbs including those that don’t end </a:t>
            </a:r>
            <a:r>
              <a:rPr lang="en-GB" b="1" dirty="0"/>
              <a:t>-ed</a:t>
            </a:r>
            <a:r>
              <a:rPr lang="en-GB" dirty="0"/>
              <a:t>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689BC1CD-A839-2648-8283-09E3E9AD976B}"/>
              </a:ext>
            </a:extLst>
          </p:cNvPr>
          <p:cNvSpPr/>
          <p:nvPr/>
        </p:nvSpPr>
        <p:spPr>
          <a:xfrm>
            <a:off x="984116" y="1936601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A5C64690-E0E3-C94D-9D13-8DB1A7562E1A}"/>
              </a:ext>
            </a:extLst>
          </p:cNvPr>
          <p:cNvSpPr/>
          <p:nvPr/>
        </p:nvSpPr>
        <p:spPr>
          <a:xfrm>
            <a:off x="984116" y="3020666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BD27FFD4-E60B-194A-BFA0-08758B2E9B29}"/>
              </a:ext>
            </a:extLst>
          </p:cNvPr>
          <p:cNvSpPr/>
          <p:nvPr/>
        </p:nvSpPr>
        <p:spPr>
          <a:xfrm>
            <a:off x="984116" y="4170233"/>
            <a:ext cx="210620" cy="324363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116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A8A9476-5D03-3245-B026-3B152C138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9" y="-38100"/>
            <a:ext cx="12125011" cy="6896100"/>
          </a:xfrm>
          <a:prstGeom prst="rect">
            <a:avLst/>
          </a:prstGeom>
        </p:spPr>
      </p:pic>
      <p:sp>
        <p:nvSpPr>
          <p:cNvPr id="4" name="Google Shape;93;p1">
            <a:extLst>
              <a:ext uri="{FF2B5EF4-FFF2-40B4-BE49-F238E27FC236}">
                <a16:creationId xmlns:a16="http://schemas.microsoft.com/office/drawing/2014/main" id="{4CD97C2C-0CD6-5E4A-8961-E1CA66BDEE71}"/>
              </a:ext>
            </a:extLst>
          </p:cNvPr>
          <p:cNvSpPr/>
          <p:nvPr/>
        </p:nvSpPr>
        <p:spPr>
          <a:xfrm>
            <a:off x="5507154" y="5019490"/>
            <a:ext cx="6096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Course creator: </a:t>
            </a:r>
            <a:b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800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Rachel Clarke</a:t>
            </a:r>
            <a:r>
              <a:rPr lang="en-GB" sz="1800" b="0" i="0" u="none" strike="noStrike" cap="none" dirty="0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r>
              <a:rPr lang="en-GB" sz="1800" u="none" dirty="0" err="1">
                <a:solidFill>
                  <a:srgbClr val="263238"/>
                </a:solidFill>
                <a:latin typeface="Calibri"/>
                <a:ea typeface="Calibri"/>
                <a:cs typeface="Calibri"/>
                <a:sym typeface="Calibri"/>
              </a:rPr>
              <a:t>primaryenglished.co.uk</a:t>
            </a:r>
            <a:endParaRPr sz="1800" dirty="0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7B50ECC-3D4F-B444-9572-F4775322E236}"/>
              </a:ext>
            </a:extLst>
          </p:cNvPr>
          <p:cNvSpPr/>
          <p:nvPr/>
        </p:nvSpPr>
        <p:spPr>
          <a:xfrm>
            <a:off x="5507154" y="1991346"/>
            <a:ext cx="6096000" cy="12771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CECDFD9-9C01-DD40-A6B5-B669A521B3B1}"/>
              </a:ext>
            </a:extLst>
          </p:cNvPr>
          <p:cNvSpPr/>
          <p:nvPr/>
        </p:nvSpPr>
        <p:spPr>
          <a:xfrm>
            <a:off x="5507154" y="1959067"/>
            <a:ext cx="6096000" cy="13417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430;p38">
            <a:extLst>
              <a:ext uri="{FF2B5EF4-FFF2-40B4-BE49-F238E27FC236}">
                <a16:creationId xmlns:a16="http://schemas.microsoft.com/office/drawing/2014/main" id="{63EB8191-0247-C84A-A995-8B0D522867F1}"/>
              </a:ext>
            </a:extLst>
          </p:cNvPr>
          <p:cNvSpPr txBox="1"/>
          <p:nvPr/>
        </p:nvSpPr>
        <p:spPr>
          <a:xfrm>
            <a:off x="5507154" y="2198703"/>
            <a:ext cx="632168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Arial Rounded"/>
              <a:buNone/>
            </a:pPr>
            <a:r>
              <a:rPr lang="en-GB" sz="6000" b="1" i="0" u="none" strike="noStrike" cap="none" dirty="0">
                <a:solidFill>
                  <a:schemeClr val="tx1"/>
                </a:solidFill>
                <a:ea typeface="Arial Rounded"/>
                <a:cs typeface="Arial Rounded"/>
                <a:sym typeface="Arial Rounded"/>
              </a:rPr>
              <a:t>Thank you!</a:t>
            </a:r>
            <a:endParaRPr sz="6000" b="1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4F6A3A-1C7D-734A-BF52-7A86A5D5F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7154" y="1345258"/>
            <a:ext cx="1797978" cy="82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47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8B84415-7C43-4F42-A77F-487B9B850CC1}"/>
              </a:ext>
            </a:extLst>
          </p:cNvPr>
          <p:cNvSpPr/>
          <p:nvPr/>
        </p:nvSpPr>
        <p:spPr>
          <a:xfrm>
            <a:off x="3790545" y="3647872"/>
            <a:ext cx="4610910" cy="10603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87555-0994-2443-8B27-393959CB6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0135"/>
            <a:ext cx="10515600" cy="3651048"/>
          </a:xfrm>
        </p:spPr>
        <p:txBody>
          <a:bodyPr>
            <a:normAutofit/>
          </a:bodyPr>
          <a:lstStyle/>
          <a:p>
            <a:r>
              <a:rPr lang="en-GB" dirty="0"/>
              <a:t>The present perfect is a verb form showing that </a:t>
            </a:r>
            <a:r>
              <a:rPr lang="en-GB" b="1" dirty="0"/>
              <a:t>an event took place in the past and still has an effect on the present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There are </a:t>
            </a:r>
            <a:r>
              <a:rPr lang="en-GB" b="1" i="1" dirty="0"/>
              <a:t>two important things </a:t>
            </a:r>
            <a:r>
              <a:rPr lang="en-GB" dirty="0"/>
              <a:t>we need to understand in order to teach the present perfect: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5400" b="1" dirty="0">
                <a:solidFill>
                  <a:schemeClr val="bg1"/>
                </a:solidFill>
              </a:rPr>
              <a:t>verbs &amp; tense</a:t>
            </a:r>
          </a:p>
        </p:txBody>
      </p:sp>
    </p:spTree>
    <p:extLst>
      <p:ext uri="{BB962C8B-B14F-4D97-AF65-F5344CB8AC3E}">
        <p14:creationId xmlns:p14="http://schemas.microsoft.com/office/powerpoint/2010/main" val="95613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D5C56-348B-8247-9057-1AEE835F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937A-B7CB-6548-92D8-AC6D00AE8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All full sentences contain </a:t>
            </a:r>
            <a:r>
              <a:rPr lang="en-GB" b="1" dirty="0"/>
              <a:t>at least one verb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you identify the verbs in each of these sentences?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have brown eyes.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Ishmail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plays the piano.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My auntie is a policewoman.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88689C56-9C44-1848-9DB3-9329DA9E2721}"/>
              </a:ext>
            </a:extLst>
          </p:cNvPr>
          <p:cNvSpPr/>
          <p:nvPr/>
        </p:nvSpPr>
        <p:spPr>
          <a:xfrm>
            <a:off x="974387" y="3585636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0FE93B8D-35A6-984C-B39B-4A50A39730E5}"/>
              </a:ext>
            </a:extLst>
          </p:cNvPr>
          <p:cNvSpPr/>
          <p:nvPr/>
        </p:nvSpPr>
        <p:spPr>
          <a:xfrm>
            <a:off x="974387" y="4269090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08ED656B-F1F2-5C41-8AF9-C5ACE93EB23C}"/>
              </a:ext>
            </a:extLst>
          </p:cNvPr>
          <p:cNvSpPr/>
          <p:nvPr/>
        </p:nvSpPr>
        <p:spPr>
          <a:xfrm>
            <a:off x="974387" y="4952545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2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D5C56-348B-8247-9057-1AEE835F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937A-B7CB-6548-92D8-AC6D00AE8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All full sentences contain at </a:t>
            </a:r>
            <a:r>
              <a:rPr lang="en-GB" b="1" dirty="0"/>
              <a:t>least one verb</a:t>
            </a:r>
            <a:r>
              <a:rPr lang="en-GB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/>
              <a:t>Can you identify the verbs in each of these sentences?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brown eyes.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Ishmail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plays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the piano.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My auntie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policewoman.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Verbs are </a:t>
            </a:r>
            <a:r>
              <a:rPr lang="en-GB" b="1" i="1" dirty="0"/>
              <a:t>doing</a:t>
            </a:r>
            <a:r>
              <a:rPr lang="en-GB" dirty="0"/>
              <a:t>, </a:t>
            </a:r>
            <a:r>
              <a:rPr lang="en-GB" b="1" i="1" dirty="0"/>
              <a:t>being</a:t>
            </a:r>
            <a:r>
              <a:rPr lang="en-GB" dirty="0"/>
              <a:t> and </a:t>
            </a:r>
            <a:r>
              <a:rPr lang="en-GB" b="1" i="1" dirty="0"/>
              <a:t>having</a:t>
            </a:r>
            <a:r>
              <a:rPr lang="en-GB" dirty="0"/>
              <a:t> words.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C4268E34-B14D-E44F-8799-8B245C5A7759}"/>
              </a:ext>
            </a:extLst>
          </p:cNvPr>
          <p:cNvSpPr/>
          <p:nvPr/>
        </p:nvSpPr>
        <p:spPr>
          <a:xfrm>
            <a:off x="984115" y="3138162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3EE7CFD4-C5DD-6444-A851-CB4FBED61C92}"/>
              </a:ext>
            </a:extLst>
          </p:cNvPr>
          <p:cNvSpPr/>
          <p:nvPr/>
        </p:nvSpPr>
        <p:spPr>
          <a:xfrm>
            <a:off x="984115" y="3777842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9F4E7341-66F5-6840-A5CE-57C1863C64D1}"/>
              </a:ext>
            </a:extLst>
          </p:cNvPr>
          <p:cNvSpPr/>
          <p:nvPr/>
        </p:nvSpPr>
        <p:spPr>
          <a:xfrm>
            <a:off x="984115" y="4450699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4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C85-AF9F-4B40-80E2-AE3BD5E0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Having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26D53-BEC6-4445-A64C-409F141A1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Which of the following are </a:t>
            </a:r>
            <a:r>
              <a:rPr lang="en-GB" b="1" i="1" dirty="0"/>
              <a:t>having</a:t>
            </a:r>
            <a:r>
              <a:rPr lang="en-GB" dirty="0"/>
              <a:t> verbs?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D6D7D37-EEAA-F743-ACFC-FFEB5E63543E}"/>
              </a:ext>
            </a:extLst>
          </p:cNvPr>
          <p:cNvSpPr/>
          <p:nvPr/>
        </p:nvSpPr>
        <p:spPr>
          <a:xfrm>
            <a:off x="2375065" y="2536371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having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50642A2-A037-BC43-98D1-BB7821244601}"/>
              </a:ext>
            </a:extLst>
          </p:cNvPr>
          <p:cNvSpPr/>
          <p:nvPr/>
        </p:nvSpPr>
        <p:spPr>
          <a:xfrm>
            <a:off x="5211288" y="4949300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happened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1B1B3E3-AB3E-F544-ACE7-681E0FC55E0C}"/>
              </a:ext>
            </a:extLst>
          </p:cNvPr>
          <p:cNvSpPr/>
          <p:nvPr/>
        </p:nvSpPr>
        <p:spPr>
          <a:xfrm>
            <a:off x="5211288" y="3778383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were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6AE078C-503D-8C42-A558-DCC3A6900234}"/>
              </a:ext>
            </a:extLst>
          </p:cNvPr>
          <p:cNvSpPr/>
          <p:nvPr/>
        </p:nvSpPr>
        <p:spPr>
          <a:xfrm>
            <a:off x="8047511" y="2536371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are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2E216A4-5320-EA4B-A8A0-ACC52D7EDA85}"/>
              </a:ext>
            </a:extLst>
          </p:cNvPr>
          <p:cNvSpPr/>
          <p:nvPr/>
        </p:nvSpPr>
        <p:spPr>
          <a:xfrm>
            <a:off x="5211288" y="2536371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8BF7E69-AE8E-3B4C-816C-0EBFB2C90CB9}"/>
              </a:ext>
            </a:extLst>
          </p:cNvPr>
          <p:cNvSpPr/>
          <p:nvPr/>
        </p:nvSpPr>
        <p:spPr>
          <a:xfrm>
            <a:off x="2375065" y="4906744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CA965D3-DCEA-7145-A344-A7A046FA54C6}"/>
              </a:ext>
            </a:extLst>
          </p:cNvPr>
          <p:cNvSpPr/>
          <p:nvPr/>
        </p:nvSpPr>
        <p:spPr>
          <a:xfrm>
            <a:off x="2375065" y="3764033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was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55F930D-4E4E-0A44-B265-7455E006CCAF}"/>
              </a:ext>
            </a:extLst>
          </p:cNvPr>
          <p:cNvSpPr/>
          <p:nvPr/>
        </p:nvSpPr>
        <p:spPr>
          <a:xfrm>
            <a:off x="8066314" y="4906744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been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7A3CFD9-6F96-7D47-A371-D6E86F3AE043}"/>
              </a:ext>
            </a:extLst>
          </p:cNvPr>
          <p:cNvSpPr/>
          <p:nvPr/>
        </p:nvSpPr>
        <p:spPr>
          <a:xfrm>
            <a:off x="8066314" y="3764033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had</a:t>
            </a:r>
          </a:p>
        </p:txBody>
      </p:sp>
    </p:spTree>
    <p:extLst>
      <p:ext uri="{BB962C8B-B14F-4D97-AF65-F5344CB8AC3E}">
        <p14:creationId xmlns:p14="http://schemas.microsoft.com/office/powerpoint/2010/main" val="3504318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C85-AF9F-4B40-80E2-AE3BD5E0B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Having verbs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26D53-BEC6-4445-A64C-409F141A1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Which of the following are </a:t>
            </a:r>
            <a:r>
              <a:rPr lang="en-GB" b="1" i="1" dirty="0"/>
              <a:t>having</a:t>
            </a:r>
            <a:r>
              <a:rPr lang="en-GB" dirty="0"/>
              <a:t> verbs?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D6D7D37-EEAA-F743-ACFC-FFEB5E63543E}"/>
              </a:ext>
            </a:extLst>
          </p:cNvPr>
          <p:cNvSpPr/>
          <p:nvPr/>
        </p:nvSpPr>
        <p:spPr>
          <a:xfrm>
            <a:off x="2375065" y="2536371"/>
            <a:ext cx="1769424" cy="863930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having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50642A2-A037-BC43-98D1-BB7821244601}"/>
              </a:ext>
            </a:extLst>
          </p:cNvPr>
          <p:cNvSpPr/>
          <p:nvPr/>
        </p:nvSpPr>
        <p:spPr>
          <a:xfrm>
            <a:off x="5211288" y="4949300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happened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1B1B3E3-AB3E-F544-ACE7-681E0FC55E0C}"/>
              </a:ext>
            </a:extLst>
          </p:cNvPr>
          <p:cNvSpPr/>
          <p:nvPr/>
        </p:nvSpPr>
        <p:spPr>
          <a:xfrm>
            <a:off x="5211288" y="3778383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were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6AE078C-503D-8C42-A558-DCC3A6900234}"/>
              </a:ext>
            </a:extLst>
          </p:cNvPr>
          <p:cNvSpPr/>
          <p:nvPr/>
        </p:nvSpPr>
        <p:spPr>
          <a:xfrm>
            <a:off x="8047511" y="2536371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are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2E216A4-5320-EA4B-A8A0-ACC52D7EDA85}"/>
              </a:ext>
            </a:extLst>
          </p:cNvPr>
          <p:cNvSpPr/>
          <p:nvPr/>
        </p:nvSpPr>
        <p:spPr>
          <a:xfrm>
            <a:off x="5211288" y="2536371"/>
            <a:ext cx="1769424" cy="863930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have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38BF7E69-AE8E-3B4C-816C-0EBFB2C90CB9}"/>
              </a:ext>
            </a:extLst>
          </p:cNvPr>
          <p:cNvSpPr/>
          <p:nvPr/>
        </p:nvSpPr>
        <p:spPr>
          <a:xfrm>
            <a:off x="2375065" y="4906744"/>
            <a:ext cx="1769424" cy="863930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CA965D3-DCEA-7145-A344-A7A046FA54C6}"/>
              </a:ext>
            </a:extLst>
          </p:cNvPr>
          <p:cNvSpPr/>
          <p:nvPr/>
        </p:nvSpPr>
        <p:spPr>
          <a:xfrm>
            <a:off x="2375065" y="3764033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was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55F930D-4E4E-0A44-B265-7455E006CCAF}"/>
              </a:ext>
            </a:extLst>
          </p:cNvPr>
          <p:cNvSpPr/>
          <p:nvPr/>
        </p:nvSpPr>
        <p:spPr>
          <a:xfrm>
            <a:off x="8066314" y="4906744"/>
            <a:ext cx="1769424" cy="86393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been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7A3CFD9-6F96-7D47-A371-D6E86F3AE043}"/>
              </a:ext>
            </a:extLst>
          </p:cNvPr>
          <p:cNvSpPr/>
          <p:nvPr/>
        </p:nvSpPr>
        <p:spPr>
          <a:xfrm>
            <a:off x="8066314" y="3764033"/>
            <a:ext cx="1769424" cy="863930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had</a:t>
            </a:r>
          </a:p>
        </p:txBody>
      </p:sp>
    </p:spTree>
    <p:extLst>
      <p:ext uri="{BB962C8B-B14F-4D97-AF65-F5344CB8AC3E}">
        <p14:creationId xmlns:p14="http://schemas.microsoft.com/office/powerpoint/2010/main" val="2121017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EF4B3-D90B-244B-BF8F-6431062D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Having verbs</a:t>
            </a:r>
            <a:endParaRPr lang="en-GB" b="1" dirty="0">
              <a:highlight>
                <a:srgbClr val="00FF00"/>
              </a:highlight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0D6CA-BEA1-A549-A2BD-B6D13A5DF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Having verbs can be the main verb in a sentence, e.g.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have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brown eyes.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children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had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maths test.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sun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has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set.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are </a:t>
            </a:r>
            <a:r>
              <a:rPr lang="en-GB" sz="2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having</a:t>
            </a: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party.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They can also be used as </a:t>
            </a:r>
            <a:r>
              <a:rPr lang="en-GB" b="1" i="1" dirty="0"/>
              <a:t>auxiliary</a:t>
            </a:r>
            <a:r>
              <a:rPr lang="en-GB" dirty="0"/>
              <a:t> or ‘helper’ </a:t>
            </a:r>
            <a:r>
              <a:rPr lang="en-GB" b="1" i="1" dirty="0"/>
              <a:t>verbs</a:t>
            </a:r>
            <a:r>
              <a:rPr lang="en-GB" b="1" dirty="0"/>
              <a:t> </a:t>
            </a:r>
            <a:r>
              <a:rPr lang="en-GB" dirty="0"/>
              <a:t>- more about this later.</a:t>
            </a:r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A1C6B748-CA75-5840-8B48-A1816D468E9F}"/>
              </a:ext>
            </a:extLst>
          </p:cNvPr>
          <p:cNvSpPr/>
          <p:nvPr/>
        </p:nvSpPr>
        <p:spPr>
          <a:xfrm>
            <a:off x="984115" y="3138162"/>
            <a:ext cx="210620" cy="324363"/>
          </a:xfrm>
          <a:prstGeom prst="chevron">
            <a:avLst/>
          </a:prstGeom>
          <a:solidFill>
            <a:srgbClr val="E61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90D8A341-364A-5F42-83EA-78D0F6E67E4F}"/>
              </a:ext>
            </a:extLst>
          </p:cNvPr>
          <p:cNvSpPr/>
          <p:nvPr/>
        </p:nvSpPr>
        <p:spPr>
          <a:xfrm>
            <a:off x="984115" y="3777842"/>
            <a:ext cx="210620" cy="324363"/>
          </a:xfrm>
          <a:prstGeom prst="chevron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A0730F74-2DBC-8B43-A400-EF007DFF63A8}"/>
              </a:ext>
            </a:extLst>
          </p:cNvPr>
          <p:cNvSpPr/>
          <p:nvPr/>
        </p:nvSpPr>
        <p:spPr>
          <a:xfrm>
            <a:off x="984115" y="4417522"/>
            <a:ext cx="210620" cy="32436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16E20F8A-4E89-8948-9611-F96448424359}"/>
              </a:ext>
            </a:extLst>
          </p:cNvPr>
          <p:cNvSpPr/>
          <p:nvPr/>
        </p:nvSpPr>
        <p:spPr>
          <a:xfrm>
            <a:off x="984115" y="2498482"/>
            <a:ext cx="210620" cy="324363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954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3D56C-098C-4B4D-96CD-C09385AF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Present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5849E-2FBD-6A49-B1AB-FDCBF402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Every verb in a sentence has a </a:t>
            </a:r>
            <a:r>
              <a:rPr lang="en-GB" b="1" dirty="0"/>
              <a:t>tense</a:t>
            </a:r>
            <a:r>
              <a:rPr lang="en-GB" dirty="0"/>
              <a:t>. It shows when something happens.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 present tense tells us that something happens now. It usually has no ending, or it ends with the suffix </a:t>
            </a:r>
            <a:r>
              <a:rPr lang="en-GB" b="1" dirty="0"/>
              <a:t>–s</a:t>
            </a:r>
            <a:r>
              <a:rPr lang="en-GB" dirty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			The dog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sniffs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its dinner.</a:t>
            </a:r>
          </a:p>
          <a:p>
            <a:pPr marL="0" indent="0">
              <a:buNone/>
            </a:pPr>
            <a:r>
              <a:rPr lang="en-GB" dirty="0"/>
              <a:t>		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If the verb ends in </a:t>
            </a:r>
            <a:r>
              <a:rPr lang="en-GB" b="1" dirty="0"/>
              <a:t>–s, -ss, -x, -</a:t>
            </a:r>
            <a:r>
              <a:rPr lang="en-GB" b="1" dirty="0" err="1"/>
              <a:t>sh</a:t>
            </a:r>
            <a:r>
              <a:rPr lang="en-GB" b="1" dirty="0"/>
              <a:t> </a:t>
            </a:r>
            <a:r>
              <a:rPr lang="en-GB" dirty="0"/>
              <a:t>or </a:t>
            </a:r>
            <a:r>
              <a:rPr lang="en-GB" b="1" dirty="0"/>
              <a:t>–</a:t>
            </a:r>
            <a:r>
              <a:rPr lang="en-GB" b="1" dirty="0" err="1"/>
              <a:t>ch</a:t>
            </a:r>
            <a:r>
              <a:rPr lang="en-GB" b="1" dirty="0"/>
              <a:t>, </a:t>
            </a:r>
            <a:r>
              <a:rPr lang="en-GB" dirty="0"/>
              <a:t>the suffix </a:t>
            </a:r>
            <a:r>
              <a:rPr lang="en-GB" b="1" dirty="0"/>
              <a:t>–es </a:t>
            </a:r>
            <a:r>
              <a:rPr lang="en-GB" dirty="0"/>
              <a:t>is used instead e.g. passes, mixes, washes etc.</a:t>
            </a:r>
          </a:p>
          <a:p>
            <a:endParaRPr lang="en-GB" dirty="0"/>
          </a:p>
        </p:txBody>
      </p:sp>
      <p:sp>
        <p:nvSpPr>
          <p:cNvPr id="4" name="Up Arrow Callout 3">
            <a:extLst>
              <a:ext uri="{FF2B5EF4-FFF2-40B4-BE49-F238E27FC236}">
                <a16:creationId xmlns:a16="http://schemas.microsoft.com/office/drawing/2014/main" id="{3EC1ECF9-8DDE-CB41-A6C8-B02BD86D60D7}"/>
              </a:ext>
            </a:extLst>
          </p:cNvPr>
          <p:cNvSpPr/>
          <p:nvPr/>
        </p:nvSpPr>
        <p:spPr>
          <a:xfrm>
            <a:off x="6931573" y="4326348"/>
            <a:ext cx="2047056" cy="673669"/>
          </a:xfrm>
          <a:prstGeom prst="upArrowCallou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Present tense verb</a:t>
            </a:r>
          </a:p>
        </p:txBody>
      </p:sp>
    </p:spTree>
    <p:extLst>
      <p:ext uri="{BB962C8B-B14F-4D97-AF65-F5344CB8AC3E}">
        <p14:creationId xmlns:p14="http://schemas.microsoft.com/office/powerpoint/2010/main" val="1481639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0F4A-E0EA-5741-839D-767CDCFCC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Past tense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68D83-0805-764D-AA33-8D9130969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past tense </a:t>
            </a:r>
            <a:r>
              <a:rPr lang="en-GB" dirty="0"/>
              <a:t>tells us that something happened earlier. It usually ends with the suffix </a:t>
            </a:r>
            <a:r>
              <a:rPr lang="en-GB" b="1" dirty="0"/>
              <a:t>–ed </a:t>
            </a:r>
            <a:r>
              <a:rPr lang="en-GB" dirty="0"/>
              <a:t>(the past participle).</a:t>
            </a:r>
          </a:p>
          <a:p>
            <a:pPr marL="0" indent="0">
              <a:buNone/>
            </a:pPr>
            <a:r>
              <a:rPr lang="en-GB" dirty="0"/>
              <a:t>				</a:t>
            </a:r>
            <a:endParaRPr lang="en-GB" sz="2800" dirty="0"/>
          </a:p>
          <a:p>
            <a:pPr marL="0" indent="0">
              <a:buNone/>
            </a:pPr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		</a:t>
            </a:r>
            <a:r>
              <a:rPr lang="en-GB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dog </a:t>
            </a:r>
            <a:r>
              <a:rPr lang="en-GB" sz="4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sniffed</a:t>
            </a:r>
            <a:r>
              <a:rPr lang="en-GB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its dinner.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It’s important for children to know that some verbs change completely in the past tense.</a:t>
            </a:r>
          </a:p>
          <a:p>
            <a:pPr marL="0" indent="0">
              <a:buNone/>
            </a:pPr>
            <a:r>
              <a:rPr lang="en-GB" dirty="0"/>
              <a:t>					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buy → bought	eat → ate	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				drink → drank	think → thought</a:t>
            </a:r>
          </a:p>
          <a:p>
            <a:endParaRPr lang="en-GB" dirty="0"/>
          </a:p>
        </p:txBody>
      </p:sp>
      <p:sp>
        <p:nvSpPr>
          <p:cNvPr id="4" name="Up Arrow Callout 3">
            <a:extLst>
              <a:ext uri="{FF2B5EF4-FFF2-40B4-BE49-F238E27FC236}">
                <a16:creationId xmlns:a16="http://schemas.microsoft.com/office/drawing/2014/main" id="{95170918-A81A-7346-B3CA-3597879CF8FF}"/>
              </a:ext>
            </a:extLst>
          </p:cNvPr>
          <p:cNvSpPr/>
          <p:nvPr/>
        </p:nvSpPr>
        <p:spPr>
          <a:xfrm>
            <a:off x="6884497" y="3577133"/>
            <a:ext cx="1996855" cy="722493"/>
          </a:xfrm>
          <a:prstGeom prst="upArrowCallou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past tense verb</a:t>
            </a:r>
          </a:p>
        </p:txBody>
      </p:sp>
    </p:spTree>
    <p:extLst>
      <p:ext uri="{BB962C8B-B14F-4D97-AF65-F5344CB8AC3E}">
        <p14:creationId xmlns:p14="http://schemas.microsoft.com/office/powerpoint/2010/main" val="52215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885</Words>
  <Application>Microsoft Macintosh PowerPoint</Application>
  <PresentationFormat>Widescreen</PresentationFormat>
  <Paragraphs>125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Rounded</vt:lpstr>
      <vt:lpstr>Calibri</vt:lpstr>
      <vt:lpstr>Calibri Light</vt:lpstr>
      <vt:lpstr>Office Theme</vt:lpstr>
      <vt:lpstr>PowerPoint Presentation</vt:lpstr>
      <vt:lpstr>PowerPoint Presentation</vt:lpstr>
      <vt:lpstr>Verbs</vt:lpstr>
      <vt:lpstr>Verbs</vt:lpstr>
      <vt:lpstr>Having verbs</vt:lpstr>
      <vt:lpstr>Having verbs</vt:lpstr>
      <vt:lpstr>Having verbs</vt:lpstr>
      <vt:lpstr>Present tense</vt:lpstr>
      <vt:lpstr>Past tense</vt:lpstr>
      <vt:lpstr>Present perfect tense</vt:lpstr>
      <vt:lpstr>PowerPoint Presentation</vt:lpstr>
      <vt:lpstr>Identifying the present perfect</vt:lpstr>
      <vt:lpstr>Identifying the present perfect</vt:lpstr>
      <vt:lpstr>Applying the present perfect in  authentic texts</vt:lpstr>
      <vt:lpstr>To summarise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the present perfect</dc:title>
  <dc:creator>Rachel Clarke</dc:creator>
  <cp:lastModifiedBy>Alysanne Parker</cp:lastModifiedBy>
  <cp:revision>12</cp:revision>
  <dcterms:created xsi:type="dcterms:W3CDTF">2020-06-12T09:48:49Z</dcterms:created>
  <dcterms:modified xsi:type="dcterms:W3CDTF">2020-06-15T15:41:33Z</dcterms:modified>
</cp:coreProperties>
</file>