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604" r:id="rId3"/>
    <p:sldId id="605" r:id="rId4"/>
    <p:sldId id="606" r:id="rId5"/>
    <p:sldId id="607" r:id="rId6"/>
    <p:sldId id="617" r:id="rId7"/>
    <p:sldId id="609" r:id="rId8"/>
    <p:sldId id="439" r:id="rId9"/>
    <p:sldId id="616" r:id="rId10"/>
    <p:sldId id="615" r:id="rId11"/>
    <p:sldId id="440" r:id="rId12"/>
    <p:sldId id="442" r:id="rId13"/>
    <p:sldId id="610" r:id="rId14"/>
    <p:sldId id="618" r:id="rId15"/>
    <p:sldId id="612" r:id="rId16"/>
    <p:sldId id="619" r:id="rId17"/>
    <p:sldId id="614" r:id="rId18"/>
    <p:sldId id="6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3E28C-0E50-4E4D-A3FB-8171A8751646}" v="127" dt="2020-06-12T10:47:45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/>
    <p:restoredTop sz="95606"/>
  </p:normalViewPr>
  <p:slideViewPr>
    <p:cSldViewPr snapToGrid="0" snapToObjects="1">
      <p:cViewPr varScale="1">
        <p:scale>
          <a:sx n="125" d="100"/>
          <a:sy n="125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Clarke" userId="51542ea18717df7b" providerId="LiveId" clId="{6CD3E28C-0E50-4E4D-A3FB-8171A8751646}"/>
    <pc:docChg chg="custSel addSld delSld modSld">
      <pc:chgData name="Rachel Clarke" userId="51542ea18717df7b" providerId="LiveId" clId="{6CD3E28C-0E50-4E4D-A3FB-8171A8751646}" dt="2020-06-12T11:02:13.092" v="6" actId="115"/>
      <pc:docMkLst>
        <pc:docMk/>
      </pc:docMkLst>
      <pc:sldChg chg="del">
        <pc:chgData name="Rachel Clarke" userId="51542ea18717df7b" providerId="LiveId" clId="{6CD3E28C-0E50-4E4D-A3FB-8171A8751646}" dt="2020-06-12T10:47:48.848" v="1" actId="2696"/>
        <pc:sldMkLst>
          <pc:docMk/>
          <pc:sldMk cId="1593953281" sldId="441"/>
        </pc:sldMkLst>
      </pc:sldChg>
      <pc:sldChg chg="modSp">
        <pc:chgData name="Rachel Clarke" userId="51542ea18717df7b" providerId="LiveId" clId="{6CD3E28C-0E50-4E4D-A3FB-8171A8751646}" dt="2020-06-12T11:02:13.092" v="6" actId="115"/>
        <pc:sldMkLst>
          <pc:docMk/>
          <pc:sldMk cId="2124458392" sldId="611"/>
        </pc:sldMkLst>
        <pc:spChg chg="mod">
          <ac:chgData name="Rachel Clarke" userId="51542ea18717df7b" providerId="LiveId" clId="{6CD3E28C-0E50-4E4D-A3FB-8171A8751646}" dt="2020-06-12T11:02:13.092" v="6" actId="115"/>
          <ac:spMkLst>
            <pc:docMk/>
            <pc:sldMk cId="2124458392" sldId="611"/>
            <ac:spMk id="3" creationId="{6878E523-5748-0B45-9525-604072344917}"/>
          </ac:spMkLst>
        </pc:spChg>
      </pc:sldChg>
      <pc:sldChg chg="add">
        <pc:chgData name="Rachel Clarke" userId="51542ea18717df7b" providerId="LiveId" clId="{6CD3E28C-0E50-4E4D-A3FB-8171A8751646}" dt="2020-06-12T10:47:45.624" v="0"/>
        <pc:sldMkLst>
          <pc:docMk/>
          <pc:sldMk cId="1036195288" sldId="6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A9B1A-C3F0-EB42-822B-96FF9F17226C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1557F-5632-804F-99C4-8E360290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642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60265-C05C-F647-8816-C9D57BC25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DAF14-518D-5B47-932F-956C46007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635D9-2AC4-4046-B22D-CCB53E48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340D8-15E5-3742-AC0F-395CC586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D4202-6187-4F4B-AAAD-274704FC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21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5C642-AF80-DD4B-A7B9-6751F8CB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D2BCF-D1ED-5847-8308-3877BD711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56E6-9884-D743-AA1C-9189E617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CC9D6-D873-994E-B439-B8BA9F3C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60313-9EAB-1849-9268-6A31AB97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2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A5827-1014-B14F-82F5-C9DA8D0FF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AD313-30FF-5841-A6CB-3CDA27675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E9C6A-238B-E94C-A0A0-1FEA73E6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86A7C-7756-3742-A631-1F600788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9925C-1CE5-544C-AA30-43491B58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CBF85-73CE-164D-80B3-7572D3F7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53CA1-BFF3-3046-919D-CD05D9427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851BB-81C3-AC44-AE45-26F8153D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817C6-FB6B-B54B-95E2-82D611A5B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E7B14-DB8B-3245-A998-40350482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2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2B45-B071-6E46-B489-2CEBCA47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8D35B-71F2-CE49-85F0-0635BD005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C4BF-C0E7-E54B-8EF8-5E359B39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B8B0-8ADA-4048-AAD0-9E133179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F943D-83A1-0747-8886-371AD595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40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B122D-905E-2449-ADD2-083F455A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9CE70-0C2E-614C-B59C-F6B854B7A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9D5E7-E7D6-354B-B1BB-410718675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9676C-AB43-214C-AC14-63E9B4CC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629A7-9077-6A4E-A529-9A684BDA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9AC1C-80DC-8F45-877C-F6B12A1A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C47B-B52F-5B47-BE51-B9E6D3097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CB7FF-FA7C-8F41-976D-0E0E4392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2DD96-851C-4949-9CD3-8A6C4552D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3A33C-C60D-E846-86A0-C3915B5A3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24E93-0E25-E043-AA1D-C5027A6C7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E7E4E0-DCA5-8849-A9FA-688744FC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75C30F-E6C6-FE4B-93D3-F971F9CE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D89DB-B52A-3149-9DFF-8652607E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5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387A-91C4-044E-BD89-47FC7D50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1573E-B679-2C4F-AAE6-8B88E95F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40573-A14D-7043-A50D-B913F2AB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99BB0-BEEA-664A-8237-FC214009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19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7396D0-677D-F744-B480-BD39E8FE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40C193-19B6-7747-9EA8-2ED4784E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2B23B-D0CC-094C-8DFE-7B6153E7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1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B6231-47FA-7543-B048-EB9F94C2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19D13-47E0-2143-9F39-6FC1A2FEB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9CE38-6E91-B74B-B947-FB2A1C8B7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A6D12-3BC4-AA44-9C6E-3844B38F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DBDC2-1E9F-C846-9FFE-09C37C33A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75913-B972-484B-ABBD-FDEDC8EB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33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4F177-2B6E-814A-92E3-759E3C4D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942E2-6227-1B49-94DD-8130D83A3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D2CA9-4486-DF46-9FE8-487C23390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59301-2C74-764E-AF00-6205A7F1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A77E2-F36E-4743-A99B-3743C0F38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F4CE2-AAA4-2A45-AB71-F88F4F6C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80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56A7F-800A-DE4E-9A04-73FEECC1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5CB17-7823-0D4C-BE08-8334E2F98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6347F-D5B8-2C44-903B-6B4F936C0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7FC5-C6AB-F940-87BC-95E025022DD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1648B-825C-ED4E-B5B3-BFC49C6AB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AE7E9-404F-324D-92BB-AA975D1E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C598-51E2-474A-85A6-D10E60AC2D5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A4367C-DCF9-DA48-8E23-E32499594B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4454" y="6275324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74800B-F99B-294D-A7D2-FBC195582667}"/>
              </a:ext>
            </a:extLst>
          </p:cNvPr>
          <p:cNvCxnSpPr>
            <a:cxnSpLocks/>
          </p:cNvCxnSpPr>
          <p:nvPr userDrawn="1"/>
        </p:nvCxnSpPr>
        <p:spPr>
          <a:xfrm>
            <a:off x="680720" y="6221781"/>
            <a:ext cx="10896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9920C2A-3FC0-1040-B669-059B40BC54FD}"/>
              </a:ext>
            </a:extLst>
          </p:cNvPr>
          <p:cNvSpPr/>
          <p:nvPr userDrawn="1"/>
        </p:nvSpPr>
        <p:spPr>
          <a:xfrm>
            <a:off x="11225942" y="639298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99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A68F3E-77DA-5843-8AB1-5398A780A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0" y="37021"/>
            <a:ext cx="11992930" cy="6820979"/>
          </a:xfrm>
          <a:prstGeom prst="rect">
            <a:avLst/>
          </a:prstGeom>
        </p:spPr>
      </p:pic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4CD97C2C-0CD6-5E4A-8961-E1CA66BDEE71}"/>
              </a:ext>
            </a:extLst>
          </p:cNvPr>
          <p:cNvSpPr/>
          <p:nvPr/>
        </p:nvSpPr>
        <p:spPr>
          <a:xfrm>
            <a:off x="5539364" y="5116334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b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none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primaryenglished.co.uk</a:t>
            </a:r>
            <a:endParaRPr sz="1800" dirty="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854CC1-26DC-1B45-9129-453A94A2D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154" y="1017344"/>
            <a:ext cx="1797978" cy="82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1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2B3E-8D7B-4A41-9639-B67E2F23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progressive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2599-3E86-0E49-88DF-EC0804B1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In the progressive form, being verbs are combined with doing verbs to show that an action is ongoing.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rgbClr val="00B050"/>
                </a:solidFill>
              </a:rPr>
              <a:t>subject</a:t>
            </a:r>
            <a:r>
              <a:rPr lang="en-GB" sz="3600" b="1" dirty="0"/>
              <a:t> + </a:t>
            </a:r>
            <a:r>
              <a:rPr lang="en-GB" sz="3600" b="1" dirty="0">
                <a:solidFill>
                  <a:srgbClr val="00B0F0"/>
                </a:solidFill>
              </a:rPr>
              <a:t>to be </a:t>
            </a:r>
            <a:r>
              <a:rPr lang="en-GB" sz="3600" b="1" dirty="0"/>
              <a:t>+ </a:t>
            </a:r>
            <a:r>
              <a:rPr lang="en-GB" sz="3600" b="1" dirty="0">
                <a:solidFill>
                  <a:srgbClr val="7030A0"/>
                </a:solidFill>
              </a:rPr>
              <a:t>present participle </a:t>
            </a:r>
            <a:r>
              <a:rPr lang="en-GB" sz="3600" b="1" dirty="0"/>
              <a:t>= </a:t>
            </a:r>
            <a:r>
              <a:rPr lang="en-GB" sz="3600" b="1" dirty="0">
                <a:solidFill>
                  <a:schemeClr val="accent2"/>
                </a:solidFill>
              </a:rPr>
              <a:t>progressive</a:t>
            </a:r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r>
              <a:rPr lang="en-GB" sz="3600" b="1" dirty="0">
                <a:solidFill>
                  <a:srgbClr val="00B050"/>
                </a:solidFill>
              </a:rPr>
              <a:t>the dog </a:t>
            </a:r>
            <a:r>
              <a:rPr lang="en-GB" sz="3600" b="1" dirty="0"/>
              <a:t>+ </a:t>
            </a:r>
            <a:r>
              <a:rPr lang="en-GB" sz="3600" b="1" dirty="0">
                <a:solidFill>
                  <a:srgbClr val="00B0F0"/>
                </a:solidFill>
              </a:rPr>
              <a:t>is </a:t>
            </a:r>
            <a:r>
              <a:rPr lang="en-GB" sz="3600" b="1" dirty="0"/>
              <a:t>+ </a:t>
            </a:r>
            <a:r>
              <a:rPr lang="en-GB" sz="3600" b="1" dirty="0">
                <a:solidFill>
                  <a:srgbClr val="7030A0"/>
                </a:solidFill>
              </a:rPr>
              <a:t>eating </a:t>
            </a:r>
            <a:r>
              <a:rPr lang="en-GB" sz="3600" b="1" dirty="0"/>
              <a:t>= </a:t>
            </a:r>
            <a:r>
              <a:rPr lang="en-GB" sz="3600" b="1" dirty="0">
                <a:solidFill>
                  <a:schemeClr val="accent2"/>
                </a:solidFill>
              </a:rPr>
              <a:t>present progressive</a:t>
            </a:r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r>
              <a:rPr lang="en-GB" sz="3600" b="1" dirty="0">
                <a:solidFill>
                  <a:srgbClr val="00B050"/>
                </a:solidFill>
              </a:rPr>
              <a:t>the dog </a:t>
            </a:r>
            <a:r>
              <a:rPr lang="en-GB" sz="3600" b="1" dirty="0"/>
              <a:t>+  </a:t>
            </a:r>
            <a:r>
              <a:rPr lang="en-GB" sz="3600" b="1" dirty="0">
                <a:solidFill>
                  <a:srgbClr val="00B0F0"/>
                </a:solidFill>
              </a:rPr>
              <a:t>was</a:t>
            </a:r>
            <a:r>
              <a:rPr lang="en-GB" sz="3600" b="1" dirty="0"/>
              <a:t>  + </a:t>
            </a:r>
            <a:r>
              <a:rPr lang="en-GB" sz="3600" b="1" dirty="0">
                <a:solidFill>
                  <a:srgbClr val="7030A0"/>
                </a:solidFill>
              </a:rPr>
              <a:t>eating</a:t>
            </a:r>
            <a:r>
              <a:rPr lang="en-GB" sz="3600" b="1" dirty="0"/>
              <a:t> = </a:t>
            </a:r>
            <a:r>
              <a:rPr lang="en-GB" sz="3600" b="1" dirty="0">
                <a:solidFill>
                  <a:schemeClr val="accent2"/>
                </a:solidFill>
              </a:rPr>
              <a:t>past progressive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09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064E-9772-BF45-8B77-20ACE6DF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Present progressive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D6173-E27B-6D41-A8B9-1BA62036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The </a:t>
            </a:r>
            <a:r>
              <a:rPr lang="en-GB" sz="2400" b="1" dirty="0"/>
              <a:t>present progressive tense </a:t>
            </a:r>
            <a:r>
              <a:rPr lang="en-GB" sz="2400" dirty="0"/>
              <a:t>tells us that something is still happening now. It is on-going. It is a present tense.</a:t>
            </a:r>
          </a:p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It is made up of two verbs. The first verb is </a:t>
            </a:r>
            <a:r>
              <a:rPr lang="en-GB" sz="2400" b="1" dirty="0"/>
              <a:t>am, is </a:t>
            </a:r>
            <a:r>
              <a:rPr lang="en-GB" sz="2400" dirty="0"/>
              <a:t>or </a:t>
            </a:r>
            <a:r>
              <a:rPr lang="en-GB" sz="2400" b="1" dirty="0"/>
              <a:t>are (forms of ‘to be’)</a:t>
            </a:r>
            <a:r>
              <a:rPr lang="en-GB" sz="2400" dirty="0"/>
              <a:t>. </a:t>
            </a:r>
          </a:p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The second verb ends with the suffix </a:t>
            </a:r>
            <a:r>
              <a:rPr lang="en-GB" sz="2400" b="1" dirty="0"/>
              <a:t>–</a:t>
            </a:r>
            <a:r>
              <a:rPr lang="en-GB" sz="2400" b="1" dirty="0" err="1"/>
              <a:t>ing</a:t>
            </a:r>
            <a:r>
              <a:rPr lang="en-GB" sz="2400" b="1" dirty="0"/>
              <a:t> (the present participle)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I </a:t>
            </a:r>
            <a:r>
              <a:rPr lang="en-GB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 enjoying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pizza.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Up Arrow Callout 4">
            <a:extLst>
              <a:ext uri="{FF2B5EF4-FFF2-40B4-BE49-F238E27FC236}">
                <a16:creationId xmlns:a16="http://schemas.microsoft.com/office/drawing/2014/main" id="{C69AFE63-9269-5A4D-A1E5-8B4FB7758EC4}"/>
              </a:ext>
            </a:extLst>
          </p:cNvPr>
          <p:cNvSpPr/>
          <p:nvPr/>
        </p:nvSpPr>
        <p:spPr>
          <a:xfrm>
            <a:off x="6381008" y="4628386"/>
            <a:ext cx="907337" cy="1054501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/>
              <a:t>second verb</a:t>
            </a:r>
          </a:p>
        </p:txBody>
      </p:sp>
      <p:sp>
        <p:nvSpPr>
          <p:cNvPr id="6" name="Up Arrow Callout 5">
            <a:extLst>
              <a:ext uri="{FF2B5EF4-FFF2-40B4-BE49-F238E27FC236}">
                <a16:creationId xmlns:a16="http://schemas.microsoft.com/office/drawing/2014/main" id="{E948EF4D-C728-B243-9B84-35DAC22877F8}"/>
              </a:ext>
            </a:extLst>
          </p:cNvPr>
          <p:cNvSpPr/>
          <p:nvPr/>
        </p:nvSpPr>
        <p:spPr>
          <a:xfrm>
            <a:off x="5390543" y="4628386"/>
            <a:ext cx="907337" cy="1054501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/>
              <a:t>first verb</a:t>
            </a:r>
          </a:p>
        </p:txBody>
      </p:sp>
    </p:spTree>
    <p:extLst>
      <p:ext uri="{BB962C8B-B14F-4D97-AF65-F5344CB8AC3E}">
        <p14:creationId xmlns:p14="http://schemas.microsoft.com/office/powerpoint/2010/main" val="257474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DEAE-BD6C-E14D-B22E-E965E414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Past progressive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76651-31E6-ED4D-9F06-99526574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The </a:t>
            </a:r>
            <a:r>
              <a:rPr lang="en-GB" sz="2400" b="1" dirty="0"/>
              <a:t>past progressive tense </a:t>
            </a:r>
            <a:r>
              <a:rPr lang="en-GB" sz="2400" dirty="0"/>
              <a:t>tells us that something was happening. It was not finished or was still happening when something else happened. It is a past tense.</a:t>
            </a:r>
          </a:p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It is made up of two verbs. The first verb is </a:t>
            </a:r>
            <a:r>
              <a:rPr lang="en-GB" sz="2400" b="1" dirty="0"/>
              <a:t>was</a:t>
            </a:r>
            <a:r>
              <a:rPr lang="en-GB" sz="2400" dirty="0"/>
              <a:t> or </a:t>
            </a:r>
            <a:r>
              <a:rPr lang="en-GB" sz="2400" b="1" dirty="0"/>
              <a:t>were (forms of ‘to be’)</a:t>
            </a:r>
            <a:r>
              <a:rPr lang="en-GB" sz="2400" dirty="0"/>
              <a:t>.</a:t>
            </a:r>
          </a:p>
          <a:p>
            <a:pPr marL="0" indent="0">
              <a:spcBef>
                <a:spcPts val="2200"/>
              </a:spcBef>
              <a:buNone/>
            </a:pPr>
            <a:r>
              <a:rPr lang="en-GB" sz="2400" dirty="0"/>
              <a:t>The second verb ends with the suffix </a:t>
            </a:r>
            <a:r>
              <a:rPr lang="en-GB" sz="2400" b="1" dirty="0"/>
              <a:t>–</a:t>
            </a:r>
            <a:r>
              <a:rPr lang="en-GB" sz="2400" b="1" dirty="0" err="1"/>
              <a:t>ing</a:t>
            </a:r>
            <a:r>
              <a:rPr lang="en-GB" sz="2400" b="1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playing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football.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6EB8D368-606B-484D-85C8-664A843A12BB}"/>
              </a:ext>
            </a:extLst>
          </p:cNvPr>
          <p:cNvSpPr/>
          <p:nvPr/>
        </p:nvSpPr>
        <p:spPr>
          <a:xfrm>
            <a:off x="5365412" y="4895138"/>
            <a:ext cx="907337" cy="1054501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/>
              <a:t>first verb</a:t>
            </a:r>
          </a:p>
        </p:txBody>
      </p:sp>
      <p:sp>
        <p:nvSpPr>
          <p:cNvPr id="5" name="Up Arrow Callout 4">
            <a:extLst>
              <a:ext uri="{FF2B5EF4-FFF2-40B4-BE49-F238E27FC236}">
                <a16:creationId xmlns:a16="http://schemas.microsoft.com/office/drawing/2014/main" id="{A803C708-B32F-394F-9D80-F7966FFF5CCE}"/>
              </a:ext>
            </a:extLst>
          </p:cNvPr>
          <p:cNvSpPr/>
          <p:nvPr/>
        </p:nvSpPr>
        <p:spPr>
          <a:xfrm>
            <a:off x="6379627" y="4895138"/>
            <a:ext cx="907337" cy="1054501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/>
              <a:t>second verb</a:t>
            </a:r>
          </a:p>
        </p:txBody>
      </p:sp>
    </p:spTree>
    <p:extLst>
      <p:ext uri="{BB962C8B-B14F-4D97-AF65-F5344CB8AC3E}">
        <p14:creationId xmlns:p14="http://schemas.microsoft.com/office/powerpoint/2010/main" val="74043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2031-DEC5-B24E-AB83-EBF5179D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Identifying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E523-5748-0B45-9525-604072344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Can you identify the tense of each sentence?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chases the dog.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chased the dog.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is chasing the dog.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was chasing the dog.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and the dog are playing chase.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and the dog were playing chase.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am enjoying this story about the boy and the dog.</a:t>
            </a:r>
          </a:p>
          <a:p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565A19FD-5978-2F4B-B681-A661F8A116B0}"/>
              </a:ext>
            </a:extLst>
          </p:cNvPr>
          <p:cNvSpPr/>
          <p:nvPr/>
        </p:nvSpPr>
        <p:spPr>
          <a:xfrm>
            <a:off x="1009192" y="2252520"/>
            <a:ext cx="169368" cy="20003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929D0DF1-3F3B-CD40-9E97-2CF89211F787}"/>
              </a:ext>
            </a:extLst>
          </p:cNvPr>
          <p:cNvSpPr/>
          <p:nvPr/>
        </p:nvSpPr>
        <p:spPr>
          <a:xfrm>
            <a:off x="1009192" y="2790597"/>
            <a:ext cx="169368" cy="200039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4566E7E8-93B0-394A-B686-062B48AA3962}"/>
              </a:ext>
            </a:extLst>
          </p:cNvPr>
          <p:cNvSpPr/>
          <p:nvPr/>
        </p:nvSpPr>
        <p:spPr>
          <a:xfrm>
            <a:off x="1009192" y="3328674"/>
            <a:ext cx="169368" cy="200039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B8F4CF78-1BAB-7B4D-B07D-74BFC20AE598}"/>
              </a:ext>
            </a:extLst>
          </p:cNvPr>
          <p:cNvSpPr/>
          <p:nvPr/>
        </p:nvSpPr>
        <p:spPr>
          <a:xfrm>
            <a:off x="1009192" y="3866751"/>
            <a:ext cx="169368" cy="200039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4DAE253-F255-7D43-8E48-EBD6B01789AD}"/>
              </a:ext>
            </a:extLst>
          </p:cNvPr>
          <p:cNvSpPr/>
          <p:nvPr/>
        </p:nvSpPr>
        <p:spPr>
          <a:xfrm>
            <a:off x="1009192" y="4404828"/>
            <a:ext cx="169368" cy="200039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0C38B8D1-8736-4F40-9B3C-09F859041B04}"/>
              </a:ext>
            </a:extLst>
          </p:cNvPr>
          <p:cNvSpPr/>
          <p:nvPr/>
        </p:nvSpPr>
        <p:spPr>
          <a:xfrm>
            <a:off x="1009192" y="4942905"/>
            <a:ext cx="169368" cy="20003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B3B40855-0D3F-CC4C-BEE2-DE441B42F95F}"/>
              </a:ext>
            </a:extLst>
          </p:cNvPr>
          <p:cNvSpPr/>
          <p:nvPr/>
        </p:nvSpPr>
        <p:spPr>
          <a:xfrm>
            <a:off x="1009192" y="5480981"/>
            <a:ext cx="169368" cy="200039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54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2031-DEC5-B24E-AB83-EBF5179D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Identifying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E523-5748-0B45-9525-604072344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Can you identify the tense of each sentence?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chases the dog.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b="1" dirty="0">
                <a:solidFill>
                  <a:srgbClr val="7030A0"/>
                </a:solidFill>
              </a:rPr>
              <a:t>(simple present)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chased the dog. </a:t>
            </a:r>
            <a:r>
              <a:rPr lang="en-GB" sz="2800" b="1" dirty="0">
                <a:solidFill>
                  <a:srgbClr val="7030A0"/>
                </a:solidFill>
              </a:rPr>
              <a:t>(simple present)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chasing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dog.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b="1" dirty="0">
                <a:solidFill>
                  <a:srgbClr val="7030A0"/>
                </a:solidFill>
              </a:rPr>
              <a:t>(present progressive)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chasing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dog.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b="1" dirty="0">
                <a:solidFill>
                  <a:srgbClr val="7030A0"/>
                </a:solidFill>
              </a:rPr>
              <a:t>(past progressive)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and the dog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playing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chase.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b="1" dirty="0">
                <a:solidFill>
                  <a:srgbClr val="7030A0"/>
                </a:solidFill>
              </a:rPr>
              <a:t>(present progressive)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and the dog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were playing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chase. </a:t>
            </a:r>
            <a:r>
              <a:rPr lang="en-GB" sz="2800" b="1" dirty="0">
                <a:solidFill>
                  <a:srgbClr val="7030A0"/>
                </a:solidFill>
              </a:rPr>
              <a:t>(past progressive)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 enjoying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story about the boy and the dog. </a:t>
            </a:r>
            <a:r>
              <a:rPr lang="en-GB" sz="2800" b="1" dirty="0">
                <a:solidFill>
                  <a:srgbClr val="7030A0"/>
                </a:solidFill>
              </a:rPr>
              <a:t>(present progressive)</a:t>
            </a:r>
          </a:p>
          <a:p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565A19FD-5978-2F4B-B681-A661F8A116B0}"/>
              </a:ext>
            </a:extLst>
          </p:cNvPr>
          <p:cNvSpPr/>
          <p:nvPr/>
        </p:nvSpPr>
        <p:spPr>
          <a:xfrm>
            <a:off x="1009192" y="2252520"/>
            <a:ext cx="169368" cy="20003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929D0DF1-3F3B-CD40-9E97-2CF89211F787}"/>
              </a:ext>
            </a:extLst>
          </p:cNvPr>
          <p:cNvSpPr/>
          <p:nvPr/>
        </p:nvSpPr>
        <p:spPr>
          <a:xfrm>
            <a:off x="1009192" y="2790597"/>
            <a:ext cx="169368" cy="200039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4566E7E8-93B0-394A-B686-062B48AA3962}"/>
              </a:ext>
            </a:extLst>
          </p:cNvPr>
          <p:cNvSpPr/>
          <p:nvPr/>
        </p:nvSpPr>
        <p:spPr>
          <a:xfrm>
            <a:off x="1009192" y="3328674"/>
            <a:ext cx="169368" cy="200039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B8F4CF78-1BAB-7B4D-B07D-74BFC20AE598}"/>
              </a:ext>
            </a:extLst>
          </p:cNvPr>
          <p:cNvSpPr/>
          <p:nvPr/>
        </p:nvSpPr>
        <p:spPr>
          <a:xfrm>
            <a:off x="1009192" y="3866751"/>
            <a:ext cx="169368" cy="200039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4DAE253-F255-7D43-8E48-EBD6B01789AD}"/>
              </a:ext>
            </a:extLst>
          </p:cNvPr>
          <p:cNvSpPr/>
          <p:nvPr/>
        </p:nvSpPr>
        <p:spPr>
          <a:xfrm>
            <a:off x="1009192" y="4404828"/>
            <a:ext cx="169368" cy="200039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0C38B8D1-8736-4F40-9B3C-09F859041B04}"/>
              </a:ext>
            </a:extLst>
          </p:cNvPr>
          <p:cNvSpPr/>
          <p:nvPr/>
        </p:nvSpPr>
        <p:spPr>
          <a:xfrm>
            <a:off x="1009192" y="4942905"/>
            <a:ext cx="169368" cy="20003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B3B40855-0D3F-CC4C-BEE2-DE441B42F95F}"/>
              </a:ext>
            </a:extLst>
          </p:cNvPr>
          <p:cNvSpPr/>
          <p:nvPr/>
        </p:nvSpPr>
        <p:spPr>
          <a:xfrm>
            <a:off x="1009192" y="5480981"/>
            <a:ext cx="169368" cy="200039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38F2-6A0C-6D4E-8F88-9AD889A7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Changing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4E9D0-790C-1949-B418-E6EE9A25A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Can you transform the tense of these sentences from present progressive to past progressive?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are playing football on the field.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teacher is watching them play.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are playing very skilfully.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A1F0941E-8EA8-9146-A1FE-A5EE4D6193DB}"/>
              </a:ext>
            </a:extLst>
          </p:cNvPr>
          <p:cNvSpPr/>
          <p:nvPr/>
        </p:nvSpPr>
        <p:spPr>
          <a:xfrm>
            <a:off x="988872" y="2892617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27EA776-9A34-3F42-B1BB-1D6EA2528B53}"/>
              </a:ext>
            </a:extLst>
          </p:cNvPr>
          <p:cNvSpPr/>
          <p:nvPr/>
        </p:nvSpPr>
        <p:spPr>
          <a:xfrm>
            <a:off x="988872" y="3608615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BE2DE0C5-2BF2-9349-AD3D-C4813B2F9DEF}"/>
              </a:ext>
            </a:extLst>
          </p:cNvPr>
          <p:cNvSpPr/>
          <p:nvPr/>
        </p:nvSpPr>
        <p:spPr>
          <a:xfrm>
            <a:off x="988872" y="4324612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7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38F2-6A0C-6D4E-8F88-9AD889A7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Changing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4E9D0-790C-1949-B418-E6EE9A25A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Can you transform the tense of these sentences from present progressive to past progressive?</a:t>
            </a:r>
          </a:p>
          <a:p>
            <a:pPr marL="457200" lvl="1" indent="0">
              <a:lnSpc>
                <a:spcPct val="120000"/>
              </a:lnSpc>
              <a:spcBef>
                <a:spcPts val="2300"/>
              </a:spcBef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are playing football on the field.</a:t>
            </a:r>
            <a:b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were playing football on the field.</a:t>
            </a:r>
            <a:endParaRPr lang="en-GB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2300"/>
              </a:spcBef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teacher is watching them play.</a:t>
            </a:r>
            <a:b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teacher was watching them play.</a:t>
            </a:r>
            <a:endParaRPr lang="en-GB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2300"/>
              </a:spcBef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are playing very skilfully.</a:t>
            </a:r>
            <a:b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were playing very skilfully.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GB" sz="2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A1F0941E-8EA8-9146-A1FE-A5EE4D6193DB}"/>
              </a:ext>
            </a:extLst>
          </p:cNvPr>
          <p:cNvSpPr/>
          <p:nvPr/>
        </p:nvSpPr>
        <p:spPr>
          <a:xfrm>
            <a:off x="988872" y="2933482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27EA776-9A34-3F42-B1BB-1D6EA2528B53}"/>
              </a:ext>
            </a:extLst>
          </p:cNvPr>
          <p:cNvSpPr/>
          <p:nvPr/>
        </p:nvSpPr>
        <p:spPr>
          <a:xfrm>
            <a:off x="988872" y="4001294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BE2DE0C5-2BF2-9349-AD3D-C4813B2F9DEF}"/>
              </a:ext>
            </a:extLst>
          </p:cNvPr>
          <p:cNvSpPr/>
          <p:nvPr/>
        </p:nvSpPr>
        <p:spPr>
          <a:xfrm>
            <a:off x="988872" y="5177269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22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A94B-C683-1C4D-9053-37803ABD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To summarise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43C0-89AE-A54F-A5E1-E97C3197A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/>
              <a:t>The progressive form describes events in progress.</a:t>
            </a:r>
            <a:endParaRPr lang="en-GB" sz="2800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endParaRPr lang="en-GB" sz="2800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r>
              <a:rPr lang="en-GB" sz="2800" dirty="0"/>
              <a:t>Understanding the progressive form requires children to understand that verbs can be being words as well as doing words.</a:t>
            </a:r>
          </a:p>
          <a:p>
            <a:pPr marL="457200" lvl="1" indent="0">
              <a:buNone/>
            </a:pPr>
            <a:endParaRPr lang="en-GB" sz="2800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r>
              <a:rPr lang="en-GB" sz="2800" dirty="0"/>
              <a:t>To understand the progressive form, children need to be able to recognise tense in sentences.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DB16802D-E095-434C-AA9B-348CBC7212E6}"/>
              </a:ext>
            </a:extLst>
          </p:cNvPr>
          <p:cNvSpPr/>
          <p:nvPr/>
        </p:nvSpPr>
        <p:spPr>
          <a:xfrm>
            <a:off x="984116" y="1934618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4B028C5D-7AFC-D043-B2E9-75C1D7AD3B0A}"/>
              </a:ext>
            </a:extLst>
          </p:cNvPr>
          <p:cNvSpPr/>
          <p:nvPr/>
        </p:nvSpPr>
        <p:spPr>
          <a:xfrm>
            <a:off x="984116" y="2808264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660E7DB7-0A5E-0144-85A1-91A656773AF5}"/>
              </a:ext>
            </a:extLst>
          </p:cNvPr>
          <p:cNvSpPr/>
          <p:nvPr/>
        </p:nvSpPr>
        <p:spPr>
          <a:xfrm>
            <a:off x="984116" y="4168250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149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A68F3E-77DA-5843-8AB1-5398A780A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0" y="37021"/>
            <a:ext cx="11992930" cy="6820979"/>
          </a:xfrm>
          <a:prstGeom prst="rect">
            <a:avLst/>
          </a:prstGeom>
        </p:spPr>
      </p:pic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4CD97C2C-0CD6-5E4A-8961-E1CA66BDEE71}"/>
              </a:ext>
            </a:extLst>
          </p:cNvPr>
          <p:cNvSpPr/>
          <p:nvPr/>
        </p:nvSpPr>
        <p:spPr>
          <a:xfrm>
            <a:off x="5539364" y="5116334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b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none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primaryenglished.co.uk</a:t>
            </a:r>
            <a:endParaRPr sz="1800" dirty="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DEE5A6-C53F-2440-8198-640DBD9C477D}"/>
              </a:ext>
            </a:extLst>
          </p:cNvPr>
          <p:cNvSpPr/>
          <p:nvPr/>
        </p:nvSpPr>
        <p:spPr>
          <a:xfrm>
            <a:off x="5507154" y="1991346"/>
            <a:ext cx="6096000" cy="1277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3E0B83-AE04-124B-9346-F1DDCA0AD485}"/>
              </a:ext>
            </a:extLst>
          </p:cNvPr>
          <p:cNvSpPr/>
          <p:nvPr/>
        </p:nvSpPr>
        <p:spPr>
          <a:xfrm>
            <a:off x="5507154" y="1959067"/>
            <a:ext cx="6096000" cy="1341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430;p38">
            <a:extLst>
              <a:ext uri="{FF2B5EF4-FFF2-40B4-BE49-F238E27FC236}">
                <a16:creationId xmlns:a16="http://schemas.microsoft.com/office/drawing/2014/main" id="{DEB0E399-AEC3-8B44-A5F0-B3346F218D87}"/>
              </a:ext>
            </a:extLst>
          </p:cNvPr>
          <p:cNvSpPr txBox="1"/>
          <p:nvPr/>
        </p:nvSpPr>
        <p:spPr>
          <a:xfrm>
            <a:off x="5507154" y="2198703"/>
            <a:ext cx="632168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b="1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8BB24A-4FBF-C14E-862C-2049BAB09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154" y="1345258"/>
            <a:ext cx="1797978" cy="82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1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B205C43-06D7-EC4F-86C6-01AB1E0A6873}"/>
              </a:ext>
            </a:extLst>
          </p:cNvPr>
          <p:cNvSpPr/>
          <p:nvPr/>
        </p:nvSpPr>
        <p:spPr>
          <a:xfrm>
            <a:off x="3790545" y="4133374"/>
            <a:ext cx="4610910" cy="1060315"/>
          </a:xfrm>
          <a:prstGeom prst="round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70B7E2-1060-3543-BEA4-277CBAA6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Introducing the progressive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3203-A19D-4447-A719-F8C643309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progressive is a verb form that </a:t>
            </a:r>
            <a:r>
              <a:rPr lang="en-GB" b="1" dirty="0"/>
              <a:t>describes events in progress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There are </a:t>
            </a:r>
            <a:r>
              <a:rPr lang="en-GB" b="1" i="1" dirty="0"/>
              <a:t>two important things </a:t>
            </a:r>
            <a:r>
              <a:rPr lang="en-GB" dirty="0"/>
              <a:t>we need to understand in order to teach the progressive form: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5400" b="1" dirty="0">
                <a:solidFill>
                  <a:schemeClr val="bg1"/>
                </a:solidFill>
              </a:rPr>
              <a:t>verbs &amp; tense</a:t>
            </a:r>
          </a:p>
        </p:txBody>
      </p:sp>
    </p:spTree>
    <p:extLst>
      <p:ext uri="{BB962C8B-B14F-4D97-AF65-F5344CB8AC3E}">
        <p14:creationId xmlns:p14="http://schemas.microsoft.com/office/powerpoint/2010/main" val="349859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5C56-348B-8247-9057-1AEE835F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937A-B7CB-6548-92D8-AC6D00AE8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full sentences contain </a:t>
            </a:r>
            <a:r>
              <a:rPr lang="en-GB" b="1" dirty="0"/>
              <a:t>at least one verb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you identify the verbs in each of these sentences?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have black hair.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Ravi plays the guitar.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Demi is a doctor.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97616663-C4FE-3E44-8581-43C54D7EB33C}"/>
              </a:ext>
            </a:extLst>
          </p:cNvPr>
          <p:cNvSpPr/>
          <p:nvPr/>
        </p:nvSpPr>
        <p:spPr>
          <a:xfrm>
            <a:off x="974387" y="3555156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E7E2A73B-71DE-2540-94BC-21CDCC52A6FB}"/>
              </a:ext>
            </a:extLst>
          </p:cNvPr>
          <p:cNvSpPr/>
          <p:nvPr/>
        </p:nvSpPr>
        <p:spPr>
          <a:xfrm>
            <a:off x="974387" y="4238610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2D9CAA74-1C4E-8742-8DBC-713FE7643047}"/>
              </a:ext>
            </a:extLst>
          </p:cNvPr>
          <p:cNvSpPr/>
          <p:nvPr/>
        </p:nvSpPr>
        <p:spPr>
          <a:xfrm>
            <a:off x="974387" y="4922065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51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5C56-348B-8247-9057-1AEE835F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937A-B7CB-6548-92D8-AC6D00AE8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full sentences contain </a:t>
            </a:r>
            <a:r>
              <a:rPr lang="en-GB" b="1" dirty="0"/>
              <a:t>at least one verb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Can you identify the verbs in each of these sentences?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have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black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hair.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Ravi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plays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guitar.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Demi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doctor.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Verbs are </a:t>
            </a:r>
            <a:r>
              <a:rPr lang="en-GB" b="1" i="1" dirty="0"/>
              <a:t>doing</a:t>
            </a:r>
            <a:r>
              <a:rPr lang="en-GB" dirty="0"/>
              <a:t>, </a:t>
            </a:r>
            <a:r>
              <a:rPr lang="en-GB" b="1" i="1" dirty="0"/>
              <a:t>being</a:t>
            </a:r>
            <a:r>
              <a:rPr lang="en-GB" dirty="0"/>
              <a:t> and </a:t>
            </a:r>
            <a:r>
              <a:rPr lang="en-GB" b="1" i="1" dirty="0"/>
              <a:t>having</a:t>
            </a:r>
            <a:r>
              <a:rPr lang="en-GB" dirty="0"/>
              <a:t> words.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6E0D46D0-200E-6B42-BE21-3AE73E43798F}"/>
              </a:ext>
            </a:extLst>
          </p:cNvPr>
          <p:cNvSpPr/>
          <p:nvPr/>
        </p:nvSpPr>
        <p:spPr>
          <a:xfrm>
            <a:off x="1004867" y="3104637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0C926D7-299B-4F48-B561-39465850ACEC}"/>
              </a:ext>
            </a:extLst>
          </p:cNvPr>
          <p:cNvSpPr/>
          <p:nvPr/>
        </p:nvSpPr>
        <p:spPr>
          <a:xfrm>
            <a:off x="1004867" y="3788091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4FE98BCC-B56F-6D4F-86B7-9205EF1B4326}"/>
              </a:ext>
            </a:extLst>
          </p:cNvPr>
          <p:cNvSpPr/>
          <p:nvPr/>
        </p:nvSpPr>
        <p:spPr>
          <a:xfrm>
            <a:off x="1004867" y="4471546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8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C85-AF9F-4B40-80E2-AE3BD5E0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Being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6D53-BEC6-4445-A64C-409F141A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085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of the following are </a:t>
            </a:r>
            <a:r>
              <a:rPr lang="en-GB" b="1" i="1" dirty="0"/>
              <a:t>being</a:t>
            </a:r>
            <a:r>
              <a:rPr lang="en-GB" dirty="0"/>
              <a:t> verbs: 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am, are, be, being, been, is, was, were 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00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082B637-C84C-4240-87B0-11B164555CDC}"/>
              </a:ext>
            </a:extLst>
          </p:cNvPr>
          <p:cNvSpPr/>
          <p:nvPr/>
        </p:nvSpPr>
        <p:spPr>
          <a:xfrm>
            <a:off x="2093393" y="2609374"/>
            <a:ext cx="8005215" cy="1060315"/>
          </a:xfrm>
          <a:prstGeom prst="round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AAC85-AF9F-4B40-80E2-AE3BD5E0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Being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6D53-BEC6-4445-A64C-409F141A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of the following are </a:t>
            </a:r>
            <a:r>
              <a:rPr lang="en-GB" b="1" i="1" dirty="0"/>
              <a:t>being</a:t>
            </a:r>
            <a:r>
              <a:rPr lang="en-GB" dirty="0"/>
              <a:t> verbs: 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i="1" dirty="0">
                <a:solidFill>
                  <a:schemeClr val="bg1"/>
                </a:solidFill>
              </a:rPr>
              <a:t>am, are, be, being, been, is, was, were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88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EF4B3-D90B-244B-BF8F-6431062D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Being verbs</a:t>
            </a:r>
            <a:endParaRPr lang="en-GB" b="1" dirty="0">
              <a:highlight>
                <a:srgbClr val="00FF00"/>
              </a:highligh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D6CA-BEA1-A549-A2BD-B6D13A5DF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Being verbs can be the main verb in a sentence, e.g.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sofa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red.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tired.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sun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very bright.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boots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were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dirty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They can also be used as </a:t>
            </a:r>
            <a:r>
              <a:rPr lang="en-GB" b="1" dirty="0"/>
              <a:t>auxiliary</a:t>
            </a:r>
            <a:r>
              <a:rPr lang="en-GB" dirty="0"/>
              <a:t> or ‘helper’ </a:t>
            </a:r>
            <a:r>
              <a:rPr lang="en-GB" b="1" dirty="0"/>
              <a:t>verbs </a:t>
            </a:r>
            <a:r>
              <a:rPr lang="en-GB" dirty="0"/>
              <a:t>- more about this later.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2C066B4B-D5E6-B841-A143-98FA1A269D61}"/>
              </a:ext>
            </a:extLst>
          </p:cNvPr>
          <p:cNvSpPr/>
          <p:nvPr/>
        </p:nvSpPr>
        <p:spPr>
          <a:xfrm>
            <a:off x="927912" y="2519687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5E531BB8-6EA2-F04A-B6D6-5F812ECA8747}"/>
              </a:ext>
            </a:extLst>
          </p:cNvPr>
          <p:cNvSpPr/>
          <p:nvPr/>
        </p:nvSpPr>
        <p:spPr>
          <a:xfrm>
            <a:off x="927912" y="3166937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1EBC33D2-635A-8944-81FF-8644DD29B11E}"/>
              </a:ext>
            </a:extLst>
          </p:cNvPr>
          <p:cNvSpPr/>
          <p:nvPr/>
        </p:nvSpPr>
        <p:spPr>
          <a:xfrm>
            <a:off x="927912" y="3814187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74243654-6B3C-EE41-B0CB-D02E96A8A10E}"/>
              </a:ext>
            </a:extLst>
          </p:cNvPr>
          <p:cNvSpPr/>
          <p:nvPr/>
        </p:nvSpPr>
        <p:spPr>
          <a:xfrm>
            <a:off x="927912" y="4461436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1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D56C-098C-4B4D-96CD-C09385AF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Present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5849E-2FBD-6A49-B1AB-FDCBF402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Every verb in a sentence has a </a:t>
            </a:r>
            <a:r>
              <a:rPr lang="en-GB" b="1" dirty="0"/>
              <a:t>tense</a:t>
            </a:r>
            <a:r>
              <a:rPr lang="en-GB" dirty="0"/>
              <a:t>. It shows when something happens.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present tense tells us that something happens now. It usually has no ending, or it ends with the suffix </a:t>
            </a:r>
            <a:r>
              <a:rPr lang="en-GB" b="1" dirty="0"/>
              <a:t>–s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	The dog </a:t>
            </a:r>
            <a:r>
              <a:rPr lang="en-GB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sniffs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its dinner.</a:t>
            </a:r>
          </a:p>
          <a:p>
            <a:pPr marL="0" indent="0">
              <a:buNone/>
            </a:pPr>
            <a:r>
              <a:rPr lang="en-GB" dirty="0"/>
              <a:t>		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If the verb ends in </a:t>
            </a:r>
            <a:r>
              <a:rPr lang="en-GB" b="1" dirty="0"/>
              <a:t>–s, -ss, -x, -</a:t>
            </a:r>
            <a:r>
              <a:rPr lang="en-GB" b="1" dirty="0" err="1"/>
              <a:t>sh</a:t>
            </a:r>
            <a:r>
              <a:rPr lang="en-GB" b="1" dirty="0"/>
              <a:t> </a:t>
            </a:r>
            <a:r>
              <a:rPr lang="en-GB" dirty="0"/>
              <a:t>or </a:t>
            </a:r>
            <a:r>
              <a:rPr lang="en-GB" b="1" dirty="0"/>
              <a:t>–</a:t>
            </a:r>
            <a:r>
              <a:rPr lang="en-GB" b="1" dirty="0" err="1"/>
              <a:t>ch</a:t>
            </a:r>
            <a:r>
              <a:rPr lang="en-GB" b="1" dirty="0"/>
              <a:t>, </a:t>
            </a:r>
            <a:r>
              <a:rPr lang="en-GB" dirty="0"/>
              <a:t>the suffix </a:t>
            </a:r>
            <a:r>
              <a:rPr lang="en-GB" b="1" dirty="0"/>
              <a:t>–es </a:t>
            </a:r>
            <a:r>
              <a:rPr lang="en-GB" dirty="0"/>
              <a:t>is used instead e.g. passes, mixes, watches etc.</a:t>
            </a:r>
          </a:p>
          <a:p>
            <a:endParaRPr lang="en-GB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3EC1ECF9-8DDE-CB41-A6C8-B02BD86D60D7}"/>
              </a:ext>
            </a:extLst>
          </p:cNvPr>
          <p:cNvSpPr/>
          <p:nvPr/>
        </p:nvSpPr>
        <p:spPr>
          <a:xfrm>
            <a:off x="6747180" y="4309921"/>
            <a:ext cx="2305380" cy="770080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Present tense verb</a:t>
            </a:r>
          </a:p>
        </p:txBody>
      </p:sp>
    </p:spTree>
    <p:extLst>
      <p:ext uri="{BB962C8B-B14F-4D97-AF65-F5344CB8AC3E}">
        <p14:creationId xmlns:p14="http://schemas.microsoft.com/office/powerpoint/2010/main" val="14747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0F4A-E0EA-5741-839D-767CDCFC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Past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8D83-0805-764D-AA33-8D9130969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/>
              <a:t>The </a:t>
            </a:r>
            <a:r>
              <a:rPr lang="en-GB" sz="2600" b="1" dirty="0"/>
              <a:t>past tense </a:t>
            </a:r>
            <a:r>
              <a:rPr lang="en-GB" sz="2600" dirty="0"/>
              <a:t>tells us that something happened earlier. It usually ends with the suffix </a:t>
            </a:r>
            <a:r>
              <a:rPr lang="en-GB" sz="2600" b="1" dirty="0"/>
              <a:t>–ed </a:t>
            </a:r>
            <a:r>
              <a:rPr lang="en-GB" sz="2600" dirty="0"/>
              <a:t>(the past participle).</a:t>
            </a:r>
          </a:p>
          <a:p>
            <a:pPr marL="0" indent="0">
              <a:buNone/>
            </a:pPr>
            <a:r>
              <a:rPr lang="en-GB" dirty="0"/>
              <a:t>				</a:t>
            </a:r>
            <a:endParaRPr lang="en-GB" sz="2800" dirty="0"/>
          </a:p>
          <a:p>
            <a:pPr marL="0" indent="0">
              <a:buNone/>
            </a:pP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The dog </a:t>
            </a:r>
            <a:r>
              <a:rPr lang="en-GB" sz="3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sniffed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its dinner.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600" dirty="0"/>
              <a:t>Some verbs change completely in the past tense.</a:t>
            </a:r>
          </a:p>
          <a:p>
            <a:pPr marL="0" indent="0">
              <a:buNone/>
            </a:pPr>
            <a:r>
              <a:rPr lang="en-GB" dirty="0"/>
              <a:t>			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buy → bought	eat → ate	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drink → drank	think → thought</a:t>
            </a:r>
          </a:p>
          <a:p>
            <a:endParaRPr lang="en-GB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95170918-A81A-7346-B3CA-3597879CF8FF}"/>
              </a:ext>
            </a:extLst>
          </p:cNvPr>
          <p:cNvSpPr/>
          <p:nvPr/>
        </p:nvSpPr>
        <p:spPr>
          <a:xfrm>
            <a:off x="6623796" y="3598317"/>
            <a:ext cx="2144283" cy="740003"/>
          </a:xfrm>
          <a:prstGeom prst="upArrowCallou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past tense verb</a:t>
            </a:r>
          </a:p>
        </p:txBody>
      </p:sp>
    </p:spTree>
    <p:extLst>
      <p:ext uri="{BB962C8B-B14F-4D97-AF65-F5344CB8AC3E}">
        <p14:creationId xmlns:p14="http://schemas.microsoft.com/office/powerpoint/2010/main" val="103619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947</Words>
  <Application>Microsoft Macintosh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Rounded</vt:lpstr>
      <vt:lpstr>Calibri</vt:lpstr>
      <vt:lpstr>Calibri Light</vt:lpstr>
      <vt:lpstr>Office Theme</vt:lpstr>
      <vt:lpstr>PowerPoint Presentation</vt:lpstr>
      <vt:lpstr>Introducing the progressive form</vt:lpstr>
      <vt:lpstr>Verbs</vt:lpstr>
      <vt:lpstr>Verbs</vt:lpstr>
      <vt:lpstr>Being verbs</vt:lpstr>
      <vt:lpstr>Being verbs</vt:lpstr>
      <vt:lpstr>Being verbs</vt:lpstr>
      <vt:lpstr>Present tense</vt:lpstr>
      <vt:lpstr>Past tense</vt:lpstr>
      <vt:lpstr>The progressive form</vt:lpstr>
      <vt:lpstr>Present progressive tense</vt:lpstr>
      <vt:lpstr>Past progressive tense</vt:lpstr>
      <vt:lpstr>Identifying tense</vt:lpstr>
      <vt:lpstr>Identifying tense</vt:lpstr>
      <vt:lpstr>Changing tense</vt:lpstr>
      <vt:lpstr>Changing tense</vt:lpstr>
      <vt:lpstr>To summarise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Loom presentation – subjunctive form</dc:title>
  <dc:creator>Rachel Clarke</dc:creator>
  <cp:lastModifiedBy>Alysanne Parker</cp:lastModifiedBy>
  <cp:revision>6</cp:revision>
  <dcterms:created xsi:type="dcterms:W3CDTF">2020-06-11T12:54:54Z</dcterms:created>
  <dcterms:modified xsi:type="dcterms:W3CDTF">2020-06-15T15:50:23Z</dcterms:modified>
</cp:coreProperties>
</file>