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6HKxBWoi/6VYOKslQzsU6cKOm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3C5BCF-0945-4C92-8BEB-D159B9E56FB9}">
  <a:tblStyle styleId="{8A3C5BCF-0945-4C92-8BEB-D159B9E56FB9}"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1824" y="16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6400" cy="4968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9" y="0"/>
            <a:ext cx="2946400" cy="4968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165"/>
            <a:ext cx="2946400"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9" y="9428165"/>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 name="Google Shape;75;p1: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b="1" u="sng"/>
              <a:t>Introduce yourself</a:t>
            </a:r>
            <a:endParaRPr/>
          </a:p>
          <a:p>
            <a:pPr marL="0" lvl="0" indent="0" algn="l" rtl="0">
              <a:lnSpc>
                <a:spcPct val="100000"/>
              </a:lnSpc>
              <a:spcBef>
                <a:spcPts val="360"/>
              </a:spcBef>
              <a:spcAft>
                <a:spcPts val="0"/>
              </a:spcAft>
              <a:buClr>
                <a:schemeClr val="dk1"/>
              </a:buClr>
              <a:buSzPts val="1200"/>
              <a:buFont typeface="Noto Sans Symbols"/>
              <a:buChar char="✔"/>
            </a:pPr>
            <a:r>
              <a:rPr lang="en-GB"/>
              <a:t>Shareen Mayers</a:t>
            </a:r>
            <a:endParaRPr/>
          </a:p>
          <a:p>
            <a:pPr marL="0" lvl="0" indent="0" algn="l" rtl="0">
              <a:lnSpc>
                <a:spcPct val="100000"/>
              </a:lnSpc>
              <a:spcBef>
                <a:spcPts val="360"/>
              </a:spcBef>
              <a:spcAft>
                <a:spcPts val="0"/>
              </a:spcAft>
              <a:buClr>
                <a:schemeClr val="dk1"/>
              </a:buClr>
              <a:buSzPts val="1200"/>
              <a:buFont typeface="Noto Sans Symbols"/>
              <a:buChar char="✔"/>
            </a:pPr>
            <a:r>
              <a:rPr lang="en-GB"/>
              <a:t>Experienced primary teacher – 15 years</a:t>
            </a:r>
            <a:endParaRPr/>
          </a:p>
          <a:p>
            <a:pPr marL="0" lvl="0" indent="0" algn="l" rtl="0">
              <a:lnSpc>
                <a:spcPct val="100000"/>
              </a:lnSpc>
              <a:spcBef>
                <a:spcPts val="360"/>
              </a:spcBef>
              <a:spcAft>
                <a:spcPts val="0"/>
              </a:spcAft>
              <a:buClr>
                <a:schemeClr val="dk1"/>
              </a:buClr>
              <a:buSzPts val="1200"/>
              <a:buFont typeface="Noto Sans Symbols"/>
              <a:buChar char="✔"/>
            </a:pPr>
            <a:r>
              <a:rPr lang="en-GB"/>
              <a:t>Lead for primary English – successful and high performing LA, covering 42 primary schools</a:t>
            </a:r>
            <a:endParaRPr/>
          </a:p>
          <a:p>
            <a:pPr marL="0" lvl="0" indent="0" algn="l" rtl="0">
              <a:lnSpc>
                <a:spcPct val="100000"/>
              </a:lnSpc>
              <a:spcBef>
                <a:spcPts val="360"/>
              </a:spcBef>
              <a:spcAft>
                <a:spcPts val="0"/>
              </a:spcAft>
              <a:buClr>
                <a:schemeClr val="dk1"/>
              </a:buClr>
              <a:buSzPts val="1200"/>
              <a:buFont typeface="Noto Sans Symbols"/>
              <a:buChar char="✔"/>
            </a:pPr>
            <a:r>
              <a:rPr lang="en-GB"/>
              <a:t>DfE range of projects and review groups</a:t>
            </a:r>
            <a:endParaRPr/>
          </a:p>
          <a:p>
            <a:pPr marL="0" lvl="0" indent="0" algn="l" rtl="0">
              <a:lnSpc>
                <a:spcPct val="100000"/>
              </a:lnSpc>
              <a:spcBef>
                <a:spcPts val="360"/>
              </a:spcBef>
              <a:spcAft>
                <a:spcPts val="0"/>
              </a:spcAft>
              <a:buClr>
                <a:schemeClr val="dk1"/>
              </a:buClr>
              <a:buSzPts val="1200"/>
              <a:buFont typeface="Noto Sans Symbols"/>
              <a:buChar char="✔"/>
            </a:pPr>
            <a:r>
              <a:rPr lang="en-GB"/>
              <a:t>Author and series editor for leading publishers</a:t>
            </a:r>
            <a:endParaRPr/>
          </a:p>
          <a:p>
            <a:pPr marL="0" lvl="0" indent="0" algn="l" rtl="0">
              <a:lnSpc>
                <a:spcPct val="100000"/>
              </a:lnSpc>
              <a:spcBef>
                <a:spcPts val="360"/>
              </a:spcBef>
              <a:spcAft>
                <a:spcPts val="0"/>
              </a:spcAft>
              <a:buClr>
                <a:schemeClr val="dk1"/>
              </a:buClr>
              <a:buSzPts val="1200"/>
              <a:buFont typeface="Noto Sans Symbols"/>
              <a:buChar char="✔"/>
            </a:pPr>
            <a:r>
              <a:rPr lang="en-GB"/>
              <a:t>Adviser to charities and various organisations, e.g. author of national children’s book week materials</a:t>
            </a:r>
            <a:endParaRPr/>
          </a:p>
          <a:p>
            <a:pPr marL="0" lvl="0" indent="0" algn="l" rtl="0">
              <a:lnSpc>
                <a:spcPct val="100000"/>
              </a:lnSpc>
              <a:spcBef>
                <a:spcPts val="360"/>
              </a:spcBef>
              <a:spcAft>
                <a:spcPts val="0"/>
              </a:spcAft>
              <a:buClr>
                <a:schemeClr val="dk1"/>
              </a:buClr>
              <a:buSzPts val="1200"/>
              <a:buFont typeface="Noto Sans Symbols"/>
              <a:buNone/>
            </a:pPr>
            <a:r>
              <a:rPr lang="en-GB"/>
              <a:t>@ShareenMayers on board. </a:t>
            </a:r>
            <a:endParaRPr/>
          </a:p>
          <a:p>
            <a:pPr marL="0" lvl="0" indent="0" algn="l" rtl="0">
              <a:lnSpc>
                <a:spcPct val="100000"/>
              </a:lnSpc>
              <a:spcBef>
                <a:spcPts val="360"/>
              </a:spcBef>
              <a:spcAft>
                <a:spcPts val="0"/>
              </a:spcAft>
              <a:buClr>
                <a:schemeClr val="dk1"/>
              </a:buClr>
              <a:buSzPts val="1200"/>
              <a:buFont typeface="Noto Sans Symbols"/>
              <a:buNone/>
            </a:pPr>
            <a:endParaRPr/>
          </a:p>
          <a:p>
            <a:pPr marL="0" lvl="0" indent="0" algn="l" rtl="0">
              <a:lnSpc>
                <a:spcPct val="100000"/>
              </a:lnSpc>
              <a:spcBef>
                <a:spcPts val="360"/>
              </a:spcBef>
              <a:spcAft>
                <a:spcPts val="0"/>
              </a:spcAft>
              <a:buClr>
                <a:schemeClr val="dk1"/>
              </a:buClr>
              <a:buSzPts val="1200"/>
              <a:buFont typeface="Noto Sans Symbols"/>
              <a:buNone/>
            </a:pPr>
            <a:r>
              <a:rPr lang="en-GB"/>
              <a:t>Handouts:</a:t>
            </a:r>
            <a:endParaRPr/>
          </a:p>
          <a:p>
            <a:pPr marL="0" lvl="0" indent="0" algn="l" rtl="0">
              <a:lnSpc>
                <a:spcPct val="100000"/>
              </a:lnSpc>
              <a:spcBef>
                <a:spcPts val="360"/>
              </a:spcBef>
              <a:spcAft>
                <a:spcPts val="0"/>
              </a:spcAft>
              <a:buClr>
                <a:schemeClr val="dk1"/>
              </a:buClr>
              <a:buSzPts val="1200"/>
              <a:buFont typeface="Noto Sans Symbols"/>
              <a:buNone/>
            </a:pPr>
            <a:r>
              <a:rPr lang="en-GB"/>
              <a:t>Sutton Writing Descriptors </a:t>
            </a:r>
            <a:endParaRPr/>
          </a:p>
          <a:p>
            <a:pPr marL="0" lvl="0" indent="0" algn="l" rtl="0">
              <a:lnSpc>
                <a:spcPct val="100000"/>
              </a:lnSpc>
              <a:spcBef>
                <a:spcPts val="360"/>
              </a:spcBef>
              <a:spcAft>
                <a:spcPts val="0"/>
              </a:spcAft>
              <a:buClr>
                <a:schemeClr val="dk1"/>
              </a:buClr>
              <a:buSzPts val="1200"/>
              <a:buFont typeface="Noto Sans Symbols"/>
              <a:buNone/>
            </a:pPr>
            <a:r>
              <a:rPr lang="en-GB"/>
              <a:t>National Curriculum – Grammar Appendix </a:t>
            </a:r>
            <a:endParaRPr/>
          </a:p>
        </p:txBody>
      </p:sp>
      <p:sp>
        <p:nvSpPr>
          <p:cNvPr id="76" name="Google Shape;76;p1:notes"/>
          <p:cNvSpPr txBox="1">
            <a:spLocks noGrp="1"/>
          </p:cNvSpPr>
          <p:nvPr>
            <p:ph type="sldNum" idx="12"/>
          </p:nvPr>
        </p:nvSpPr>
        <p:spPr>
          <a:xfrm>
            <a:off x="3849689" y="9428165"/>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3" name="Google Shape;173;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9" name="Google Shape;179;p11: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1:notes"/>
          <p:cNvSpPr txBox="1">
            <a:spLocks noGrp="1"/>
          </p:cNvSpPr>
          <p:nvPr>
            <p:ph type="dt" idx="10"/>
          </p:nvPr>
        </p:nvSpPr>
        <p:spPr>
          <a:xfrm>
            <a:off x="3849689" y="0"/>
            <a:ext cx="2946400" cy="4968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
        <p:nvSpPr>
          <p:cNvPr id="181" name="Google Shape;181;p11:notes"/>
          <p:cNvSpPr txBox="1">
            <a:spLocks noGrp="1"/>
          </p:cNvSpPr>
          <p:nvPr>
            <p:ph type="sldNum" idx="12"/>
          </p:nvPr>
        </p:nvSpPr>
        <p:spPr>
          <a:xfrm>
            <a:off x="3849689" y="9428165"/>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7" name="Google Shape;187;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3" name="Google Shape;19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8" name="Google Shape;198;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p15: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Important to model first. </a:t>
            </a:r>
            <a:endParaRPr/>
          </a:p>
        </p:txBody>
      </p:sp>
      <p:sp>
        <p:nvSpPr>
          <p:cNvPr id="204" name="Google Shape;204;p15:notes"/>
          <p:cNvSpPr txBox="1">
            <a:spLocks noGrp="1"/>
          </p:cNvSpPr>
          <p:nvPr>
            <p:ph type="sldNum" idx="12"/>
          </p:nvPr>
        </p:nvSpPr>
        <p:spPr>
          <a:xfrm>
            <a:off x="3849689" y="9428165"/>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5" name="Google Shape;225;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2" name="Google Shape;232;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8" name="Google Shape;238;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4" name="Google Shape;244;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2: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Writing to entertain, persuade can be added to the end. </a:t>
            </a:r>
            <a:endParaRPr/>
          </a:p>
        </p:txBody>
      </p:sp>
      <p:sp>
        <p:nvSpPr>
          <p:cNvPr id="85" name="Google Shape;85;p2:notes"/>
          <p:cNvSpPr txBox="1">
            <a:spLocks noGrp="1"/>
          </p:cNvSpPr>
          <p:nvPr>
            <p:ph type="sldNum" idx="12"/>
          </p:nvPr>
        </p:nvSpPr>
        <p:spPr>
          <a:xfrm>
            <a:off x="3849689" y="9428165"/>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0" name="Google Shape;250;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1: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6" name="Google Shape;256;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2: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2" name="Google Shape;262;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8" name="Google Shape;268;p23: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23:notes"/>
          <p:cNvSpPr txBox="1">
            <a:spLocks noGrp="1"/>
          </p:cNvSpPr>
          <p:nvPr>
            <p:ph type="sldNum" idx="12"/>
          </p:nvPr>
        </p:nvSpPr>
        <p:spPr>
          <a:xfrm>
            <a:off x="3849689" y="9428165"/>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5" name="Google Shape;275;p24: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4:notes"/>
          <p:cNvSpPr txBox="1">
            <a:spLocks noGrp="1"/>
          </p:cNvSpPr>
          <p:nvPr>
            <p:ph type="sldNum" idx="12"/>
          </p:nvPr>
        </p:nvSpPr>
        <p:spPr>
          <a:xfrm>
            <a:off x="3849689" y="9428165"/>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2" name="Google Shape;282;p37: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b="1" u="sng"/>
              <a:t>Introduce yourself</a:t>
            </a:r>
            <a:endParaRPr/>
          </a:p>
          <a:p>
            <a:pPr marL="0" lvl="0" indent="0" algn="l" rtl="0">
              <a:lnSpc>
                <a:spcPct val="100000"/>
              </a:lnSpc>
              <a:spcBef>
                <a:spcPts val="360"/>
              </a:spcBef>
              <a:spcAft>
                <a:spcPts val="0"/>
              </a:spcAft>
              <a:buClr>
                <a:schemeClr val="dk1"/>
              </a:buClr>
              <a:buSzPts val="1200"/>
              <a:buFont typeface="Noto Sans Symbols"/>
              <a:buChar char="✔"/>
            </a:pPr>
            <a:r>
              <a:rPr lang="en-GB"/>
              <a:t>Shareen Mayers</a:t>
            </a:r>
            <a:endParaRPr/>
          </a:p>
          <a:p>
            <a:pPr marL="0" lvl="0" indent="0" algn="l" rtl="0">
              <a:lnSpc>
                <a:spcPct val="100000"/>
              </a:lnSpc>
              <a:spcBef>
                <a:spcPts val="360"/>
              </a:spcBef>
              <a:spcAft>
                <a:spcPts val="0"/>
              </a:spcAft>
              <a:buClr>
                <a:schemeClr val="dk1"/>
              </a:buClr>
              <a:buSzPts val="1200"/>
              <a:buFont typeface="Noto Sans Symbols"/>
              <a:buChar char="✔"/>
            </a:pPr>
            <a:r>
              <a:rPr lang="en-GB"/>
              <a:t>Experienced primary teacher – 15 years</a:t>
            </a:r>
            <a:endParaRPr/>
          </a:p>
          <a:p>
            <a:pPr marL="0" lvl="0" indent="0" algn="l" rtl="0">
              <a:lnSpc>
                <a:spcPct val="100000"/>
              </a:lnSpc>
              <a:spcBef>
                <a:spcPts val="360"/>
              </a:spcBef>
              <a:spcAft>
                <a:spcPts val="0"/>
              </a:spcAft>
              <a:buClr>
                <a:schemeClr val="dk1"/>
              </a:buClr>
              <a:buSzPts val="1200"/>
              <a:buFont typeface="Noto Sans Symbols"/>
              <a:buChar char="✔"/>
            </a:pPr>
            <a:r>
              <a:rPr lang="en-GB"/>
              <a:t>Lead for primary English – successful and high performing LA, covering 42 primary schools</a:t>
            </a:r>
            <a:endParaRPr/>
          </a:p>
          <a:p>
            <a:pPr marL="0" lvl="0" indent="0" algn="l" rtl="0">
              <a:lnSpc>
                <a:spcPct val="100000"/>
              </a:lnSpc>
              <a:spcBef>
                <a:spcPts val="360"/>
              </a:spcBef>
              <a:spcAft>
                <a:spcPts val="0"/>
              </a:spcAft>
              <a:buClr>
                <a:schemeClr val="dk1"/>
              </a:buClr>
              <a:buSzPts val="1200"/>
              <a:buFont typeface="Noto Sans Symbols"/>
              <a:buChar char="✔"/>
            </a:pPr>
            <a:r>
              <a:rPr lang="en-GB"/>
              <a:t>DfE range of projects and review groups</a:t>
            </a:r>
            <a:endParaRPr/>
          </a:p>
          <a:p>
            <a:pPr marL="0" lvl="0" indent="0" algn="l" rtl="0">
              <a:lnSpc>
                <a:spcPct val="100000"/>
              </a:lnSpc>
              <a:spcBef>
                <a:spcPts val="360"/>
              </a:spcBef>
              <a:spcAft>
                <a:spcPts val="0"/>
              </a:spcAft>
              <a:buClr>
                <a:schemeClr val="dk1"/>
              </a:buClr>
              <a:buSzPts val="1200"/>
              <a:buFont typeface="Noto Sans Symbols"/>
              <a:buChar char="✔"/>
            </a:pPr>
            <a:r>
              <a:rPr lang="en-GB"/>
              <a:t>Author and series editor for leading publishers</a:t>
            </a:r>
            <a:endParaRPr/>
          </a:p>
          <a:p>
            <a:pPr marL="0" lvl="0" indent="0" algn="l" rtl="0">
              <a:lnSpc>
                <a:spcPct val="100000"/>
              </a:lnSpc>
              <a:spcBef>
                <a:spcPts val="360"/>
              </a:spcBef>
              <a:spcAft>
                <a:spcPts val="0"/>
              </a:spcAft>
              <a:buClr>
                <a:schemeClr val="dk1"/>
              </a:buClr>
              <a:buSzPts val="1200"/>
              <a:buFont typeface="Noto Sans Symbols"/>
              <a:buChar char="✔"/>
            </a:pPr>
            <a:r>
              <a:rPr lang="en-GB"/>
              <a:t>Adviser to charities and various organisations, e.g. author of national children’s book week materials</a:t>
            </a:r>
            <a:endParaRPr/>
          </a:p>
          <a:p>
            <a:pPr marL="0" lvl="0" indent="0" algn="l" rtl="0">
              <a:lnSpc>
                <a:spcPct val="100000"/>
              </a:lnSpc>
              <a:spcBef>
                <a:spcPts val="360"/>
              </a:spcBef>
              <a:spcAft>
                <a:spcPts val="0"/>
              </a:spcAft>
              <a:buClr>
                <a:schemeClr val="dk1"/>
              </a:buClr>
              <a:buSzPts val="1200"/>
              <a:buFont typeface="Noto Sans Symbols"/>
              <a:buNone/>
            </a:pPr>
            <a:r>
              <a:rPr lang="en-GB"/>
              <a:t>@ShareenMayers on board. </a:t>
            </a:r>
            <a:endParaRPr/>
          </a:p>
          <a:p>
            <a:pPr marL="0" lvl="0" indent="0" algn="l" rtl="0">
              <a:lnSpc>
                <a:spcPct val="100000"/>
              </a:lnSpc>
              <a:spcBef>
                <a:spcPts val="360"/>
              </a:spcBef>
              <a:spcAft>
                <a:spcPts val="0"/>
              </a:spcAft>
              <a:buClr>
                <a:schemeClr val="dk1"/>
              </a:buClr>
              <a:buSzPts val="1200"/>
              <a:buFont typeface="Noto Sans Symbols"/>
              <a:buNone/>
            </a:pPr>
            <a:endParaRPr/>
          </a:p>
          <a:p>
            <a:pPr marL="0" lvl="0" indent="0" algn="l" rtl="0">
              <a:lnSpc>
                <a:spcPct val="100000"/>
              </a:lnSpc>
              <a:spcBef>
                <a:spcPts val="360"/>
              </a:spcBef>
              <a:spcAft>
                <a:spcPts val="0"/>
              </a:spcAft>
              <a:buClr>
                <a:schemeClr val="dk1"/>
              </a:buClr>
              <a:buSzPts val="1200"/>
              <a:buFont typeface="Noto Sans Symbols"/>
              <a:buNone/>
            </a:pPr>
            <a:r>
              <a:rPr lang="en-GB"/>
              <a:t>Handouts:</a:t>
            </a:r>
            <a:endParaRPr/>
          </a:p>
          <a:p>
            <a:pPr marL="0" lvl="0" indent="0" algn="l" rtl="0">
              <a:lnSpc>
                <a:spcPct val="100000"/>
              </a:lnSpc>
              <a:spcBef>
                <a:spcPts val="360"/>
              </a:spcBef>
              <a:spcAft>
                <a:spcPts val="0"/>
              </a:spcAft>
              <a:buClr>
                <a:schemeClr val="dk1"/>
              </a:buClr>
              <a:buSzPts val="1200"/>
              <a:buFont typeface="Noto Sans Symbols"/>
              <a:buNone/>
            </a:pPr>
            <a:r>
              <a:rPr lang="en-GB"/>
              <a:t>Sutton Writing Descriptors </a:t>
            </a:r>
            <a:endParaRPr/>
          </a:p>
          <a:p>
            <a:pPr marL="0" lvl="0" indent="0" algn="l" rtl="0">
              <a:lnSpc>
                <a:spcPct val="100000"/>
              </a:lnSpc>
              <a:spcBef>
                <a:spcPts val="360"/>
              </a:spcBef>
              <a:spcAft>
                <a:spcPts val="0"/>
              </a:spcAft>
              <a:buClr>
                <a:schemeClr val="dk1"/>
              </a:buClr>
              <a:buSzPts val="1200"/>
              <a:buFont typeface="Noto Sans Symbols"/>
              <a:buNone/>
            </a:pPr>
            <a:r>
              <a:rPr lang="en-GB"/>
              <a:t>National Curriculum – Grammar Appendix </a:t>
            </a:r>
            <a:endParaRPr/>
          </a:p>
        </p:txBody>
      </p:sp>
      <p:sp>
        <p:nvSpPr>
          <p:cNvPr id="283" name="Google Shape;283;p37:notes"/>
          <p:cNvSpPr txBox="1">
            <a:spLocks noGrp="1"/>
          </p:cNvSpPr>
          <p:nvPr>
            <p:ph type="sldNum" idx="12"/>
          </p:nvPr>
        </p:nvSpPr>
        <p:spPr>
          <a:xfrm>
            <a:off x="3849689" y="9428165"/>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 name="Google Shape;127;p3: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3:notes"/>
          <p:cNvSpPr txBox="1">
            <a:spLocks noGrp="1"/>
          </p:cNvSpPr>
          <p:nvPr>
            <p:ph type="sldNum" idx="12"/>
          </p:nvPr>
        </p:nvSpPr>
        <p:spPr>
          <a:xfrm>
            <a:off x="3849689" y="9428165"/>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5" name="Google Shape;135;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5: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DfE – National Moderator Training Materials </a:t>
            </a:r>
            <a:endParaRPr/>
          </a:p>
        </p:txBody>
      </p:sp>
      <p:sp>
        <p:nvSpPr>
          <p:cNvPr id="142" name="Google Shape;142;p5:notes"/>
          <p:cNvSpPr txBox="1">
            <a:spLocks noGrp="1"/>
          </p:cNvSpPr>
          <p:nvPr>
            <p:ph type="sldNum" idx="12"/>
          </p:nvPr>
        </p:nvSpPr>
        <p:spPr>
          <a:xfrm>
            <a:off x="3849689" y="9428165"/>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8" name="Google Shape;148;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4" name="Google Shape;154;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0" name="Google Shape;160;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9:notes"/>
          <p:cNvSpPr txBox="1">
            <a:spLocks noGrp="1"/>
          </p:cNvSpPr>
          <p:nvPr>
            <p:ph type="body" idx="1"/>
          </p:nvPr>
        </p:nvSpPr>
        <p:spPr>
          <a:xfrm>
            <a:off x="679451" y="4714877"/>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Look over the spelling expectations and link this to proofreading. </a:t>
            </a:r>
            <a:endParaRPr/>
          </a:p>
        </p:txBody>
      </p:sp>
      <p:sp>
        <p:nvSpPr>
          <p:cNvPr id="167" name="Google Shape;167;p9:notes"/>
          <p:cNvSpPr txBox="1">
            <a:spLocks noGrp="1"/>
          </p:cNvSpPr>
          <p:nvPr>
            <p:ph type="sldNum" idx="12"/>
          </p:nvPr>
        </p:nvSpPr>
        <p:spPr>
          <a:xfrm>
            <a:off x="3849689" y="9428165"/>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3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3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3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4" name="Google Shape;54;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1" name="Google Shape;6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 name="Google Shape;14;p25"/>
          <p:cNvPicPr preferRelativeResize="0"/>
          <p:nvPr/>
        </p:nvPicPr>
        <p:blipFill rotWithShape="1">
          <a:blip r:embed="rId13">
            <a:alphaModFix/>
          </a:blip>
          <a:srcRect/>
          <a:stretch/>
        </p:blipFill>
        <p:spPr>
          <a:xfrm>
            <a:off x="380934" y="6216282"/>
            <a:ext cx="2007701" cy="457199"/>
          </a:xfrm>
          <a:prstGeom prst="rect">
            <a:avLst/>
          </a:prstGeom>
          <a:noFill/>
          <a:ln>
            <a:noFill/>
          </a:ln>
        </p:spPr>
      </p:pic>
      <p:cxnSp>
        <p:nvCxnSpPr>
          <p:cNvPr id="15" name="Google Shape;15;p25"/>
          <p:cNvCxnSpPr/>
          <p:nvPr/>
        </p:nvCxnSpPr>
        <p:spPr>
          <a:xfrm>
            <a:off x="457200" y="6126163"/>
            <a:ext cx="8229600" cy="0"/>
          </a:xfrm>
          <a:prstGeom prst="straightConnector1">
            <a:avLst/>
          </a:prstGeom>
          <a:noFill/>
          <a:ln w="9525" cap="flat" cmpd="sng">
            <a:solidFill>
              <a:srgbClr val="A5A5A5"/>
            </a:solidFill>
            <a:prstDash val="solid"/>
            <a:round/>
            <a:headEnd type="none" w="sm" len="sm"/>
            <a:tailEnd type="none" w="sm" len="sm"/>
          </a:ln>
        </p:spPr>
      </p:cxnSp>
      <p:sp>
        <p:nvSpPr>
          <p:cNvPr id="16" name="Google Shape;16;p25"/>
          <p:cNvSpPr/>
          <p:nvPr/>
        </p:nvSpPr>
        <p:spPr>
          <a:xfrm>
            <a:off x="8411688" y="6321752"/>
            <a:ext cx="351378"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GB" sz="1100" b="1" i="0" u="none" strike="noStrike" cap="none">
                <a:solidFill>
                  <a:srgbClr val="7F7F7F"/>
                </a:solidFill>
                <a:latin typeface="Calibri"/>
                <a:ea typeface="Calibri"/>
                <a:cs typeface="Calibri"/>
                <a:sym typeface="Calibri"/>
              </a:rPr>
              <a:t>‹#›</a:t>
            </a:fld>
            <a:endParaRPr sz="1100" b="1" i="0" u="none" strike="noStrike" cap="none">
              <a:solidFill>
                <a:srgbClr val="7F7F7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
          <p:cNvPicPr preferRelativeResize="0"/>
          <p:nvPr/>
        </p:nvPicPr>
        <p:blipFill rotWithShape="1">
          <a:blip r:embed="rId3">
            <a:alphaModFix/>
          </a:blip>
          <a:srcRect/>
          <a:stretch/>
        </p:blipFill>
        <p:spPr>
          <a:xfrm>
            <a:off x="0" y="253031"/>
            <a:ext cx="9144000" cy="6351938"/>
          </a:xfrm>
          <a:prstGeom prst="rect">
            <a:avLst/>
          </a:prstGeom>
          <a:noFill/>
          <a:ln>
            <a:noFill/>
          </a:ln>
        </p:spPr>
      </p:pic>
      <p:sp>
        <p:nvSpPr>
          <p:cNvPr id="79" name="Google Shape;79;p1"/>
          <p:cNvSpPr txBox="1">
            <a:spLocks noGrp="1"/>
          </p:cNvSpPr>
          <p:nvPr>
            <p:ph type="ctrTitle"/>
          </p:nvPr>
        </p:nvSpPr>
        <p:spPr>
          <a:xfrm>
            <a:off x="467544" y="2204864"/>
            <a:ext cx="7772400" cy="223167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Arial"/>
              <a:buNone/>
            </a:pPr>
            <a:br>
              <a:rPr lang="en-GB" sz="4000">
                <a:solidFill>
                  <a:schemeClr val="dk1"/>
                </a:solidFill>
                <a:latin typeface="Arial"/>
                <a:ea typeface="Arial"/>
                <a:cs typeface="Arial"/>
                <a:sym typeface="Arial"/>
              </a:rPr>
            </a:br>
            <a:endParaRPr sz="4000">
              <a:solidFill>
                <a:schemeClr val="dk1"/>
              </a:solidFill>
              <a:latin typeface="Arial"/>
              <a:ea typeface="Arial"/>
              <a:cs typeface="Arial"/>
              <a:sym typeface="Arial"/>
            </a:endParaRPr>
          </a:p>
        </p:txBody>
      </p:sp>
      <p:sp>
        <p:nvSpPr>
          <p:cNvPr id="80" name="Google Shape;80;p1"/>
          <p:cNvSpPr txBox="1">
            <a:spLocks noGrp="1"/>
          </p:cNvSpPr>
          <p:nvPr>
            <p:ph type="subTitle" idx="1"/>
          </p:nvPr>
        </p:nvSpPr>
        <p:spPr>
          <a:xfrm>
            <a:off x="3917023" y="5287000"/>
            <a:ext cx="6858000" cy="1655762"/>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1860"/>
              <a:buNone/>
            </a:pPr>
            <a:r>
              <a:rPr lang="en-GB" sz="1860">
                <a:solidFill>
                  <a:schemeClr val="dk1"/>
                </a:solidFill>
              </a:rPr>
              <a:t>Course creator: Shareen Wilkinson </a:t>
            </a:r>
            <a:endParaRPr sz="1860">
              <a:solidFill>
                <a:schemeClr val="dk1"/>
              </a:solidFill>
            </a:endParaRPr>
          </a:p>
          <a:p>
            <a:pPr marL="0" lvl="0" indent="0" algn="l" rtl="0">
              <a:lnSpc>
                <a:spcPct val="70000"/>
              </a:lnSpc>
              <a:spcBef>
                <a:spcPts val="1000"/>
              </a:spcBef>
              <a:spcAft>
                <a:spcPts val="0"/>
              </a:spcAft>
              <a:buClr>
                <a:schemeClr val="dk1"/>
              </a:buClr>
              <a:buSzPts val="1860"/>
              <a:buNone/>
            </a:pPr>
            <a:r>
              <a:rPr lang="en-GB" sz="1860">
                <a:solidFill>
                  <a:schemeClr val="dk1"/>
                </a:solidFill>
              </a:rPr>
              <a:t>@ShareenAdvice  </a:t>
            </a:r>
            <a:endParaRPr>
              <a:solidFill>
                <a:schemeClr val="dk1"/>
              </a:solidFill>
            </a:endParaRPr>
          </a:p>
        </p:txBody>
      </p:sp>
      <p:pic>
        <p:nvPicPr>
          <p:cNvPr id="81" name="Google Shape;81;p1"/>
          <p:cNvPicPr preferRelativeResize="0"/>
          <p:nvPr/>
        </p:nvPicPr>
        <p:blipFill rotWithShape="1">
          <a:blip r:embed="rId4">
            <a:alphaModFix/>
          </a:blip>
          <a:srcRect/>
          <a:stretch/>
        </p:blipFill>
        <p:spPr>
          <a:xfrm>
            <a:off x="3801438" y="1380713"/>
            <a:ext cx="1797978" cy="8211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0" descr="viewfinder"/>
          <p:cNvPicPr preferRelativeResize="0"/>
          <p:nvPr/>
        </p:nvPicPr>
        <p:blipFill rotWithShape="1">
          <a:blip r:embed="rId3">
            <a:alphaModFix/>
          </a:blip>
          <a:srcRect/>
          <a:stretch/>
        </p:blipFill>
        <p:spPr>
          <a:xfrm>
            <a:off x="3388175" y="1783487"/>
            <a:ext cx="2367650" cy="3291025"/>
          </a:xfrm>
          <a:prstGeom prst="rect">
            <a:avLst/>
          </a:prstGeom>
          <a:noFill/>
          <a:ln>
            <a:noFill/>
          </a:ln>
        </p:spPr>
      </p:pic>
      <p:sp>
        <p:nvSpPr>
          <p:cNvPr id="176" name="Google Shape;176;p10"/>
          <p:cNvSpPr txBox="1"/>
          <p:nvPr/>
        </p:nvSpPr>
        <p:spPr>
          <a:xfrm>
            <a:off x="938900" y="476250"/>
            <a:ext cx="7551900" cy="114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000000"/>
                </a:solidFill>
                <a:latin typeface="Calibri"/>
                <a:ea typeface="Calibri"/>
                <a:cs typeface="Calibri"/>
                <a:sym typeface="Calibri"/>
              </a:rPr>
              <a:t>Make your own viewfinder</a:t>
            </a:r>
            <a:endParaRPr sz="3600" b="1" i="0" u="none" strike="noStrike" cap="none">
              <a:solidFill>
                <a:srgbClr val="000000"/>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E58F2FE3-7EA9-9842-860B-0D05388F1DAC}"/>
              </a:ext>
            </a:extLst>
          </p:cNvPr>
          <p:cNvSpPr/>
          <p:nvPr/>
        </p:nvSpPr>
        <p:spPr>
          <a:xfrm>
            <a:off x="3388175" y="1783487"/>
            <a:ext cx="2367650" cy="32910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5DE9675-BB83-274E-B062-1ECA0C91E6A3}"/>
              </a:ext>
            </a:extLst>
          </p:cNvPr>
          <p:cNvSpPr/>
          <p:nvPr/>
        </p:nvSpPr>
        <p:spPr>
          <a:xfrm>
            <a:off x="3657419" y="2008923"/>
            <a:ext cx="1829161" cy="2542528"/>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784D873-23C7-434B-B26B-D67AC128F106}"/>
              </a:ext>
            </a:extLst>
          </p:cNvPr>
          <p:cNvSpPr/>
          <p:nvPr/>
        </p:nvSpPr>
        <p:spPr>
          <a:xfrm>
            <a:off x="4122065" y="2455524"/>
            <a:ext cx="899868" cy="12508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0" y="163131"/>
            <a:ext cx="9144000" cy="57817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GB" sz="3563" b="1">
                <a:solidFill>
                  <a:schemeClr val="dk1"/>
                </a:solidFill>
              </a:rPr>
              <a:t>Key focus on audience and purpose</a:t>
            </a:r>
            <a:endParaRPr sz="3959" b="1"/>
          </a:p>
        </p:txBody>
      </p:sp>
      <p:graphicFrame>
        <p:nvGraphicFramePr>
          <p:cNvPr id="184" name="Google Shape;184;p11"/>
          <p:cNvGraphicFramePr/>
          <p:nvPr/>
        </p:nvGraphicFramePr>
        <p:xfrm>
          <a:off x="400692" y="901632"/>
          <a:ext cx="3000000" cy="3000000"/>
        </p:xfrm>
        <a:graphic>
          <a:graphicData uri="http://schemas.openxmlformats.org/drawingml/2006/table">
            <a:tbl>
              <a:tblPr firstRow="1" firstCol="1" bandRow="1">
                <a:noFill/>
                <a:tableStyleId>{8A3C5BCF-0945-4C92-8BEB-D159B9E56FB9}</a:tableStyleId>
              </a:tblPr>
              <a:tblGrid>
                <a:gridCol w="2781625">
                  <a:extLst>
                    <a:ext uri="{9D8B030D-6E8A-4147-A177-3AD203B41FA5}">
                      <a16:colId xmlns:a16="http://schemas.microsoft.com/office/drawing/2014/main" val="20000"/>
                    </a:ext>
                  </a:extLst>
                </a:gridCol>
                <a:gridCol w="2888000">
                  <a:extLst>
                    <a:ext uri="{9D8B030D-6E8A-4147-A177-3AD203B41FA5}">
                      <a16:colId xmlns:a16="http://schemas.microsoft.com/office/drawing/2014/main" val="20001"/>
                    </a:ext>
                  </a:extLst>
                </a:gridCol>
                <a:gridCol w="2888750">
                  <a:extLst>
                    <a:ext uri="{9D8B030D-6E8A-4147-A177-3AD203B41FA5}">
                      <a16:colId xmlns:a16="http://schemas.microsoft.com/office/drawing/2014/main" val="20002"/>
                    </a:ext>
                  </a:extLst>
                </a:gridCol>
              </a:tblGrid>
              <a:tr h="1513925">
                <a:tc>
                  <a:txBody>
                    <a:bodyPr/>
                    <a:lstStyle/>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To recount: </a:t>
                      </a:r>
                      <a:br>
                        <a:rPr lang="en-GB" sz="1500" u="none" strike="noStrike" cap="none">
                          <a:latin typeface="Calibri"/>
                          <a:ea typeface="Calibri"/>
                          <a:cs typeface="Calibri"/>
                          <a:sym typeface="Calibri"/>
                        </a:rPr>
                      </a:br>
                      <a:r>
                        <a:rPr lang="en-GB" sz="1500" b="0" u="none" strike="noStrike" cap="none">
                          <a:latin typeface="Calibri"/>
                          <a:ea typeface="Calibri"/>
                          <a:cs typeface="Calibri"/>
                          <a:sym typeface="Calibri"/>
                        </a:rPr>
                        <a:t>letter, diary, journal, newspaper report, timeline, science experiment, historical recount,</a:t>
                      </a:r>
                      <a:endParaRPr sz="1500" b="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0" u="none" strike="noStrike" cap="none">
                          <a:latin typeface="Calibri"/>
                          <a:ea typeface="Calibri"/>
                          <a:cs typeface="Calibri"/>
                          <a:sym typeface="Calibri"/>
                        </a:rPr>
                        <a:t>autobiography, log, magazine article</a:t>
                      </a:r>
                      <a:endParaRPr sz="1500" b="0" u="none" strike="noStrike" cap="none">
                        <a:solidFill>
                          <a:schemeClr val="dk1"/>
                        </a:solidFill>
                        <a:latin typeface="Calibri"/>
                        <a:ea typeface="Calibri"/>
                        <a:cs typeface="Calibri"/>
                        <a:sym typeface="Calibri"/>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To inform: </a:t>
                      </a:r>
                      <a:br>
                        <a:rPr lang="en-GB" sz="1500" u="none" strike="noStrike" cap="none">
                          <a:latin typeface="Calibri"/>
                          <a:ea typeface="Calibri"/>
                          <a:cs typeface="Calibri"/>
                          <a:sym typeface="Calibri"/>
                        </a:rPr>
                      </a:br>
                      <a:r>
                        <a:rPr lang="en-GB" sz="1500" b="0" u="none" strike="noStrike" cap="none">
                          <a:latin typeface="Calibri"/>
                          <a:ea typeface="Calibri"/>
                          <a:cs typeface="Calibri"/>
                          <a:sym typeface="Calibri"/>
                        </a:rPr>
                        <a:t>information leaflet, magazine article, non-fiction book, letter, group presentation, tourist guide, reference book, speech, newspaper </a:t>
                      </a:r>
                      <a:endParaRPr/>
                    </a:p>
                    <a:p>
                      <a:pPr marL="0" marR="0" lvl="0" indent="0" algn="l" rtl="0">
                        <a:lnSpc>
                          <a:spcPct val="100000"/>
                        </a:lnSpc>
                        <a:spcBef>
                          <a:spcPts val="0"/>
                        </a:spcBef>
                        <a:spcAft>
                          <a:spcPts val="0"/>
                        </a:spcAft>
                        <a:buClr>
                          <a:srgbClr val="000000"/>
                        </a:buClr>
                        <a:buSzPts val="1500"/>
                        <a:buFont typeface="Arial"/>
                        <a:buNone/>
                      </a:pPr>
                      <a:endParaRPr sz="1500" b="0" u="none" strike="noStrike" cap="none">
                        <a:solidFill>
                          <a:schemeClr val="dk1"/>
                        </a:solidFill>
                        <a:latin typeface="Calibri"/>
                        <a:ea typeface="Calibri"/>
                        <a:cs typeface="Calibri"/>
                        <a:sym typeface="Calibri"/>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To argue/discuss: </a:t>
                      </a:r>
                      <a:br>
                        <a:rPr lang="en-GB" sz="1500" u="none" strike="noStrike" cap="none">
                          <a:latin typeface="Calibri"/>
                          <a:ea typeface="Calibri"/>
                          <a:cs typeface="Calibri"/>
                          <a:sym typeface="Calibri"/>
                        </a:rPr>
                      </a:br>
                      <a:r>
                        <a:rPr lang="en-GB" sz="1500" b="0" u="none" strike="noStrike" cap="none">
                          <a:latin typeface="Calibri"/>
                          <a:ea typeface="Calibri"/>
                          <a:cs typeface="Calibri"/>
                          <a:sym typeface="Calibri"/>
                        </a:rPr>
                        <a:t>newspaper, leaflet with advice, write up of a debate, blog, speech </a:t>
                      </a:r>
                      <a:endParaRPr sz="1500" b="0" u="none" strike="noStrike" cap="none">
                        <a:solidFill>
                          <a:schemeClr val="dk1"/>
                        </a:solidFill>
                        <a:latin typeface="Calibri"/>
                        <a:ea typeface="Calibri"/>
                        <a:cs typeface="Calibri"/>
                        <a:sym typeface="Calibri"/>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711275">
                <a:tc>
                  <a:txBody>
                    <a:bodyPr/>
                    <a:lstStyle/>
                    <a:p>
                      <a:pPr marL="0" marR="0" lvl="0" indent="0" algn="l" rtl="0">
                        <a:lnSpc>
                          <a:spcPct val="100000"/>
                        </a:lnSpc>
                        <a:spcBef>
                          <a:spcPts val="0"/>
                        </a:spcBef>
                        <a:spcAft>
                          <a:spcPts val="0"/>
                        </a:spcAft>
                        <a:buClr>
                          <a:srgbClr val="000000"/>
                        </a:buClr>
                        <a:buSzPts val="1500"/>
                        <a:buFont typeface="Arial"/>
                        <a:buNone/>
                      </a:pPr>
                      <a:br>
                        <a:rPr lang="en-GB" sz="1500" u="none" strike="noStrike" cap="none">
                          <a:latin typeface="Calibri"/>
                          <a:ea typeface="Calibri"/>
                          <a:cs typeface="Calibri"/>
                          <a:sym typeface="Calibri"/>
                        </a:rPr>
                      </a:br>
                      <a:r>
                        <a:rPr lang="en-GB" sz="1500" u="none" strike="noStrike" cap="none">
                          <a:latin typeface="Calibri"/>
                          <a:ea typeface="Calibri"/>
                          <a:cs typeface="Calibri"/>
                          <a:sym typeface="Calibri"/>
                        </a:rPr>
                        <a:t>To explain: </a:t>
                      </a:r>
                      <a:br>
                        <a:rPr lang="en-GB" sz="1500" u="none" strike="noStrike" cap="none">
                          <a:latin typeface="Calibri"/>
                          <a:ea typeface="Calibri"/>
                          <a:cs typeface="Calibri"/>
                          <a:sym typeface="Calibri"/>
                        </a:rPr>
                      </a:br>
                      <a:r>
                        <a:rPr lang="en-GB" sz="1500" b="0" u="none" strike="noStrike" cap="none">
                          <a:latin typeface="Calibri"/>
                          <a:ea typeface="Calibri"/>
                          <a:cs typeface="Calibri"/>
                          <a:sym typeface="Calibri"/>
                        </a:rPr>
                        <a:t>encyclopaedia entry, question and answer article, write up science experiment, non-fiction book, technical manual</a:t>
                      </a:r>
                      <a:endParaRPr sz="1500" b="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1" i="1" u="none" strike="noStrike" cap="none">
                          <a:latin typeface="Calibri"/>
                          <a:ea typeface="Calibri"/>
                          <a:cs typeface="Calibri"/>
                          <a:sym typeface="Calibri"/>
                        </a:rPr>
                        <a:t>Describe: </a:t>
                      </a:r>
                      <a:r>
                        <a:rPr lang="en-GB" sz="1500" b="0" u="none" strike="noStrike" cap="none">
                          <a:latin typeface="Calibri"/>
                          <a:ea typeface="Calibri"/>
                          <a:cs typeface="Calibri"/>
                          <a:sym typeface="Calibri"/>
                        </a:rPr>
                        <a:t>observation, speech, analysis</a:t>
                      </a:r>
                      <a:br>
                        <a:rPr lang="en-GB" sz="1500" b="0" u="none" strike="noStrike" cap="none">
                          <a:latin typeface="Calibri"/>
                          <a:ea typeface="Calibri"/>
                          <a:cs typeface="Calibri"/>
                          <a:sym typeface="Calibri"/>
                        </a:rPr>
                      </a:br>
                      <a:endParaRPr sz="1500" b="0" u="none" strike="noStrike" cap="none">
                        <a:solidFill>
                          <a:schemeClr val="dk1"/>
                        </a:solidFill>
                        <a:latin typeface="Calibri"/>
                        <a:ea typeface="Calibri"/>
                        <a:cs typeface="Calibri"/>
                        <a:sym typeface="Calibri"/>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br>
                        <a:rPr lang="en-GB" sz="1500" b="1" u="none" strike="noStrike" cap="none">
                          <a:latin typeface="Calibri"/>
                          <a:ea typeface="Calibri"/>
                          <a:cs typeface="Calibri"/>
                          <a:sym typeface="Calibri"/>
                        </a:rPr>
                      </a:br>
                      <a:r>
                        <a:rPr lang="en-GB" sz="1500" b="1" u="none" strike="noStrike" cap="none">
                          <a:latin typeface="Calibri"/>
                          <a:ea typeface="Calibri"/>
                          <a:cs typeface="Calibri"/>
                          <a:sym typeface="Calibri"/>
                        </a:rPr>
                        <a:t>To persuade</a:t>
                      </a:r>
                      <a:r>
                        <a:rPr lang="en-GB" sz="1500" u="none" strike="noStrike" cap="none">
                          <a:latin typeface="Calibri"/>
                          <a:ea typeface="Calibri"/>
                          <a:cs typeface="Calibri"/>
                          <a:sym typeface="Calibri"/>
                        </a:rPr>
                        <a:t>: </a:t>
                      </a:r>
                      <a:br>
                        <a:rPr lang="en-GB" sz="1500" u="none" strike="noStrike" cap="none">
                          <a:latin typeface="Calibri"/>
                          <a:ea typeface="Calibri"/>
                          <a:cs typeface="Calibri"/>
                          <a:sym typeface="Calibri"/>
                        </a:rPr>
                      </a:br>
                      <a:r>
                        <a:rPr lang="en-GB" sz="1500" u="none" strike="noStrike" cap="none">
                          <a:latin typeface="Calibri"/>
                          <a:ea typeface="Calibri"/>
                          <a:cs typeface="Calibri"/>
                          <a:sym typeface="Calibri"/>
                        </a:rPr>
                        <a:t>adverts, travel brochure, letter, newspaper article, poster, book blurb, catalogue, flyer, pamphlet from pressure group, speech</a:t>
                      </a:r>
                      <a:endParaRPr sz="1500" u="none" strike="noStrike" cap="none">
                        <a:solidFill>
                          <a:schemeClr val="dk1"/>
                        </a:solidFill>
                        <a:latin typeface="Calibri"/>
                        <a:ea typeface="Calibri"/>
                        <a:cs typeface="Calibri"/>
                        <a:sym typeface="Calibri"/>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br>
                        <a:rPr lang="en-GB" sz="1500" u="none" strike="noStrike" cap="none">
                          <a:highlight>
                            <a:srgbClr val="FFFF00"/>
                          </a:highlight>
                          <a:latin typeface="Calibri"/>
                          <a:ea typeface="Calibri"/>
                          <a:cs typeface="Calibri"/>
                          <a:sym typeface="Calibri"/>
                        </a:rPr>
                      </a:br>
                      <a:r>
                        <a:rPr lang="en-GB" sz="1500" b="1" u="none" strike="noStrike" cap="none">
                          <a:latin typeface="Calibri"/>
                          <a:ea typeface="Calibri"/>
                          <a:cs typeface="Calibri"/>
                          <a:sym typeface="Calibri"/>
                        </a:rPr>
                        <a:t>To instruct/explain</a:t>
                      </a:r>
                      <a:r>
                        <a:rPr lang="en-GB" sz="1500" u="none" strike="noStrike" cap="none">
                          <a:latin typeface="Calibri"/>
                          <a:ea typeface="Calibri"/>
                          <a:cs typeface="Calibri"/>
                          <a:sym typeface="Calibri"/>
                        </a:rPr>
                        <a:t>: </a:t>
                      </a:r>
                      <a:br>
                        <a:rPr lang="en-GB" sz="1500" u="none" strike="noStrike" cap="none">
                          <a:latin typeface="Calibri"/>
                          <a:ea typeface="Calibri"/>
                          <a:cs typeface="Calibri"/>
                          <a:sym typeface="Calibri"/>
                        </a:rPr>
                      </a:br>
                      <a:r>
                        <a:rPr lang="en-GB" sz="1500" u="none" strike="noStrike" cap="none">
                          <a:latin typeface="Calibri"/>
                          <a:ea typeface="Calibri"/>
                          <a:cs typeface="Calibri"/>
                          <a:sym typeface="Calibri"/>
                        </a:rPr>
                        <a:t>recipe, list of rules, route-finder, poster, directions, instructions on packaging, non-fiction book</a:t>
                      </a:r>
                      <a:endParaRPr sz="1500" u="none" strike="noStrike" cap="none">
                        <a:solidFill>
                          <a:schemeClr val="dk1"/>
                        </a:solidFill>
                        <a:latin typeface="Calibri"/>
                        <a:ea typeface="Calibri"/>
                        <a:cs typeface="Calibri"/>
                        <a:sym typeface="Calibri"/>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653050">
                <a:tc gridSpan="3">
                  <a:txBody>
                    <a:bodyPr/>
                    <a:lstStyle/>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To entertain: </a:t>
                      </a: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Narrative: </a:t>
                      </a:r>
                      <a:r>
                        <a:rPr lang="en-GB" sz="1500" b="0" u="none" strike="noStrike" cap="none">
                          <a:latin typeface="Calibri"/>
                          <a:ea typeface="Calibri"/>
                          <a:cs typeface="Calibri"/>
                          <a:sym typeface="Calibri"/>
                        </a:rPr>
                        <a:t>traditional tale, short story, role-play, adventure, fable, fantasy, science fiction, cartoon, play-script, myth/legend, mystery, stories with dilemmas, historical </a:t>
                      </a:r>
                      <a:endParaRPr sz="1500" b="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Poetry: </a:t>
                      </a:r>
                      <a:r>
                        <a:rPr lang="en-GB" sz="1500" b="0" u="none" strike="noStrike" cap="none">
                          <a:latin typeface="Calibri"/>
                          <a:ea typeface="Calibri"/>
                          <a:cs typeface="Calibri"/>
                          <a:sym typeface="Calibri"/>
                        </a:rPr>
                        <a:t>story, song, jingle, lyric verse, limerick, Haiku, sonnet, ballard, epic</a:t>
                      </a:r>
                      <a:endParaRPr/>
                    </a:p>
                    <a:p>
                      <a:pPr marL="0" marR="0" lvl="0" indent="0" algn="ctr"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Some purposes may be a mixture of two things</a:t>
                      </a:r>
                      <a:endParaRPr sz="1500" u="none" strike="noStrike" cap="none">
                        <a:latin typeface="Calibri"/>
                        <a:ea typeface="Calibri"/>
                        <a:cs typeface="Calibri"/>
                        <a:sym typeface="Calibri"/>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Calibri"/>
              <a:buNone/>
            </a:pPr>
            <a:r>
              <a:rPr lang="en-GB" b="1"/>
              <a:t>Steps to proofreading and editing</a:t>
            </a:r>
            <a:endParaRPr b="1"/>
          </a:p>
        </p:txBody>
      </p:sp>
      <p:sp>
        <p:nvSpPr>
          <p:cNvPr id="190" name="Google Shape;190;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800"/>
              <a:buNone/>
            </a:pPr>
            <a:r>
              <a:rPr lang="en-GB" sz="2960" b="1">
                <a:solidFill>
                  <a:schemeClr val="accent6"/>
                </a:solidFill>
              </a:rPr>
              <a:t>Step 1 – Read, comprehend, analyse</a:t>
            </a:r>
            <a:endParaRPr b="1">
              <a:solidFill>
                <a:schemeClr val="accent6"/>
              </a:solidFill>
            </a:endParaRPr>
          </a:p>
          <a:p>
            <a:pPr marL="0" lvl="0" indent="0" algn="l" rtl="0">
              <a:lnSpc>
                <a:spcPct val="80000"/>
              </a:lnSpc>
              <a:spcBef>
                <a:spcPts val="592"/>
              </a:spcBef>
              <a:spcAft>
                <a:spcPts val="0"/>
              </a:spcAft>
              <a:buSzPts val="1800"/>
              <a:buNone/>
            </a:pPr>
            <a:endParaRPr sz="2960"/>
          </a:p>
          <a:p>
            <a:pPr marL="0" lvl="0" indent="0" algn="l" rtl="0">
              <a:lnSpc>
                <a:spcPct val="100000"/>
              </a:lnSpc>
              <a:spcBef>
                <a:spcPts val="592"/>
              </a:spcBef>
              <a:spcAft>
                <a:spcPts val="0"/>
              </a:spcAft>
              <a:buSzPts val="1800"/>
              <a:buNone/>
            </a:pPr>
            <a:r>
              <a:rPr lang="en-GB" sz="2800">
                <a:solidFill>
                  <a:srgbClr val="7F7F7F"/>
                </a:solidFill>
              </a:rPr>
              <a:t>Begin by using a quality persuasive text as the stimulus for all writing. Unpick the key features and learn from its grammar, vocabulary and punctuation used for effect. This is also a good time to teach comprehension skills, asking questions about the content.</a:t>
            </a:r>
            <a:endParaRPr sz="2800">
              <a:solidFill>
                <a:srgbClr val="7F7F7F"/>
              </a:solidFill>
            </a:endParaRPr>
          </a:p>
          <a:p>
            <a:pPr marL="342900" lvl="0" indent="-154940" algn="l" rtl="0">
              <a:lnSpc>
                <a:spcPct val="80000"/>
              </a:lnSpc>
              <a:spcBef>
                <a:spcPts val="592"/>
              </a:spcBef>
              <a:spcAft>
                <a:spcPts val="0"/>
              </a:spcAft>
              <a:buClr>
                <a:schemeClr val="dk1"/>
              </a:buClr>
              <a:buSzPts val="2960"/>
              <a:buNone/>
            </a:pPr>
            <a:endParaRPr sz="2960"/>
          </a:p>
          <a:p>
            <a:pPr marL="73660" lvl="0" indent="0" algn="l" rtl="0">
              <a:lnSpc>
                <a:spcPct val="80000"/>
              </a:lnSpc>
              <a:spcBef>
                <a:spcPts val="592"/>
              </a:spcBef>
              <a:spcAft>
                <a:spcPts val="0"/>
              </a:spcAft>
              <a:buClr>
                <a:schemeClr val="dk1"/>
              </a:buClr>
              <a:buSzPts val="1800"/>
              <a:buNone/>
            </a:pPr>
            <a:r>
              <a:rPr lang="en-GB" sz="1000" i="1"/>
              <a:t>Source: https://www.teachwire.net/news/how-to-help-children-develop-brilliant-proof-reading-skills</a:t>
            </a:r>
            <a:endParaRPr sz="1000"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body" idx="1"/>
          </p:nvPr>
        </p:nvSpPr>
        <p:spPr>
          <a:xfrm>
            <a:off x="457200" y="636242"/>
            <a:ext cx="8229600" cy="4996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GB" sz="3000" b="1">
                <a:solidFill>
                  <a:schemeClr val="accent5"/>
                </a:solidFill>
              </a:rPr>
              <a:t>Step 2 – Plan, draft, write, edit and proofread</a:t>
            </a:r>
            <a:endParaRPr sz="3000" b="1">
              <a:solidFill>
                <a:schemeClr val="accent5"/>
              </a:solidFill>
            </a:endParaRPr>
          </a:p>
          <a:p>
            <a:pPr marL="0" lvl="0" indent="0" algn="l" rtl="0">
              <a:lnSpc>
                <a:spcPct val="100000"/>
              </a:lnSpc>
              <a:spcBef>
                <a:spcPts val="640"/>
              </a:spcBef>
              <a:spcAft>
                <a:spcPts val="0"/>
              </a:spcAft>
              <a:buSzPts val="1800"/>
              <a:buNone/>
            </a:pPr>
            <a:endParaRPr/>
          </a:p>
          <a:p>
            <a:pPr marL="0" lvl="0" indent="0" algn="l" rtl="0">
              <a:lnSpc>
                <a:spcPct val="100000"/>
              </a:lnSpc>
              <a:spcBef>
                <a:spcPts val="640"/>
              </a:spcBef>
              <a:spcAft>
                <a:spcPts val="0"/>
              </a:spcAft>
              <a:buSzPts val="1800"/>
              <a:buNone/>
            </a:pPr>
            <a:r>
              <a:rPr lang="en-GB" sz="2800">
                <a:solidFill>
                  <a:srgbClr val="7F7F7F"/>
                </a:solidFill>
              </a:rPr>
              <a:t>Using the stimulus text, pupils should plan, draft or write a persuasive advert, making notes of the key features of persuading, e.g. using facts and figures, groups of three (e.g. fun, fit and fabulous) and rhetorical questions. Model explicitly how to edit, improve and proofread pupils’ work, using an example created as a class.</a:t>
            </a:r>
            <a:endParaRPr sz="2800">
              <a:solidFill>
                <a:srgbClr val="7F7F7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body" idx="1"/>
          </p:nvPr>
        </p:nvSpPr>
        <p:spPr>
          <a:xfrm>
            <a:off x="457200" y="596504"/>
            <a:ext cx="8229600" cy="5200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480"/>
              <a:buNone/>
            </a:pPr>
            <a:r>
              <a:rPr lang="en-GB" sz="2480" b="1">
                <a:solidFill>
                  <a:srgbClr val="7030A0"/>
                </a:solidFill>
              </a:rPr>
              <a:t>Step 3 – Apply to a range of writing with the same purposes</a:t>
            </a:r>
            <a:endParaRPr b="1">
              <a:solidFill>
                <a:srgbClr val="7030A0"/>
              </a:solidFill>
            </a:endParaRPr>
          </a:p>
          <a:p>
            <a:pPr marL="0" lvl="0" indent="0" algn="l" rtl="0">
              <a:lnSpc>
                <a:spcPct val="70000"/>
              </a:lnSpc>
              <a:spcBef>
                <a:spcPts val="496"/>
              </a:spcBef>
              <a:spcAft>
                <a:spcPts val="0"/>
              </a:spcAft>
              <a:buSzPts val="1800"/>
              <a:buNone/>
            </a:pPr>
            <a:endParaRPr sz="2480"/>
          </a:p>
          <a:p>
            <a:pPr marL="0" lvl="0" indent="0" algn="l" rtl="0">
              <a:lnSpc>
                <a:spcPct val="90000"/>
              </a:lnSpc>
              <a:spcBef>
                <a:spcPts val="496"/>
              </a:spcBef>
              <a:spcAft>
                <a:spcPts val="0"/>
              </a:spcAft>
              <a:buSzPts val="1800"/>
              <a:buNone/>
            </a:pPr>
            <a:r>
              <a:rPr lang="en-GB" sz="2480">
                <a:solidFill>
                  <a:srgbClr val="7F7F7F"/>
                </a:solidFill>
              </a:rPr>
              <a:t>Once pupils have had the time to be explicitly taught a particular purpose and have edited and proofread the grammar and punctuation for their year group, give them opportunities to apply this knowledge to a few more pieces with the umbrella purpose of persuasion.</a:t>
            </a:r>
            <a:endParaRPr>
              <a:solidFill>
                <a:srgbClr val="7F7F7F"/>
              </a:solidFill>
            </a:endParaRPr>
          </a:p>
          <a:p>
            <a:pPr marL="342900" lvl="0" indent="-185420" algn="l" rtl="0">
              <a:lnSpc>
                <a:spcPct val="90000"/>
              </a:lnSpc>
              <a:spcBef>
                <a:spcPts val="496"/>
              </a:spcBef>
              <a:spcAft>
                <a:spcPts val="0"/>
              </a:spcAft>
              <a:buClr>
                <a:schemeClr val="dk1"/>
              </a:buClr>
              <a:buSzPts val="2480"/>
              <a:buNone/>
            </a:pPr>
            <a:endParaRPr sz="2480">
              <a:solidFill>
                <a:srgbClr val="7F7F7F"/>
              </a:solidFill>
            </a:endParaRPr>
          </a:p>
          <a:p>
            <a:pPr marL="0" lvl="0" indent="0" algn="l" rtl="0">
              <a:lnSpc>
                <a:spcPct val="90000"/>
              </a:lnSpc>
              <a:spcBef>
                <a:spcPts val="496"/>
              </a:spcBef>
              <a:spcAft>
                <a:spcPts val="0"/>
              </a:spcAft>
              <a:buSzPts val="1800"/>
              <a:buNone/>
            </a:pPr>
            <a:r>
              <a:rPr lang="en-GB" sz="2480">
                <a:solidFill>
                  <a:srgbClr val="7F7F7F"/>
                </a:solidFill>
              </a:rPr>
              <a:t>They can then write a persuasive speech or poster but this time they should evaluate and edit their work independently. Having a focus on the purpose for writing means that pupils can apply their editing and proofreading skills in a different context, without having to re-teach the purpose and ensuring independent application.</a:t>
            </a:r>
            <a:endParaRPr>
              <a:solidFill>
                <a:srgbClr val="7F7F7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p:nvPr/>
        </p:nvSpPr>
        <p:spPr>
          <a:xfrm rot="10800000">
            <a:off x="1197746" y="1665782"/>
            <a:ext cx="3323746" cy="3370119"/>
          </a:xfrm>
          <a:prstGeom prst="triangle">
            <a:avLst>
              <a:gd name="adj" fmla="val 5000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07" name="Google Shape;207;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GB" sz="3563" b="1"/>
              <a:t>Gradual release </a:t>
            </a:r>
            <a:br>
              <a:rPr lang="en-GB" sz="3563" b="1"/>
            </a:br>
            <a:endParaRPr sz="3563" b="1"/>
          </a:p>
        </p:txBody>
      </p:sp>
      <p:sp>
        <p:nvSpPr>
          <p:cNvPr id="208" name="Google Shape;208;p15"/>
          <p:cNvSpPr/>
          <p:nvPr/>
        </p:nvSpPr>
        <p:spPr>
          <a:xfrm>
            <a:off x="332656" y="5645599"/>
            <a:ext cx="798376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From </a:t>
            </a:r>
            <a:r>
              <a:rPr lang="en-GB" sz="1000" b="0" i="1" u="none" strike="noStrike" cap="none">
                <a:solidFill>
                  <a:schemeClr val="dk1"/>
                </a:solidFill>
                <a:latin typeface="Calibri"/>
                <a:ea typeface="Calibri"/>
                <a:cs typeface="Calibri"/>
                <a:sym typeface="Calibri"/>
              </a:rPr>
              <a:t>Better learning through structured teaching: A framework for the gradual release of responsibility</a:t>
            </a:r>
            <a:r>
              <a:rPr lang="en-GB" sz="1000" b="0" i="0" u="none" strike="noStrike" cap="none">
                <a:solidFill>
                  <a:schemeClr val="dk1"/>
                </a:solidFill>
                <a:latin typeface="Calibri"/>
                <a:ea typeface="Calibri"/>
                <a:cs typeface="Calibri"/>
                <a:sym typeface="Calibri"/>
              </a:rPr>
              <a:t>(p. 4), by D. Fisher and N. Frey, 2008, Alexandria, VA: ASCD. Copyright 2008 by ASCD. </a:t>
            </a:r>
            <a:endParaRPr sz="1000" b="0" i="0" u="none" strike="noStrike" cap="none">
              <a:solidFill>
                <a:srgbClr val="000000"/>
              </a:solidFill>
              <a:latin typeface="Calibri"/>
              <a:ea typeface="Calibri"/>
              <a:cs typeface="Calibri"/>
              <a:sym typeface="Calibri"/>
            </a:endParaRPr>
          </a:p>
        </p:txBody>
      </p:sp>
      <p:sp>
        <p:nvSpPr>
          <p:cNvPr id="209" name="Google Shape;209;p15"/>
          <p:cNvSpPr/>
          <p:nvPr/>
        </p:nvSpPr>
        <p:spPr>
          <a:xfrm>
            <a:off x="3207720" y="1624685"/>
            <a:ext cx="3323746" cy="3370119"/>
          </a:xfrm>
          <a:prstGeom prst="triangle">
            <a:avLst>
              <a:gd name="adj" fmla="val 50000"/>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0" name="Google Shape;210;p15"/>
          <p:cNvSpPr txBox="1"/>
          <p:nvPr/>
        </p:nvSpPr>
        <p:spPr>
          <a:xfrm>
            <a:off x="1254081" y="1243753"/>
            <a:ext cx="32110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Calibri"/>
                <a:ea typeface="Calibri"/>
                <a:cs typeface="Calibri"/>
                <a:sym typeface="Calibri"/>
              </a:rPr>
              <a:t>Teacher Responsibility</a:t>
            </a:r>
            <a:endParaRPr/>
          </a:p>
        </p:txBody>
      </p:sp>
      <p:sp>
        <p:nvSpPr>
          <p:cNvPr id="211" name="Google Shape;211;p15"/>
          <p:cNvSpPr txBox="1"/>
          <p:nvPr/>
        </p:nvSpPr>
        <p:spPr>
          <a:xfrm>
            <a:off x="1254081" y="1815806"/>
            <a:ext cx="32110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Calibri"/>
                <a:ea typeface="Calibri"/>
                <a:cs typeface="Calibri"/>
                <a:sym typeface="Calibri"/>
              </a:rPr>
              <a:t>Focused Instruction</a:t>
            </a:r>
            <a:endParaRPr/>
          </a:p>
        </p:txBody>
      </p:sp>
      <p:sp>
        <p:nvSpPr>
          <p:cNvPr id="212" name="Google Shape;212;p15"/>
          <p:cNvSpPr txBox="1"/>
          <p:nvPr/>
        </p:nvSpPr>
        <p:spPr>
          <a:xfrm>
            <a:off x="1254081" y="2651415"/>
            <a:ext cx="32110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Calibri"/>
                <a:ea typeface="Calibri"/>
                <a:cs typeface="Calibri"/>
                <a:sym typeface="Calibri"/>
              </a:rPr>
              <a:t>Guided Instruction</a:t>
            </a:r>
            <a:endParaRPr/>
          </a:p>
        </p:txBody>
      </p:sp>
      <p:sp>
        <p:nvSpPr>
          <p:cNvPr id="213" name="Google Shape;213;p15"/>
          <p:cNvSpPr txBox="1"/>
          <p:nvPr/>
        </p:nvSpPr>
        <p:spPr>
          <a:xfrm>
            <a:off x="3264056" y="3470785"/>
            <a:ext cx="32110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Calibri"/>
                <a:ea typeface="Calibri"/>
                <a:cs typeface="Calibri"/>
                <a:sym typeface="Calibri"/>
              </a:rPr>
              <a:t>Collaborative Learning</a:t>
            </a:r>
            <a:endParaRPr/>
          </a:p>
        </p:txBody>
      </p:sp>
      <p:sp>
        <p:nvSpPr>
          <p:cNvPr id="214" name="Google Shape;214;p15"/>
          <p:cNvSpPr txBox="1"/>
          <p:nvPr/>
        </p:nvSpPr>
        <p:spPr>
          <a:xfrm>
            <a:off x="3264056" y="4298274"/>
            <a:ext cx="32110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Calibri"/>
                <a:ea typeface="Calibri"/>
                <a:cs typeface="Calibri"/>
                <a:sym typeface="Calibri"/>
              </a:rPr>
              <a:t>Independent Learning</a:t>
            </a:r>
            <a:endParaRPr/>
          </a:p>
        </p:txBody>
      </p:sp>
      <p:sp>
        <p:nvSpPr>
          <p:cNvPr id="215" name="Google Shape;215;p15"/>
          <p:cNvSpPr txBox="1"/>
          <p:nvPr/>
        </p:nvSpPr>
        <p:spPr>
          <a:xfrm>
            <a:off x="3264056" y="5119732"/>
            <a:ext cx="32110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Calibri"/>
                <a:ea typeface="Calibri"/>
                <a:cs typeface="Calibri"/>
                <a:sym typeface="Calibri"/>
              </a:rPr>
              <a:t>Student Responsibility</a:t>
            </a:r>
            <a:endParaRPr/>
          </a:p>
        </p:txBody>
      </p:sp>
      <p:sp>
        <p:nvSpPr>
          <p:cNvPr id="216" name="Google Shape;216;p15"/>
          <p:cNvSpPr txBox="1"/>
          <p:nvPr/>
        </p:nvSpPr>
        <p:spPr>
          <a:xfrm>
            <a:off x="5342561" y="1815807"/>
            <a:ext cx="27548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Calibri"/>
                <a:ea typeface="Calibri"/>
                <a:cs typeface="Calibri"/>
                <a:sym typeface="Calibri"/>
              </a:rPr>
              <a:t>“I do it”</a:t>
            </a:r>
            <a:endParaRPr/>
          </a:p>
        </p:txBody>
      </p:sp>
      <p:sp>
        <p:nvSpPr>
          <p:cNvPr id="217" name="Google Shape;217;p15"/>
          <p:cNvSpPr txBox="1"/>
          <p:nvPr/>
        </p:nvSpPr>
        <p:spPr>
          <a:xfrm>
            <a:off x="5739087" y="2643296"/>
            <a:ext cx="32110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Calibri"/>
                <a:ea typeface="Calibri"/>
                <a:cs typeface="Calibri"/>
                <a:sym typeface="Calibri"/>
              </a:rPr>
              <a:t>“We do it”</a:t>
            </a:r>
            <a:endParaRPr/>
          </a:p>
        </p:txBody>
      </p:sp>
      <p:sp>
        <p:nvSpPr>
          <p:cNvPr id="218" name="Google Shape;218;p15"/>
          <p:cNvSpPr txBox="1"/>
          <p:nvPr/>
        </p:nvSpPr>
        <p:spPr>
          <a:xfrm>
            <a:off x="6117833" y="3470785"/>
            <a:ext cx="32110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Calibri"/>
                <a:ea typeface="Calibri"/>
                <a:cs typeface="Calibri"/>
                <a:sym typeface="Calibri"/>
              </a:rPr>
              <a:t>“You do it together”</a:t>
            </a:r>
            <a:endParaRPr/>
          </a:p>
        </p:txBody>
      </p:sp>
      <p:sp>
        <p:nvSpPr>
          <p:cNvPr id="219" name="Google Shape;219;p15"/>
          <p:cNvSpPr txBox="1"/>
          <p:nvPr/>
        </p:nvSpPr>
        <p:spPr>
          <a:xfrm>
            <a:off x="5533604" y="4298274"/>
            <a:ext cx="32110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Calibri"/>
                <a:ea typeface="Calibri"/>
                <a:cs typeface="Calibri"/>
                <a:sym typeface="Calibri"/>
              </a:rPr>
              <a:t>“You do it alone”</a:t>
            </a:r>
            <a:endParaRPr/>
          </a:p>
        </p:txBody>
      </p:sp>
      <p:cxnSp>
        <p:nvCxnSpPr>
          <p:cNvPr id="220" name="Google Shape;220;p15"/>
          <p:cNvCxnSpPr/>
          <p:nvPr/>
        </p:nvCxnSpPr>
        <p:spPr>
          <a:xfrm>
            <a:off x="678095" y="4038418"/>
            <a:ext cx="7607499" cy="0"/>
          </a:xfrm>
          <a:prstGeom prst="straightConnector1">
            <a:avLst/>
          </a:prstGeom>
          <a:noFill/>
          <a:ln w="9525" cap="flat" cmpd="sng">
            <a:solidFill>
              <a:schemeClr val="accent5"/>
            </a:solidFill>
            <a:prstDash val="dash"/>
            <a:round/>
            <a:headEnd type="none" w="sm" len="sm"/>
            <a:tailEnd type="none" w="sm" len="sm"/>
          </a:ln>
        </p:spPr>
      </p:cxnSp>
      <p:cxnSp>
        <p:nvCxnSpPr>
          <p:cNvPr id="221" name="Google Shape;221;p15"/>
          <p:cNvCxnSpPr/>
          <p:nvPr/>
        </p:nvCxnSpPr>
        <p:spPr>
          <a:xfrm>
            <a:off x="678095" y="3210929"/>
            <a:ext cx="7607499" cy="0"/>
          </a:xfrm>
          <a:prstGeom prst="straightConnector1">
            <a:avLst/>
          </a:prstGeom>
          <a:noFill/>
          <a:ln w="9525" cap="flat" cmpd="sng">
            <a:solidFill>
              <a:schemeClr val="accent5"/>
            </a:solidFill>
            <a:prstDash val="dash"/>
            <a:round/>
            <a:headEnd type="none" w="sm" len="sm"/>
            <a:tailEnd type="none" w="sm" len="sm"/>
          </a:ln>
        </p:spPr>
      </p:cxnSp>
      <p:cxnSp>
        <p:nvCxnSpPr>
          <p:cNvPr id="222" name="Google Shape;222;p15"/>
          <p:cNvCxnSpPr/>
          <p:nvPr/>
        </p:nvCxnSpPr>
        <p:spPr>
          <a:xfrm>
            <a:off x="678095" y="2383440"/>
            <a:ext cx="7607499" cy="0"/>
          </a:xfrm>
          <a:prstGeom prst="straightConnector1">
            <a:avLst/>
          </a:prstGeom>
          <a:noFill/>
          <a:ln w="9525" cap="flat" cmpd="sng">
            <a:solidFill>
              <a:schemeClr val="accent5"/>
            </a:solidFill>
            <a:prstDash val="dash"/>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6"/>
          <p:cNvSpPr txBox="1">
            <a:spLocks noGrp="1"/>
          </p:cNvSpPr>
          <p:nvPr>
            <p:ph type="title"/>
          </p:nvPr>
        </p:nvSpPr>
        <p:spPr>
          <a:xfrm>
            <a:off x="529119" y="3346611"/>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GB" sz="3563" b="1"/>
              <a:t>Writing Revolution - </a:t>
            </a:r>
            <a:br>
              <a:rPr lang="en-GB" sz="3563" b="1"/>
            </a:br>
            <a:r>
              <a:rPr lang="en-GB" sz="3563" b="1"/>
              <a:t>Proofreading and editing </a:t>
            </a:r>
            <a:endParaRPr sz="3959" b="1"/>
          </a:p>
        </p:txBody>
      </p:sp>
      <p:sp>
        <p:nvSpPr>
          <p:cNvPr id="228" name="Google Shape;228;p16"/>
          <p:cNvSpPr txBox="1">
            <a:spLocks noGrp="1"/>
          </p:cNvSpPr>
          <p:nvPr>
            <p:ph type="body" idx="1"/>
          </p:nvPr>
        </p:nvSpPr>
        <p:spPr>
          <a:xfrm>
            <a:off x="529119" y="4672174"/>
            <a:ext cx="8229600" cy="127656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GB" i="1"/>
              <a:t>Proofreading symbols </a:t>
            </a:r>
            <a:endParaRPr i="1"/>
          </a:p>
          <a:p>
            <a:pPr marL="0" lvl="0" indent="0" algn="ctr" rtl="0">
              <a:lnSpc>
                <a:spcPct val="100000"/>
              </a:lnSpc>
              <a:spcBef>
                <a:spcPts val="640"/>
              </a:spcBef>
              <a:spcAft>
                <a:spcPts val="0"/>
              </a:spcAft>
              <a:buClr>
                <a:schemeClr val="dk1"/>
              </a:buClr>
              <a:buSzPts val="3200"/>
              <a:buNone/>
            </a:pPr>
            <a:r>
              <a:rPr lang="en-GB" i="1"/>
              <a:t>Revise and edit checklist</a:t>
            </a:r>
            <a:endParaRPr i="1"/>
          </a:p>
          <a:p>
            <a:pPr marL="203200" lvl="0" indent="0" algn="l"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endParaRPr/>
          </a:p>
        </p:txBody>
      </p:sp>
      <p:pic>
        <p:nvPicPr>
          <p:cNvPr id="229" name="Google Shape;229;p16"/>
          <p:cNvPicPr preferRelativeResize="0"/>
          <p:nvPr/>
        </p:nvPicPr>
        <p:blipFill rotWithShape="1">
          <a:blip r:embed="rId3">
            <a:alphaModFix/>
          </a:blip>
          <a:srcRect/>
          <a:stretch/>
        </p:blipFill>
        <p:spPr>
          <a:xfrm>
            <a:off x="3631413" y="278386"/>
            <a:ext cx="2025012" cy="3068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7"/>
          <p:cNvSpPr txBox="1">
            <a:spLocks noGrp="1"/>
          </p:cNvSpPr>
          <p:nvPr>
            <p:ph type="title"/>
          </p:nvPr>
        </p:nvSpPr>
        <p:spPr>
          <a:xfrm>
            <a:off x="457200" y="305461"/>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GB" sz="3563" b="1"/>
              <a:t>Rosenshine’s principles in action - </a:t>
            </a:r>
            <a:br>
              <a:rPr lang="en-GB" sz="3563" b="1"/>
            </a:br>
            <a:r>
              <a:rPr lang="en-GB" sz="3563" b="1"/>
              <a:t>Using scaffolds </a:t>
            </a:r>
            <a:endParaRPr sz="3959" b="1"/>
          </a:p>
        </p:txBody>
      </p:sp>
      <p:sp>
        <p:nvSpPr>
          <p:cNvPr id="235" name="Google Shape;235;p17"/>
          <p:cNvSpPr txBox="1">
            <a:spLocks noGrp="1"/>
          </p:cNvSpPr>
          <p:nvPr>
            <p:ph type="body" idx="1"/>
          </p:nvPr>
        </p:nvSpPr>
        <p:spPr>
          <a:xfrm>
            <a:off x="457200" y="1815958"/>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GB" sz="2800" i="1">
                <a:solidFill>
                  <a:srgbClr val="595959"/>
                </a:solidFill>
              </a:rPr>
              <a:t>‘Scaffolds include modelling of the first steps by the teacher…’</a:t>
            </a:r>
            <a:endParaRPr sz="2800">
              <a:solidFill>
                <a:srgbClr val="595959"/>
              </a:solidFill>
            </a:endParaRPr>
          </a:p>
          <a:p>
            <a:pPr marL="0" lvl="0" indent="0" algn="l" rtl="0">
              <a:lnSpc>
                <a:spcPct val="90000"/>
              </a:lnSpc>
              <a:spcBef>
                <a:spcPts val="640"/>
              </a:spcBef>
              <a:spcAft>
                <a:spcPts val="0"/>
              </a:spcAft>
              <a:buClr>
                <a:schemeClr val="dk1"/>
              </a:buClr>
              <a:buSzPts val="3200"/>
              <a:buNone/>
            </a:pPr>
            <a:endParaRPr sz="2800" i="1">
              <a:solidFill>
                <a:srgbClr val="595959"/>
              </a:solidFill>
            </a:endParaRPr>
          </a:p>
          <a:p>
            <a:pPr marL="0" lvl="0" indent="0" algn="l" rtl="0">
              <a:lnSpc>
                <a:spcPct val="90000"/>
              </a:lnSpc>
              <a:spcBef>
                <a:spcPts val="640"/>
              </a:spcBef>
              <a:spcAft>
                <a:spcPts val="0"/>
              </a:spcAft>
              <a:buClr>
                <a:schemeClr val="dk1"/>
              </a:buClr>
              <a:buSzPts val="3200"/>
              <a:buNone/>
            </a:pPr>
            <a:r>
              <a:rPr lang="en-GB" sz="2800" i="1">
                <a:solidFill>
                  <a:srgbClr val="595959"/>
                </a:solidFill>
              </a:rPr>
              <a:t>‘In some of the studies, students were given a checklist to evaluate their work (e.g. does every sentence start with a capital letter?). The teacher then modelled the use of the checklist.’ </a:t>
            </a:r>
            <a:endParaRPr sz="2800">
              <a:solidFill>
                <a:srgbClr val="595959"/>
              </a:solidFill>
            </a:endParaRPr>
          </a:p>
          <a:p>
            <a:pPr marL="0" lvl="0" indent="0" algn="l" rtl="0">
              <a:lnSpc>
                <a:spcPct val="90000"/>
              </a:lnSpc>
              <a:spcBef>
                <a:spcPts val="640"/>
              </a:spcBef>
              <a:spcAft>
                <a:spcPts val="0"/>
              </a:spcAft>
              <a:buClr>
                <a:schemeClr val="dk1"/>
              </a:buClr>
              <a:buSzPts val="3200"/>
              <a:buNone/>
            </a:pPr>
            <a:endParaRPr i="1"/>
          </a:p>
          <a:p>
            <a:pPr marL="0" lvl="0" indent="0" algn="r" rtl="0">
              <a:lnSpc>
                <a:spcPct val="90000"/>
              </a:lnSpc>
              <a:spcBef>
                <a:spcPts val="640"/>
              </a:spcBef>
              <a:spcAft>
                <a:spcPts val="0"/>
              </a:spcAft>
              <a:buClr>
                <a:schemeClr val="dk1"/>
              </a:buClr>
              <a:buSzPts val="3200"/>
              <a:buNone/>
            </a:pPr>
            <a:r>
              <a:rPr lang="en-GB" sz="2400" b="1"/>
              <a:t>Sherrington, T. (2019) </a:t>
            </a:r>
            <a:endParaRPr sz="24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a:solidFill>
                  <a:srgbClr val="FF8AD8"/>
                </a:solidFill>
              </a:rPr>
              <a:t>Year 1 </a:t>
            </a:r>
            <a:endParaRPr b="1">
              <a:solidFill>
                <a:srgbClr val="FF8AD8"/>
              </a:solidFill>
            </a:endParaRPr>
          </a:p>
        </p:txBody>
      </p:sp>
      <p:sp>
        <p:nvSpPr>
          <p:cNvPr id="241" name="Google Shape;241;p18"/>
          <p:cNvSpPr txBox="1">
            <a:spLocks noGrp="1"/>
          </p:cNvSpPr>
          <p:nvPr>
            <p:ph type="body" idx="1"/>
          </p:nvPr>
        </p:nvSpPr>
        <p:spPr>
          <a:xfrm>
            <a:off x="457200" y="1600200"/>
            <a:ext cx="84009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r>
              <a:rPr lang="en-GB" sz="2400" b="1">
                <a:solidFill>
                  <a:srgbClr val="FF8AD8"/>
                </a:solidFill>
              </a:rPr>
              <a:t>1. </a:t>
            </a:r>
            <a:r>
              <a:rPr lang="en-GB" sz="2400">
                <a:solidFill>
                  <a:srgbClr val="595959"/>
                </a:solidFill>
              </a:rPr>
              <a:t>Full stops and capital letters for names and ‘I’</a:t>
            </a:r>
            <a:endParaRPr sz="2400">
              <a:solidFill>
                <a:srgbClr val="595959"/>
              </a:solidFill>
            </a:endParaRPr>
          </a:p>
          <a:p>
            <a:pPr marL="0" lvl="0" indent="0" algn="l" rtl="0">
              <a:lnSpc>
                <a:spcPct val="100000"/>
              </a:lnSpc>
              <a:spcBef>
                <a:spcPts val="640"/>
              </a:spcBef>
              <a:spcAft>
                <a:spcPts val="0"/>
              </a:spcAft>
              <a:buClr>
                <a:schemeClr val="dk1"/>
              </a:buClr>
              <a:buSzPts val="3200"/>
              <a:buNone/>
            </a:pPr>
            <a:r>
              <a:rPr lang="en-GB" sz="2400" b="1">
                <a:solidFill>
                  <a:srgbClr val="FF8AD8"/>
                </a:solidFill>
              </a:rPr>
              <a:t>2. </a:t>
            </a:r>
            <a:r>
              <a:rPr lang="en-GB" sz="2400">
                <a:solidFill>
                  <a:srgbClr val="595959"/>
                </a:solidFill>
              </a:rPr>
              <a:t>Joining words: and</a:t>
            </a:r>
            <a:endParaRPr sz="2400">
              <a:solidFill>
                <a:srgbClr val="595959"/>
              </a:solidFill>
            </a:endParaRPr>
          </a:p>
          <a:p>
            <a:pPr marL="0" lvl="0" indent="0" algn="l" rtl="0">
              <a:lnSpc>
                <a:spcPct val="100000"/>
              </a:lnSpc>
              <a:spcBef>
                <a:spcPts val="640"/>
              </a:spcBef>
              <a:spcAft>
                <a:spcPts val="0"/>
              </a:spcAft>
              <a:buClr>
                <a:schemeClr val="dk1"/>
              </a:buClr>
              <a:buSzPts val="3200"/>
              <a:buNone/>
            </a:pPr>
            <a:r>
              <a:rPr lang="en-GB" sz="2400" b="1">
                <a:solidFill>
                  <a:srgbClr val="FF8AD8"/>
                </a:solidFill>
              </a:rPr>
              <a:t>3. </a:t>
            </a:r>
            <a:r>
              <a:rPr lang="en-GB" sz="2400">
                <a:solidFill>
                  <a:srgbClr val="595959"/>
                </a:solidFill>
              </a:rPr>
              <a:t>Finger spaces</a:t>
            </a:r>
            <a:endParaRPr sz="2400">
              <a:solidFill>
                <a:srgbClr val="595959"/>
              </a:solidFill>
            </a:endParaRPr>
          </a:p>
          <a:p>
            <a:pPr marL="0" lvl="0" indent="0" algn="l" rtl="0">
              <a:lnSpc>
                <a:spcPct val="100000"/>
              </a:lnSpc>
              <a:spcBef>
                <a:spcPts val="640"/>
              </a:spcBef>
              <a:spcAft>
                <a:spcPts val="0"/>
              </a:spcAft>
              <a:buClr>
                <a:schemeClr val="dk1"/>
              </a:buClr>
              <a:buSzPts val="3200"/>
              <a:buNone/>
            </a:pPr>
            <a:r>
              <a:rPr lang="en-GB" sz="2400" b="1">
                <a:solidFill>
                  <a:srgbClr val="FF8AD8"/>
                </a:solidFill>
              </a:rPr>
              <a:t>4. </a:t>
            </a:r>
            <a:r>
              <a:rPr lang="en-GB" sz="2400">
                <a:solidFill>
                  <a:srgbClr val="595959"/>
                </a:solidFill>
              </a:rPr>
              <a:t>Describing words</a:t>
            </a:r>
            <a:endParaRPr sz="2400">
              <a:solidFill>
                <a:srgbClr val="595959"/>
              </a:solidFill>
            </a:endParaRPr>
          </a:p>
          <a:p>
            <a:pPr marL="0" lvl="0" indent="0" algn="l" rtl="0">
              <a:lnSpc>
                <a:spcPct val="100000"/>
              </a:lnSpc>
              <a:spcBef>
                <a:spcPts val="640"/>
              </a:spcBef>
              <a:spcAft>
                <a:spcPts val="0"/>
              </a:spcAft>
              <a:buClr>
                <a:schemeClr val="dk1"/>
              </a:buClr>
              <a:buSzPts val="3200"/>
              <a:buNone/>
            </a:pPr>
            <a:r>
              <a:rPr lang="en-GB" sz="2400" b="1">
                <a:solidFill>
                  <a:srgbClr val="FF8AD8"/>
                </a:solidFill>
              </a:rPr>
              <a:t>5. </a:t>
            </a:r>
            <a:r>
              <a:rPr lang="en-GB" sz="2400">
                <a:solidFill>
                  <a:srgbClr val="595959"/>
                </a:solidFill>
              </a:rPr>
              <a:t>! , ?</a:t>
            </a:r>
            <a:endParaRPr sz="2400">
              <a:solidFill>
                <a:srgbClr val="595959"/>
              </a:solidFill>
            </a:endParaRPr>
          </a:p>
          <a:p>
            <a:pPr marL="0" lvl="0" indent="0" algn="l" rtl="0">
              <a:lnSpc>
                <a:spcPct val="100000"/>
              </a:lnSpc>
              <a:spcBef>
                <a:spcPts val="640"/>
              </a:spcBef>
              <a:spcAft>
                <a:spcPts val="0"/>
              </a:spcAft>
              <a:buClr>
                <a:schemeClr val="dk1"/>
              </a:buClr>
              <a:buSzPts val="3200"/>
              <a:buNone/>
            </a:pPr>
            <a:r>
              <a:rPr lang="en-GB" sz="2400" b="1">
                <a:solidFill>
                  <a:srgbClr val="FF8AD8"/>
                </a:solidFill>
              </a:rPr>
              <a:t>6. </a:t>
            </a:r>
            <a:r>
              <a:rPr lang="en-GB" sz="2400">
                <a:solidFill>
                  <a:srgbClr val="595959"/>
                </a:solidFill>
              </a:rPr>
              <a:t>Sounding out words</a:t>
            </a:r>
            <a:endParaRPr sz="2400">
              <a:solidFill>
                <a:srgbClr val="595959"/>
              </a:solidFill>
            </a:endParaRPr>
          </a:p>
          <a:p>
            <a:pPr marL="0" lvl="0" indent="0" algn="l" rtl="0">
              <a:lnSpc>
                <a:spcPct val="100000"/>
              </a:lnSpc>
              <a:spcBef>
                <a:spcPts val="640"/>
              </a:spcBef>
              <a:spcAft>
                <a:spcPts val="0"/>
              </a:spcAft>
              <a:buClr>
                <a:schemeClr val="dk1"/>
              </a:buClr>
              <a:buSzPts val="3200"/>
              <a:buNone/>
            </a:pPr>
            <a:r>
              <a:rPr lang="en-GB" sz="2400" b="1">
                <a:solidFill>
                  <a:srgbClr val="FF8AD8"/>
                </a:solidFill>
              </a:rPr>
              <a:t>7. </a:t>
            </a:r>
            <a:r>
              <a:rPr lang="en-GB" sz="2400">
                <a:solidFill>
                  <a:srgbClr val="595959"/>
                </a:solidFill>
              </a:rPr>
              <a:t>Say your sentence out loud</a:t>
            </a:r>
            <a:endParaRPr sz="2400">
              <a:solidFill>
                <a:srgbClr val="59595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a:solidFill>
                  <a:schemeClr val="accent4"/>
                </a:solidFill>
              </a:rPr>
              <a:t>Year 2 </a:t>
            </a:r>
            <a:endParaRPr b="1">
              <a:solidFill>
                <a:schemeClr val="accent4"/>
              </a:solidFill>
            </a:endParaRPr>
          </a:p>
        </p:txBody>
      </p:sp>
      <p:sp>
        <p:nvSpPr>
          <p:cNvPr id="247" name="Google Shape;247;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0"/>
              <a:buNone/>
            </a:pPr>
            <a:r>
              <a:rPr lang="en-GB" sz="2200" b="1">
                <a:solidFill>
                  <a:schemeClr val="accent4"/>
                </a:solidFill>
              </a:rPr>
              <a:t>1. </a:t>
            </a:r>
            <a:r>
              <a:rPr lang="en-GB" sz="2200">
                <a:solidFill>
                  <a:srgbClr val="595959"/>
                </a:solidFill>
              </a:rPr>
              <a:t>Capital letters and full stops, exclamation marks and question marks</a:t>
            </a:r>
            <a:endParaRPr/>
          </a:p>
          <a:p>
            <a:pPr marL="0" lvl="0" indent="0" algn="l" rtl="0">
              <a:lnSpc>
                <a:spcPct val="100000"/>
              </a:lnSpc>
              <a:spcBef>
                <a:spcPts val="600"/>
              </a:spcBef>
              <a:spcAft>
                <a:spcPts val="0"/>
              </a:spcAft>
              <a:buSzPts val="2480"/>
              <a:buNone/>
            </a:pPr>
            <a:r>
              <a:rPr lang="en-GB" sz="2200" b="1">
                <a:solidFill>
                  <a:schemeClr val="accent4"/>
                </a:solidFill>
              </a:rPr>
              <a:t>2. </a:t>
            </a:r>
            <a:r>
              <a:rPr lang="en-GB" sz="2200">
                <a:solidFill>
                  <a:srgbClr val="595959"/>
                </a:solidFill>
              </a:rPr>
              <a:t>Spaces between words</a:t>
            </a:r>
            <a:endParaRPr sz="2200">
              <a:solidFill>
                <a:srgbClr val="595959"/>
              </a:solidFill>
            </a:endParaRPr>
          </a:p>
          <a:p>
            <a:pPr marL="0" lvl="0" indent="0" algn="l" rtl="0">
              <a:lnSpc>
                <a:spcPct val="100000"/>
              </a:lnSpc>
              <a:spcBef>
                <a:spcPts val="1096"/>
              </a:spcBef>
              <a:spcAft>
                <a:spcPts val="0"/>
              </a:spcAft>
              <a:buClr>
                <a:schemeClr val="dk1"/>
              </a:buClr>
              <a:buSzPts val="2480"/>
              <a:buNone/>
            </a:pPr>
            <a:r>
              <a:rPr lang="en-GB" sz="2000" b="1">
                <a:solidFill>
                  <a:schemeClr val="accent4"/>
                </a:solidFill>
              </a:rPr>
              <a:t>3. </a:t>
            </a:r>
            <a:r>
              <a:rPr lang="en-GB" sz="2000">
                <a:solidFill>
                  <a:srgbClr val="595959"/>
                </a:solidFill>
              </a:rPr>
              <a:t>Joining words using: when, if, that, because, or, and, but, so</a:t>
            </a:r>
            <a:endParaRPr sz="2000">
              <a:solidFill>
                <a:srgbClr val="595959"/>
              </a:solidFill>
            </a:endParaRPr>
          </a:p>
          <a:p>
            <a:pPr marL="0" lvl="0" indent="0" algn="l" rtl="0">
              <a:lnSpc>
                <a:spcPct val="100000"/>
              </a:lnSpc>
              <a:spcBef>
                <a:spcPts val="1096"/>
              </a:spcBef>
              <a:spcAft>
                <a:spcPts val="0"/>
              </a:spcAft>
              <a:buClr>
                <a:schemeClr val="dk1"/>
              </a:buClr>
              <a:buSzPts val="2480"/>
              <a:buNone/>
            </a:pPr>
            <a:r>
              <a:rPr lang="en-GB" sz="2000" b="1">
                <a:solidFill>
                  <a:schemeClr val="accent4"/>
                </a:solidFill>
              </a:rPr>
              <a:t>4. </a:t>
            </a:r>
            <a:r>
              <a:rPr lang="en-GB" sz="2000">
                <a:solidFill>
                  <a:srgbClr val="595959"/>
                </a:solidFill>
              </a:rPr>
              <a:t>Apostrophes used for missing letters (e.g. can’t, couldn’t)</a:t>
            </a:r>
            <a:endParaRPr sz="2000">
              <a:solidFill>
                <a:srgbClr val="595959"/>
              </a:solidFill>
            </a:endParaRPr>
          </a:p>
          <a:p>
            <a:pPr marL="0" lvl="0" indent="0" algn="l" rtl="0">
              <a:lnSpc>
                <a:spcPct val="100000"/>
              </a:lnSpc>
              <a:spcBef>
                <a:spcPts val="1096"/>
              </a:spcBef>
              <a:spcAft>
                <a:spcPts val="0"/>
              </a:spcAft>
              <a:buClr>
                <a:schemeClr val="dk1"/>
              </a:buClr>
              <a:buSzPts val="2480"/>
              <a:buNone/>
            </a:pPr>
            <a:r>
              <a:rPr lang="en-GB" sz="2000" b="1">
                <a:solidFill>
                  <a:schemeClr val="accent4"/>
                </a:solidFill>
              </a:rPr>
              <a:t>5. </a:t>
            </a:r>
            <a:r>
              <a:rPr lang="en-GB" sz="2000">
                <a:solidFill>
                  <a:srgbClr val="595959"/>
                </a:solidFill>
              </a:rPr>
              <a:t>Expanded noun phrases: my beautiful purse, the blue butterfly with colourful wings</a:t>
            </a:r>
            <a:endParaRPr sz="2000">
              <a:solidFill>
                <a:srgbClr val="595959"/>
              </a:solidFill>
            </a:endParaRPr>
          </a:p>
          <a:p>
            <a:pPr marL="0" lvl="0" indent="0" algn="l" rtl="0">
              <a:lnSpc>
                <a:spcPct val="100000"/>
              </a:lnSpc>
              <a:spcBef>
                <a:spcPts val="1096"/>
              </a:spcBef>
              <a:spcAft>
                <a:spcPts val="0"/>
              </a:spcAft>
              <a:buClr>
                <a:schemeClr val="dk1"/>
              </a:buClr>
              <a:buSzPts val="2480"/>
              <a:buNone/>
            </a:pPr>
            <a:r>
              <a:rPr lang="en-GB" sz="2000" b="1">
                <a:solidFill>
                  <a:schemeClr val="accent4"/>
                </a:solidFill>
              </a:rPr>
              <a:t>6. </a:t>
            </a:r>
            <a:r>
              <a:rPr lang="en-GB" sz="2000">
                <a:solidFill>
                  <a:srgbClr val="595959"/>
                </a:solidFill>
              </a:rPr>
              <a:t>Write statements, commands, exclamations and questions</a:t>
            </a:r>
            <a:endParaRPr sz="2000">
              <a:solidFill>
                <a:srgbClr val="595959"/>
              </a:solidFill>
            </a:endParaRPr>
          </a:p>
          <a:p>
            <a:pPr marL="0" lvl="0" indent="0" algn="l" rtl="0">
              <a:lnSpc>
                <a:spcPct val="100000"/>
              </a:lnSpc>
              <a:spcBef>
                <a:spcPts val="1096"/>
              </a:spcBef>
              <a:spcAft>
                <a:spcPts val="0"/>
              </a:spcAft>
              <a:buClr>
                <a:schemeClr val="dk1"/>
              </a:buClr>
              <a:buSzPts val="2480"/>
              <a:buNone/>
            </a:pPr>
            <a:r>
              <a:rPr lang="en-GB" sz="2000" b="1">
                <a:solidFill>
                  <a:schemeClr val="accent4"/>
                </a:solidFill>
              </a:rPr>
              <a:t>7. </a:t>
            </a:r>
            <a:r>
              <a:rPr lang="en-GB" sz="2000">
                <a:solidFill>
                  <a:srgbClr val="595959"/>
                </a:solidFill>
              </a:rPr>
              <a:t>Adverbs of time, e.g. first, next, second</a:t>
            </a:r>
            <a:endParaRPr sz="2000">
              <a:solidFill>
                <a:srgbClr val="595959"/>
              </a:solidFill>
            </a:endParaRPr>
          </a:p>
          <a:p>
            <a:pPr marL="0" lvl="0" indent="0" algn="l" rtl="0">
              <a:lnSpc>
                <a:spcPct val="100000"/>
              </a:lnSpc>
              <a:spcBef>
                <a:spcPts val="1096"/>
              </a:spcBef>
              <a:spcAft>
                <a:spcPts val="0"/>
              </a:spcAft>
              <a:buClr>
                <a:schemeClr val="dk1"/>
              </a:buClr>
              <a:buSzPts val="2480"/>
              <a:buNone/>
            </a:pPr>
            <a:r>
              <a:rPr lang="en-GB" sz="2000" b="1">
                <a:solidFill>
                  <a:schemeClr val="accent4"/>
                </a:solidFill>
              </a:rPr>
              <a:t>8. </a:t>
            </a:r>
            <a:r>
              <a:rPr lang="en-GB" sz="2000">
                <a:solidFill>
                  <a:srgbClr val="595959"/>
                </a:solidFill>
              </a:rPr>
              <a:t>Adverbs, e.g. slowly, quickly, cautiously</a:t>
            </a:r>
            <a:endParaRPr sz="2000">
              <a:solidFill>
                <a:srgbClr val="595959"/>
              </a:solidFill>
            </a:endParaRPr>
          </a:p>
          <a:p>
            <a:pPr marL="0" lvl="0" indent="0" algn="l" rtl="0">
              <a:lnSpc>
                <a:spcPct val="100000"/>
              </a:lnSpc>
              <a:spcBef>
                <a:spcPts val="1096"/>
              </a:spcBef>
              <a:spcAft>
                <a:spcPts val="600"/>
              </a:spcAft>
              <a:buClr>
                <a:schemeClr val="dk1"/>
              </a:buClr>
              <a:buSzPts val="2480"/>
              <a:buNone/>
            </a:pPr>
            <a:r>
              <a:rPr lang="en-GB" sz="2000" b="1">
                <a:solidFill>
                  <a:schemeClr val="accent4"/>
                </a:solidFill>
              </a:rPr>
              <a:t>9. </a:t>
            </a:r>
            <a:r>
              <a:rPr lang="en-GB" sz="2000">
                <a:solidFill>
                  <a:srgbClr val="595959"/>
                </a:solidFill>
              </a:rPr>
              <a:t>Joined handwriting and correct spellings</a:t>
            </a:r>
            <a:endParaRPr sz="2000">
              <a:solidFill>
                <a:srgbClr val="59595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p:nvPr/>
        </p:nvSpPr>
        <p:spPr>
          <a:xfrm>
            <a:off x="547341" y="1941618"/>
            <a:ext cx="1059616" cy="291534"/>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8" name="Google Shape;88;p2"/>
          <p:cNvSpPr/>
          <p:nvPr/>
        </p:nvSpPr>
        <p:spPr>
          <a:xfrm>
            <a:off x="410399" y="2180219"/>
            <a:ext cx="1333500" cy="291534"/>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 name="Google Shape;89;p2"/>
          <p:cNvSpPr/>
          <p:nvPr/>
        </p:nvSpPr>
        <p:spPr>
          <a:xfrm>
            <a:off x="2056102" y="1343221"/>
            <a:ext cx="810388" cy="291534"/>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 name="Google Shape;90;p2"/>
          <p:cNvSpPr txBox="1"/>
          <p:nvPr/>
        </p:nvSpPr>
        <p:spPr>
          <a:xfrm>
            <a:off x="1" y="293301"/>
            <a:ext cx="914399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chemeClr val="dk1"/>
                </a:solidFill>
                <a:latin typeface="Calibri"/>
                <a:ea typeface="Calibri"/>
                <a:cs typeface="Calibri"/>
                <a:sym typeface="Calibri"/>
              </a:rPr>
              <a:t>Key aspects of teaching reading and writing </a:t>
            </a:r>
            <a:endParaRPr sz="1400" b="0" i="0" u="none" strike="noStrike" cap="none">
              <a:solidFill>
                <a:schemeClr val="dk1"/>
              </a:solidFill>
              <a:latin typeface="Calibri"/>
              <a:ea typeface="Calibri"/>
              <a:cs typeface="Calibri"/>
              <a:sym typeface="Calibri"/>
            </a:endParaRPr>
          </a:p>
        </p:txBody>
      </p:sp>
      <p:pic>
        <p:nvPicPr>
          <p:cNvPr id="91" name="Google Shape;91;p2"/>
          <p:cNvPicPr preferRelativeResize="0"/>
          <p:nvPr/>
        </p:nvPicPr>
        <p:blipFill rotWithShape="1">
          <a:blip r:embed="rId3">
            <a:alphaModFix/>
          </a:blip>
          <a:srcRect/>
          <a:stretch/>
        </p:blipFill>
        <p:spPr>
          <a:xfrm>
            <a:off x="675823" y="4387065"/>
            <a:ext cx="902414" cy="1273996"/>
          </a:xfrm>
          <a:prstGeom prst="rect">
            <a:avLst/>
          </a:prstGeom>
          <a:noFill/>
          <a:ln>
            <a:noFill/>
          </a:ln>
        </p:spPr>
      </p:pic>
      <p:pic>
        <p:nvPicPr>
          <p:cNvPr id="92" name="Google Shape;92;p2"/>
          <p:cNvPicPr preferRelativeResize="0"/>
          <p:nvPr/>
        </p:nvPicPr>
        <p:blipFill rotWithShape="1">
          <a:blip r:embed="rId4">
            <a:alphaModFix/>
          </a:blip>
          <a:srcRect/>
          <a:stretch/>
        </p:blipFill>
        <p:spPr>
          <a:xfrm rot="-9217578">
            <a:off x="3049756" y="3937815"/>
            <a:ext cx="343138" cy="1549319"/>
          </a:xfrm>
          <a:prstGeom prst="rect">
            <a:avLst/>
          </a:prstGeom>
          <a:noFill/>
          <a:ln>
            <a:noFill/>
          </a:ln>
        </p:spPr>
      </p:pic>
      <p:pic>
        <p:nvPicPr>
          <p:cNvPr id="93" name="Google Shape;93;p2"/>
          <p:cNvPicPr preferRelativeResize="0"/>
          <p:nvPr/>
        </p:nvPicPr>
        <p:blipFill rotWithShape="1">
          <a:blip r:embed="rId5">
            <a:alphaModFix/>
          </a:blip>
          <a:srcRect/>
          <a:stretch/>
        </p:blipFill>
        <p:spPr>
          <a:xfrm>
            <a:off x="2063144" y="1778572"/>
            <a:ext cx="1333500" cy="1244600"/>
          </a:xfrm>
          <a:prstGeom prst="rect">
            <a:avLst/>
          </a:prstGeom>
          <a:noFill/>
          <a:ln>
            <a:noFill/>
          </a:ln>
        </p:spPr>
      </p:pic>
      <p:pic>
        <p:nvPicPr>
          <p:cNvPr id="94" name="Google Shape;94;p2"/>
          <p:cNvPicPr preferRelativeResize="0"/>
          <p:nvPr/>
        </p:nvPicPr>
        <p:blipFill rotWithShape="1">
          <a:blip r:embed="rId6">
            <a:alphaModFix/>
          </a:blip>
          <a:srcRect/>
          <a:stretch/>
        </p:blipFill>
        <p:spPr>
          <a:xfrm>
            <a:off x="5639614" y="4512860"/>
            <a:ext cx="1354564" cy="1243736"/>
          </a:xfrm>
          <a:prstGeom prst="rect">
            <a:avLst/>
          </a:prstGeom>
          <a:noFill/>
          <a:ln>
            <a:noFill/>
          </a:ln>
        </p:spPr>
      </p:pic>
      <p:pic>
        <p:nvPicPr>
          <p:cNvPr id="95" name="Google Shape;95;p2"/>
          <p:cNvPicPr preferRelativeResize="0"/>
          <p:nvPr/>
        </p:nvPicPr>
        <p:blipFill rotWithShape="1">
          <a:blip r:embed="rId7">
            <a:alphaModFix/>
          </a:blip>
          <a:srcRect/>
          <a:stretch/>
        </p:blipFill>
        <p:spPr>
          <a:xfrm>
            <a:off x="2134445" y="5291720"/>
            <a:ext cx="647700" cy="279400"/>
          </a:xfrm>
          <a:prstGeom prst="rect">
            <a:avLst/>
          </a:prstGeom>
          <a:noFill/>
          <a:ln>
            <a:noFill/>
          </a:ln>
        </p:spPr>
      </p:pic>
      <p:pic>
        <p:nvPicPr>
          <p:cNvPr id="96" name="Google Shape;96;p2"/>
          <p:cNvPicPr preferRelativeResize="0"/>
          <p:nvPr/>
        </p:nvPicPr>
        <p:blipFill rotWithShape="1">
          <a:blip r:embed="rId8">
            <a:alphaModFix/>
          </a:blip>
          <a:srcRect/>
          <a:stretch/>
        </p:blipFill>
        <p:spPr>
          <a:xfrm rot="-1230973">
            <a:off x="7458152" y="4649800"/>
            <a:ext cx="990600" cy="673100"/>
          </a:xfrm>
          <a:prstGeom prst="rect">
            <a:avLst/>
          </a:prstGeom>
          <a:noFill/>
          <a:ln>
            <a:noFill/>
          </a:ln>
        </p:spPr>
      </p:pic>
      <p:pic>
        <p:nvPicPr>
          <p:cNvPr id="97" name="Google Shape;97;p2"/>
          <p:cNvPicPr preferRelativeResize="0"/>
          <p:nvPr/>
        </p:nvPicPr>
        <p:blipFill rotWithShape="1">
          <a:blip r:embed="rId9">
            <a:alphaModFix/>
          </a:blip>
          <a:srcRect/>
          <a:stretch/>
        </p:blipFill>
        <p:spPr>
          <a:xfrm>
            <a:off x="5620889" y="1805291"/>
            <a:ext cx="910717" cy="517453"/>
          </a:xfrm>
          <a:prstGeom prst="rect">
            <a:avLst/>
          </a:prstGeom>
          <a:noFill/>
          <a:ln>
            <a:noFill/>
          </a:ln>
        </p:spPr>
      </p:pic>
      <p:pic>
        <p:nvPicPr>
          <p:cNvPr id="98" name="Google Shape;98;p2"/>
          <p:cNvPicPr preferRelativeResize="0"/>
          <p:nvPr/>
        </p:nvPicPr>
        <p:blipFill rotWithShape="1">
          <a:blip r:embed="rId10">
            <a:alphaModFix/>
          </a:blip>
          <a:srcRect/>
          <a:stretch/>
        </p:blipFill>
        <p:spPr>
          <a:xfrm rot="1479244">
            <a:off x="5534213" y="2398042"/>
            <a:ext cx="589896" cy="579547"/>
          </a:xfrm>
          <a:prstGeom prst="rect">
            <a:avLst/>
          </a:prstGeom>
          <a:noFill/>
          <a:ln>
            <a:noFill/>
          </a:ln>
        </p:spPr>
      </p:pic>
      <p:pic>
        <p:nvPicPr>
          <p:cNvPr id="99" name="Google Shape;99;p2"/>
          <p:cNvPicPr preferRelativeResize="0"/>
          <p:nvPr/>
        </p:nvPicPr>
        <p:blipFill rotWithShape="1">
          <a:blip r:embed="rId11">
            <a:alphaModFix/>
          </a:blip>
          <a:srcRect/>
          <a:stretch/>
        </p:blipFill>
        <p:spPr>
          <a:xfrm>
            <a:off x="5896410" y="3000565"/>
            <a:ext cx="693387" cy="672689"/>
          </a:xfrm>
          <a:prstGeom prst="rect">
            <a:avLst/>
          </a:prstGeom>
          <a:noFill/>
          <a:ln>
            <a:noFill/>
          </a:ln>
        </p:spPr>
      </p:pic>
      <p:pic>
        <p:nvPicPr>
          <p:cNvPr id="100" name="Google Shape;100;p2"/>
          <p:cNvPicPr preferRelativeResize="0"/>
          <p:nvPr/>
        </p:nvPicPr>
        <p:blipFill rotWithShape="1">
          <a:blip r:embed="rId12">
            <a:alphaModFix/>
          </a:blip>
          <a:srcRect/>
          <a:stretch/>
        </p:blipFill>
        <p:spPr>
          <a:xfrm>
            <a:off x="4308205" y="4669499"/>
            <a:ext cx="241300" cy="444500"/>
          </a:xfrm>
          <a:prstGeom prst="rect">
            <a:avLst/>
          </a:prstGeom>
          <a:noFill/>
          <a:ln>
            <a:noFill/>
          </a:ln>
        </p:spPr>
      </p:pic>
      <p:pic>
        <p:nvPicPr>
          <p:cNvPr id="101" name="Google Shape;101;p2"/>
          <p:cNvPicPr preferRelativeResize="0"/>
          <p:nvPr/>
        </p:nvPicPr>
        <p:blipFill rotWithShape="1">
          <a:blip r:embed="rId13">
            <a:alphaModFix/>
          </a:blip>
          <a:srcRect/>
          <a:stretch/>
        </p:blipFill>
        <p:spPr>
          <a:xfrm>
            <a:off x="7396914" y="1897848"/>
            <a:ext cx="571485" cy="584776"/>
          </a:xfrm>
          <a:prstGeom prst="rect">
            <a:avLst/>
          </a:prstGeom>
          <a:noFill/>
          <a:ln>
            <a:noFill/>
          </a:ln>
        </p:spPr>
      </p:pic>
      <p:pic>
        <p:nvPicPr>
          <p:cNvPr id="102" name="Google Shape;102;p2"/>
          <p:cNvPicPr preferRelativeResize="0"/>
          <p:nvPr/>
        </p:nvPicPr>
        <p:blipFill rotWithShape="1">
          <a:blip r:embed="rId13">
            <a:alphaModFix/>
          </a:blip>
          <a:srcRect/>
          <a:stretch/>
        </p:blipFill>
        <p:spPr>
          <a:xfrm>
            <a:off x="7396914" y="2679684"/>
            <a:ext cx="571485" cy="584776"/>
          </a:xfrm>
          <a:prstGeom prst="rect">
            <a:avLst/>
          </a:prstGeom>
          <a:noFill/>
          <a:ln>
            <a:noFill/>
          </a:ln>
        </p:spPr>
      </p:pic>
      <p:pic>
        <p:nvPicPr>
          <p:cNvPr id="103" name="Google Shape;103;p2"/>
          <p:cNvPicPr preferRelativeResize="0"/>
          <p:nvPr/>
        </p:nvPicPr>
        <p:blipFill rotWithShape="1">
          <a:blip r:embed="rId14">
            <a:alphaModFix/>
          </a:blip>
          <a:srcRect/>
          <a:stretch/>
        </p:blipFill>
        <p:spPr>
          <a:xfrm>
            <a:off x="4355290" y="4986350"/>
            <a:ext cx="787400" cy="520700"/>
          </a:xfrm>
          <a:prstGeom prst="rect">
            <a:avLst/>
          </a:prstGeom>
          <a:noFill/>
          <a:ln>
            <a:noFill/>
          </a:ln>
        </p:spPr>
      </p:pic>
      <p:pic>
        <p:nvPicPr>
          <p:cNvPr id="104" name="Google Shape;104;p2"/>
          <p:cNvPicPr preferRelativeResize="0"/>
          <p:nvPr/>
        </p:nvPicPr>
        <p:blipFill rotWithShape="1">
          <a:blip r:embed="rId15">
            <a:alphaModFix/>
          </a:blip>
          <a:srcRect/>
          <a:stretch/>
        </p:blipFill>
        <p:spPr>
          <a:xfrm rot="1483775">
            <a:off x="8378863" y="4565778"/>
            <a:ext cx="312851" cy="273053"/>
          </a:xfrm>
          <a:prstGeom prst="rect">
            <a:avLst/>
          </a:prstGeom>
          <a:noFill/>
          <a:ln>
            <a:noFill/>
          </a:ln>
        </p:spPr>
      </p:pic>
      <p:pic>
        <p:nvPicPr>
          <p:cNvPr id="105" name="Google Shape;105;p2"/>
          <p:cNvPicPr preferRelativeResize="0"/>
          <p:nvPr/>
        </p:nvPicPr>
        <p:blipFill rotWithShape="1">
          <a:blip r:embed="rId16">
            <a:alphaModFix/>
          </a:blip>
          <a:srcRect/>
          <a:stretch/>
        </p:blipFill>
        <p:spPr>
          <a:xfrm>
            <a:off x="3921461" y="1845686"/>
            <a:ext cx="804699" cy="1346639"/>
          </a:xfrm>
          <a:prstGeom prst="rect">
            <a:avLst/>
          </a:prstGeom>
          <a:noFill/>
          <a:ln>
            <a:noFill/>
          </a:ln>
        </p:spPr>
      </p:pic>
      <p:pic>
        <p:nvPicPr>
          <p:cNvPr id="106" name="Google Shape;106;p2"/>
          <p:cNvPicPr preferRelativeResize="0"/>
          <p:nvPr/>
        </p:nvPicPr>
        <p:blipFill rotWithShape="1">
          <a:blip r:embed="rId17">
            <a:alphaModFix/>
          </a:blip>
          <a:srcRect/>
          <a:stretch/>
        </p:blipFill>
        <p:spPr>
          <a:xfrm>
            <a:off x="1127569" y="1556332"/>
            <a:ext cx="558800" cy="279400"/>
          </a:xfrm>
          <a:prstGeom prst="rect">
            <a:avLst/>
          </a:prstGeom>
          <a:noFill/>
          <a:ln>
            <a:noFill/>
          </a:ln>
        </p:spPr>
      </p:pic>
      <p:sp>
        <p:nvSpPr>
          <p:cNvPr id="107" name="Google Shape;107;p2"/>
          <p:cNvSpPr txBox="1"/>
          <p:nvPr/>
        </p:nvSpPr>
        <p:spPr>
          <a:xfrm>
            <a:off x="363652" y="1941618"/>
            <a:ext cx="142699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1" i="0" u="none" strike="noStrike" cap="none">
                <a:solidFill>
                  <a:schemeClr val="lt1"/>
                </a:solidFill>
                <a:latin typeface="Calibri"/>
                <a:ea typeface="Calibri"/>
                <a:cs typeface="Calibri"/>
                <a:sym typeface="Calibri"/>
              </a:rPr>
              <a:t>Reading &amp; </a:t>
            </a:r>
            <a:br>
              <a:rPr lang="en-GB" sz="1400" b="1" i="0" u="none" strike="noStrike" cap="none">
                <a:solidFill>
                  <a:schemeClr val="lt1"/>
                </a:solidFill>
                <a:latin typeface="Calibri"/>
                <a:ea typeface="Calibri"/>
                <a:cs typeface="Calibri"/>
                <a:sym typeface="Calibri"/>
              </a:rPr>
            </a:br>
            <a:r>
              <a:rPr lang="en-GB" sz="1400" b="1" i="0" u="none" strike="noStrike" cap="none">
                <a:solidFill>
                  <a:schemeClr val="lt1"/>
                </a:solidFill>
                <a:latin typeface="Calibri"/>
                <a:ea typeface="Calibri"/>
                <a:cs typeface="Calibri"/>
                <a:sym typeface="Calibri"/>
              </a:rPr>
              <a:t>Writing Journey</a:t>
            </a:r>
            <a:endParaRPr/>
          </a:p>
        </p:txBody>
      </p:sp>
      <p:sp>
        <p:nvSpPr>
          <p:cNvPr id="108" name="Google Shape;108;p2"/>
          <p:cNvSpPr txBox="1"/>
          <p:nvPr/>
        </p:nvSpPr>
        <p:spPr>
          <a:xfrm>
            <a:off x="2128767" y="1304322"/>
            <a:ext cx="665059"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Calibri"/>
                <a:ea typeface="Calibri"/>
                <a:cs typeface="Calibri"/>
                <a:sym typeface="Calibri"/>
              </a:rPr>
              <a:t>Read </a:t>
            </a:r>
            <a:endParaRPr/>
          </a:p>
        </p:txBody>
      </p:sp>
      <p:sp>
        <p:nvSpPr>
          <p:cNvPr id="109" name="Google Shape;109;p2"/>
          <p:cNvSpPr/>
          <p:nvPr/>
        </p:nvSpPr>
        <p:spPr>
          <a:xfrm>
            <a:off x="3512091" y="1315551"/>
            <a:ext cx="1333500" cy="291534"/>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 name="Google Shape;110;p2"/>
          <p:cNvSpPr txBox="1"/>
          <p:nvPr/>
        </p:nvSpPr>
        <p:spPr>
          <a:xfrm>
            <a:off x="3477116" y="1307429"/>
            <a:ext cx="140344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1" i="0" u="none" strike="noStrike" cap="none">
                <a:solidFill>
                  <a:schemeClr val="lt1"/>
                </a:solidFill>
                <a:latin typeface="Calibri"/>
                <a:ea typeface="Calibri"/>
                <a:cs typeface="Calibri"/>
                <a:sym typeface="Calibri"/>
              </a:rPr>
              <a:t>Comprehension</a:t>
            </a:r>
            <a:endParaRPr/>
          </a:p>
        </p:txBody>
      </p:sp>
      <p:sp>
        <p:nvSpPr>
          <p:cNvPr id="111" name="Google Shape;111;p2"/>
          <p:cNvSpPr/>
          <p:nvPr/>
        </p:nvSpPr>
        <p:spPr>
          <a:xfrm>
            <a:off x="5177665" y="1316049"/>
            <a:ext cx="1333500" cy="291534"/>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2" name="Google Shape;112;p2"/>
          <p:cNvSpPr txBox="1"/>
          <p:nvPr/>
        </p:nvSpPr>
        <p:spPr>
          <a:xfrm>
            <a:off x="5142690" y="1307927"/>
            <a:ext cx="140344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1" i="0" u="none" strike="noStrike" cap="none">
                <a:solidFill>
                  <a:schemeClr val="lt1"/>
                </a:solidFill>
                <a:latin typeface="Calibri"/>
                <a:ea typeface="Calibri"/>
                <a:cs typeface="Calibri"/>
                <a:sym typeface="Calibri"/>
              </a:rPr>
              <a:t>Analyse</a:t>
            </a:r>
            <a:endParaRPr sz="1400" b="1" i="0" u="none" strike="noStrike" cap="none">
              <a:solidFill>
                <a:schemeClr val="lt1"/>
              </a:solidFill>
              <a:latin typeface="Calibri"/>
              <a:ea typeface="Calibri"/>
              <a:cs typeface="Calibri"/>
              <a:sym typeface="Calibri"/>
            </a:endParaRPr>
          </a:p>
        </p:txBody>
      </p:sp>
      <p:sp>
        <p:nvSpPr>
          <p:cNvPr id="113" name="Google Shape;113;p2"/>
          <p:cNvSpPr/>
          <p:nvPr/>
        </p:nvSpPr>
        <p:spPr>
          <a:xfrm>
            <a:off x="7207798" y="3903499"/>
            <a:ext cx="1333500" cy="291534"/>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4" name="Google Shape;114;p2"/>
          <p:cNvSpPr txBox="1"/>
          <p:nvPr/>
        </p:nvSpPr>
        <p:spPr>
          <a:xfrm>
            <a:off x="7172823" y="3895377"/>
            <a:ext cx="140344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1" i="0" u="none" strike="noStrike" cap="none">
                <a:solidFill>
                  <a:schemeClr val="lt1"/>
                </a:solidFill>
                <a:latin typeface="Calibri"/>
                <a:ea typeface="Calibri"/>
                <a:cs typeface="Calibri"/>
                <a:sym typeface="Calibri"/>
              </a:rPr>
              <a:t>Read Aloud</a:t>
            </a:r>
            <a:endParaRPr/>
          </a:p>
        </p:txBody>
      </p:sp>
      <p:sp>
        <p:nvSpPr>
          <p:cNvPr id="115" name="Google Shape;115;p2"/>
          <p:cNvSpPr/>
          <p:nvPr/>
        </p:nvSpPr>
        <p:spPr>
          <a:xfrm>
            <a:off x="7277462" y="1323672"/>
            <a:ext cx="810388" cy="291534"/>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6" name="Google Shape;116;p2"/>
          <p:cNvSpPr txBox="1"/>
          <p:nvPr/>
        </p:nvSpPr>
        <p:spPr>
          <a:xfrm>
            <a:off x="7350127" y="1284773"/>
            <a:ext cx="665059"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Calibri"/>
                <a:ea typeface="Calibri"/>
                <a:cs typeface="Calibri"/>
                <a:sym typeface="Calibri"/>
              </a:rPr>
              <a:t>Plan</a:t>
            </a:r>
            <a:endParaRPr/>
          </a:p>
        </p:txBody>
      </p:sp>
      <p:sp>
        <p:nvSpPr>
          <p:cNvPr id="117" name="Google Shape;117;p2"/>
          <p:cNvSpPr/>
          <p:nvPr/>
        </p:nvSpPr>
        <p:spPr>
          <a:xfrm>
            <a:off x="721836" y="3848809"/>
            <a:ext cx="810388" cy="291534"/>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 name="Google Shape;118;p2"/>
          <p:cNvSpPr txBox="1"/>
          <p:nvPr/>
        </p:nvSpPr>
        <p:spPr>
          <a:xfrm>
            <a:off x="794501" y="3809910"/>
            <a:ext cx="665059"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Calibri"/>
                <a:ea typeface="Calibri"/>
                <a:cs typeface="Calibri"/>
                <a:sym typeface="Calibri"/>
              </a:rPr>
              <a:t>Draft</a:t>
            </a:r>
            <a:endParaRPr/>
          </a:p>
        </p:txBody>
      </p:sp>
      <p:sp>
        <p:nvSpPr>
          <p:cNvPr id="119" name="Google Shape;119;p2"/>
          <p:cNvSpPr/>
          <p:nvPr/>
        </p:nvSpPr>
        <p:spPr>
          <a:xfrm>
            <a:off x="2388631" y="3861648"/>
            <a:ext cx="810388" cy="291534"/>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0" name="Google Shape;120;p2"/>
          <p:cNvSpPr txBox="1"/>
          <p:nvPr/>
        </p:nvSpPr>
        <p:spPr>
          <a:xfrm>
            <a:off x="2461296" y="3822749"/>
            <a:ext cx="665059"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Calibri"/>
                <a:ea typeface="Calibri"/>
                <a:cs typeface="Calibri"/>
                <a:sym typeface="Calibri"/>
              </a:rPr>
              <a:t>Write</a:t>
            </a:r>
            <a:endParaRPr/>
          </a:p>
        </p:txBody>
      </p:sp>
      <p:sp>
        <p:nvSpPr>
          <p:cNvPr id="121" name="Google Shape;121;p2"/>
          <p:cNvSpPr/>
          <p:nvPr/>
        </p:nvSpPr>
        <p:spPr>
          <a:xfrm>
            <a:off x="4257733" y="3850198"/>
            <a:ext cx="1059616" cy="5207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 name="Google Shape;122;p2"/>
          <p:cNvSpPr txBox="1"/>
          <p:nvPr/>
        </p:nvSpPr>
        <p:spPr>
          <a:xfrm>
            <a:off x="4353767" y="3850198"/>
            <a:ext cx="86754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1" i="0" u="none" strike="noStrike" cap="none">
                <a:solidFill>
                  <a:schemeClr val="lt1"/>
                </a:solidFill>
                <a:latin typeface="Calibri"/>
                <a:ea typeface="Calibri"/>
                <a:cs typeface="Calibri"/>
                <a:sym typeface="Calibri"/>
              </a:rPr>
              <a:t>Evaluate </a:t>
            </a:r>
            <a:br>
              <a:rPr lang="en-GB" sz="1400" b="1" i="0" u="none" strike="noStrike" cap="none">
                <a:solidFill>
                  <a:schemeClr val="lt1"/>
                </a:solidFill>
                <a:latin typeface="Calibri"/>
                <a:ea typeface="Calibri"/>
                <a:cs typeface="Calibri"/>
                <a:sym typeface="Calibri"/>
              </a:rPr>
            </a:br>
            <a:r>
              <a:rPr lang="en-GB" sz="1400" b="1" i="0" u="none" strike="noStrike" cap="none">
                <a:solidFill>
                  <a:schemeClr val="lt1"/>
                </a:solidFill>
                <a:latin typeface="Calibri"/>
                <a:ea typeface="Calibri"/>
                <a:cs typeface="Calibri"/>
                <a:sym typeface="Calibri"/>
              </a:rPr>
              <a:t>and edit</a:t>
            </a:r>
            <a:endParaRPr sz="1400" b="1" i="0" u="none" strike="noStrike" cap="none">
              <a:solidFill>
                <a:schemeClr val="lt1"/>
              </a:solidFill>
              <a:latin typeface="Calibri"/>
              <a:ea typeface="Calibri"/>
              <a:cs typeface="Calibri"/>
              <a:sym typeface="Calibri"/>
            </a:endParaRPr>
          </a:p>
        </p:txBody>
      </p:sp>
      <p:sp>
        <p:nvSpPr>
          <p:cNvPr id="123" name="Google Shape;123;p2"/>
          <p:cNvSpPr/>
          <p:nvPr/>
        </p:nvSpPr>
        <p:spPr>
          <a:xfrm>
            <a:off x="5747751" y="3914798"/>
            <a:ext cx="1169418" cy="291534"/>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 name="Google Shape;124;p2"/>
          <p:cNvSpPr txBox="1"/>
          <p:nvPr/>
        </p:nvSpPr>
        <p:spPr>
          <a:xfrm>
            <a:off x="5712777" y="3906676"/>
            <a:ext cx="123076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1" i="0" u="none" strike="noStrike" cap="none">
                <a:solidFill>
                  <a:schemeClr val="lt1"/>
                </a:solidFill>
                <a:latin typeface="Calibri"/>
                <a:ea typeface="Calibri"/>
                <a:cs typeface="Calibri"/>
                <a:sym typeface="Calibri"/>
              </a:rPr>
              <a:t>Proofread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a:solidFill>
                  <a:srgbClr val="00B0F0"/>
                </a:solidFill>
              </a:rPr>
              <a:t>Year 3 </a:t>
            </a:r>
            <a:endParaRPr b="1">
              <a:solidFill>
                <a:srgbClr val="00B0F0"/>
              </a:solidFill>
            </a:endParaRPr>
          </a:p>
        </p:txBody>
      </p:sp>
      <p:sp>
        <p:nvSpPr>
          <p:cNvPr id="253" name="Google Shape;253;p20"/>
          <p:cNvSpPr txBox="1">
            <a:spLocks noGrp="1"/>
          </p:cNvSpPr>
          <p:nvPr>
            <p:ph type="body" idx="1"/>
          </p:nvPr>
        </p:nvSpPr>
        <p:spPr>
          <a:xfrm>
            <a:off x="457200" y="1617126"/>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960"/>
              <a:buNone/>
            </a:pPr>
            <a:r>
              <a:rPr lang="en-GB" sz="2000" b="1">
                <a:solidFill>
                  <a:srgbClr val="00B0F0"/>
                </a:solidFill>
              </a:rPr>
              <a:t>1. </a:t>
            </a:r>
            <a:r>
              <a:rPr lang="en-GB" sz="2000">
                <a:solidFill>
                  <a:srgbClr val="595959"/>
                </a:solidFill>
              </a:rPr>
              <a:t>Capital letters and full stops. Punctuation: ! ? “ “ , ’</a:t>
            </a:r>
            <a:endParaRPr sz="2000">
              <a:solidFill>
                <a:srgbClr val="595959"/>
              </a:solidFill>
            </a:endParaRPr>
          </a:p>
          <a:p>
            <a:pPr marL="0" lvl="0" indent="0" algn="l" rtl="0">
              <a:lnSpc>
                <a:spcPct val="100000"/>
              </a:lnSpc>
              <a:spcBef>
                <a:spcPts val="1192"/>
              </a:spcBef>
              <a:spcAft>
                <a:spcPts val="0"/>
              </a:spcAft>
              <a:buClr>
                <a:schemeClr val="dk1"/>
              </a:buClr>
              <a:buSzPts val="2960"/>
              <a:buNone/>
            </a:pPr>
            <a:r>
              <a:rPr lang="en-GB" sz="2000" b="1">
                <a:solidFill>
                  <a:srgbClr val="00B0F0"/>
                </a:solidFill>
              </a:rPr>
              <a:t>2. </a:t>
            </a:r>
            <a:r>
              <a:rPr lang="en-GB" sz="2000">
                <a:solidFill>
                  <a:srgbClr val="595959"/>
                </a:solidFill>
              </a:rPr>
              <a:t>Commas in a list</a:t>
            </a:r>
            <a:endParaRPr sz="2000">
              <a:solidFill>
                <a:srgbClr val="595959"/>
              </a:solidFill>
            </a:endParaRPr>
          </a:p>
          <a:p>
            <a:pPr marL="0" lvl="0" indent="0" algn="l" rtl="0">
              <a:lnSpc>
                <a:spcPct val="100000"/>
              </a:lnSpc>
              <a:spcBef>
                <a:spcPts val="1192"/>
              </a:spcBef>
              <a:spcAft>
                <a:spcPts val="0"/>
              </a:spcAft>
              <a:buClr>
                <a:schemeClr val="dk1"/>
              </a:buClr>
              <a:buSzPts val="2960"/>
              <a:buNone/>
            </a:pPr>
            <a:r>
              <a:rPr lang="en-GB" sz="2000" b="1">
                <a:solidFill>
                  <a:srgbClr val="00B0F0"/>
                </a:solidFill>
              </a:rPr>
              <a:t>3. </a:t>
            </a:r>
            <a:r>
              <a:rPr lang="en-GB" sz="2000">
                <a:solidFill>
                  <a:srgbClr val="595959"/>
                </a:solidFill>
              </a:rPr>
              <a:t>‘a’ and ‘an’ used correctly</a:t>
            </a:r>
            <a:endParaRPr sz="2000">
              <a:solidFill>
                <a:srgbClr val="595959"/>
              </a:solidFill>
            </a:endParaRPr>
          </a:p>
          <a:p>
            <a:pPr marL="0" lvl="0" indent="0" algn="l" rtl="0">
              <a:lnSpc>
                <a:spcPct val="100000"/>
              </a:lnSpc>
              <a:spcBef>
                <a:spcPts val="1192"/>
              </a:spcBef>
              <a:spcAft>
                <a:spcPts val="0"/>
              </a:spcAft>
              <a:buClr>
                <a:schemeClr val="dk1"/>
              </a:buClr>
              <a:buSzPts val="2960"/>
              <a:buNone/>
            </a:pPr>
            <a:r>
              <a:rPr lang="en-GB" sz="2000" b="1">
                <a:solidFill>
                  <a:srgbClr val="00B0F0"/>
                </a:solidFill>
              </a:rPr>
              <a:t>4. </a:t>
            </a:r>
            <a:r>
              <a:rPr lang="en-GB" sz="2000">
                <a:solidFill>
                  <a:srgbClr val="595959"/>
                </a:solidFill>
              </a:rPr>
              <a:t>Conjunctions using: while, before, after, because, although, if</a:t>
            </a:r>
            <a:endParaRPr sz="2000">
              <a:solidFill>
                <a:srgbClr val="595959"/>
              </a:solidFill>
            </a:endParaRPr>
          </a:p>
          <a:p>
            <a:pPr marL="0" lvl="0" indent="0" algn="l" rtl="0">
              <a:lnSpc>
                <a:spcPct val="100000"/>
              </a:lnSpc>
              <a:spcBef>
                <a:spcPts val="1192"/>
              </a:spcBef>
              <a:spcAft>
                <a:spcPts val="0"/>
              </a:spcAft>
              <a:buClr>
                <a:schemeClr val="dk1"/>
              </a:buClr>
              <a:buSzPts val="2960"/>
              <a:buNone/>
            </a:pPr>
            <a:r>
              <a:rPr lang="en-GB" sz="2000" b="1">
                <a:solidFill>
                  <a:srgbClr val="00B0F0"/>
                </a:solidFill>
              </a:rPr>
              <a:t>5. </a:t>
            </a:r>
            <a:r>
              <a:rPr lang="en-GB" sz="2000">
                <a:solidFill>
                  <a:srgbClr val="595959"/>
                </a:solidFill>
              </a:rPr>
              <a:t>Range of adverbs, e.g. then, soon, next, therefore</a:t>
            </a:r>
            <a:endParaRPr sz="2000">
              <a:solidFill>
                <a:srgbClr val="595959"/>
              </a:solidFill>
            </a:endParaRPr>
          </a:p>
          <a:p>
            <a:pPr marL="0" lvl="0" indent="0" algn="l" rtl="0">
              <a:lnSpc>
                <a:spcPct val="100000"/>
              </a:lnSpc>
              <a:spcBef>
                <a:spcPts val="1192"/>
              </a:spcBef>
              <a:spcAft>
                <a:spcPts val="0"/>
              </a:spcAft>
              <a:buClr>
                <a:schemeClr val="dk1"/>
              </a:buClr>
              <a:buSzPts val="2960"/>
              <a:buNone/>
            </a:pPr>
            <a:r>
              <a:rPr lang="en-GB" sz="2000" b="1">
                <a:solidFill>
                  <a:srgbClr val="00B0F0"/>
                </a:solidFill>
              </a:rPr>
              <a:t>6. </a:t>
            </a:r>
            <a:r>
              <a:rPr lang="en-GB" sz="2000">
                <a:solidFill>
                  <a:srgbClr val="595959"/>
                </a:solidFill>
              </a:rPr>
              <a:t>Prepositions, e.g. before, after, during, in</a:t>
            </a:r>
            <a:endParaRPr sz="2000">
              <a:solidFill>
                <a:srgbClr val="595959"/>
              </a:solidFill>
            </a:endParaRPr>
          </a:p>
          <a:p>
            <a:pPr marL="0" lvl="0" indent="0" algn="l" rtl="0">
              <a:lnSpc>
                <a:spcPct val="100000"/>
              </a:lnSpc>
              <a:spcBef>
                <a:spcPts val="1192"/>
              </a:spcBef>
              <a:spcAft>
                <a:spcPts val="0"/>
              </a:spcAft>
              <a:buClr>
                <a:schemeClr val="dk1"/>
              </a:buClr>
              <a:buSzPts val="2960"/>
              <a:buNone/>
            </a:pPr>
            <a:r>
              <a:rPr lang="en-GB" sz="2000" b="1">
                <a:solidFill>
                  <a:srgbClr val="00B0F0"/>
                </a:solidFill>
              </a:rPr>
              <a:t>7. </a:t>
            </a:r>
            <a:r>
              <a:rPr lang="en-GB" sz="2000">
                <a:solidFill>
                  <a:srgbClr val="595959"/>
                </a:solidFill>
              </a:rPr>
              <a:t>Verbs, e.g. has gone / have been</a:t>
            </a:r>
            <a:endParaRPr sz="2000">
              <a:solidFill>
                <a:srgbClr val="595959"/>
              </a:solidFill>
            </a:endParaRPr>
          </a:p>
          <a:p>
            <a:pPr marL="0" lvl="0" indent="0" algn="l" rtl="0">
              <a:lnSpc>
                <a:spcPct val="100000"/>
              </a:lnSpc>
              <a:spcBef>
                <a:spcPts val="1192"/>
              </a:spcBef>
              <a:spcAft>
                <a:spcPts val="0"/>
              </a:spcAft>
              <a:buClr>
                <a:schemeClr val="dk1"/>
              </a:buClr>
              <a:buSzPts val="2960"/>
              <a:buNone/>
            </a:pPr>
            <a:r>
              <a:rPr lang="en-GB" sz="2000" b="1">
                <a:solidFill>
                  <a:srgbClr val="00B0F0"/>
                </a:solidFill>
              </a:rPr>
              <a:t>8. </a:t>
            </a:r>
            <a:r>
              <a:rPr lang="en-GB" sz="2000">
                <a:solidFill>
                  <a:srgbClr val="595959"/>
                </a:solidFill>
              </a:rPr>
              <a:t>Paragraphs (change of time, place, person)</a:t>
            </a:r>
            <a:endParaRPr sz="2000">
              <a:solidFill>
                <a:srgbClr val="595959"/>
              </a:solidFill>
            </a:endParaRPr>
          </a:p>
          <a:p>
            <a:pPr marL="0" lvl="0" indent="0" algn="l" rtl="0">
              <a:lnSpc>
                <a:spcPct val="100000"/>
              </a:lnSpc>
              <a:spcBef>
                <a:spcPts val="1192"/>
              </a:spcBef>
              <a:spcAft>
                <a:spcPts val="600"/>
              </a:spcAft>
              <a:buClr>
                <a:schemeClr val="dk1"/>
              </a:buClr>
              <a:buSzPts val="2960"/>
              <a:buNone/>
            </a:pPr>
            <a:r>
              <a:rPr lang="en-GB" sz="2000" b="1">
                <a:solidFill>
                  <a:srgbClr val="00B0F0"/>
                </a:solidFill>
              </a:rPr>
              <a:t>9. </a:t>
            </a:r>
            <a:r>
              <a:rPr lang="en-GB" sz="2000">
                <a:solidFill>
                  <a:srgbClr val="595959"/>
                </a:solidFill>
              </a:rPr>
              <a:t>Joined handwriting and correct spellings</a:t>
            </a:r>
            <a:endParaRPr sz="2000">
              <a:solidFill>
                <a:srgbClr val="59595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a:solidFill>
                  <a:srgbClr val="00B0F0"/>
                </a:solidFill>
              </a:rPr>
              <a:t>Year 4 </a:t>
            </a:r>
            <a:endParaRPr b="1">
              <a:solidFill>
                <a:srgbClr val="00B0F0"/>
              </a:solidFill>
            </a:endParaRPr>
          </a:p>
        </p:txBody>
      </p:sp>
      <p:sp>
        <p:nvSpPr>
          <p:cNvPr id="259" name="Google Shape;259;p21"/>
          <p:cNvSpPr txBox="1">
            <a:spLocks noGrp="1"/>
          </p:cNvSpPr>
          <p:nvPr>
            <p:ph type="body" idx="1"/>
          </p:nvPr>
        </p:nvSpPr>
        <p:spPr>
          <a:xfrm>
            <a:off x="457200" y="1166018"/>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2240"/>
              <a:buNone/>
            </a:pPr>
            <a:r>
              <a:rPr lang="en-GB" sz="1800" b="1">
                <a:solidFill>
                  <a:srgbClr val="00B0F0"/>
                </a:solidFill>
              </a:rPr>
              <a:t>1. </a:t>
            </a:r>
            <a:r>
              <a:rPr lang="en-GB" sz="1800">
                <a:solidFill>
                  <a:srgbClr val="595959"/>
                </a:solidFill>
              </a:rPr>
              <a:t>Capital letters and full stops. Punctuation: ! ? “ “ , ’</a:t>
            </a:r>
            <a:endParaRPr sz="1800">
              <a:solidFill>
                <a:srgbClr val="595959"/>
              </a:solidFill>
            </a:endParaRPr>
          </a:p>
          <a:p>
            <a:pPr marL="0" lvl="0" indent="0" algn="l" rtl="0">
              <a:lnSpc>
                <a:spcPct val="120000"/>
              </a:lnSpc>
              <a:spcBef>
                <a:spcPts val="1048"/>
              </a:spcBef>
              <a:spcAft>
                <a:spcPts val="0"/>
              </a:spcAft>
              <a:buClr>
                <a:schemeClr val="dk1"/>
              </a:buClr>
              <a:buSzPts val="2240"/>
              <a:buNone/>
            </a:pPr>
            <a:r>
              <a:rPr lang="en-GB" sz="1800" b="1">
                <a:solidFill>
                  <a:srgbClr val="00B0F0"/>
                </a:solidFill>
              </a:rPr>
              <a:t>2. </a:t>
            </a:r>
            <a:r>
              <a:rPr lang="en-GB" sz="1800">
                <a:solidFill>
                  <a:srgbClr val="595959"/>
                </a:solidFill>
              </a:rPr>
              <a:t>Paragraphs (topic sentence and supporting details)</a:t>
            </a:r>
            <a:endParaRPr sz="1800">
              <a:solidFill>
                <a:srgbClr val="595959"/>
              </a:solidFill>
            </a:endParaRPr>
          </a:p>
          <a:p>
            <a:pPr marL="0" lvl="0" indent="0" algn="l" rtl="0">
              <a:lnSpc>
                <a:spcPct val="120000"/>
              </a:lnSpc>
              <a:spcBef>
                <a:spcPts val="1048"/>
              </a:spcBef>
              <a:spcAft>
                <a:spcPts val="0"/>
              </a:spcAft>
              <a:buClr>
                <a:schemeClr val="dk1"/>
              </a:buClr>
              <a:buSzPts val="2240"/>
              <a:buNone/>
            </a:pPr>
            <a:r>
              <a:rPr lang="en-GB" sz="1800" b="1">
                <a:solidFill>
                  <a:srgbClr val="00B0F0"/>
                </a:solidFill>
              </a:rPr>
              <a:t>3. </a:t>
            </a:r>
            <a:r>
              <a:rPr lang="en-GB" sz="1800">
                <a:solidFill>
                  <a:srgbClr val="595959"/>
                </a:solidFill>
              </a:rPr>
              <a:t>Pronouns and nouns, e.g. he, she, we, Sally</a:t>
            </a:r>
            <a:endParaRPr sz="1800">
              <a:solidFill>
                <a:srgbClr val="595959"/>
              </a:solidFill>
            </a:endParaRPr>
          </a:p>
          <a:p>
            <a:pPr marL="0" lvl="0" indent="0" algn="l" rtl="0">
              <a:lnSpc>
                <a:spcPct val="120000"/>
              </a:lnSpc>
              <a:spcBef>
                <a:spcPts val="1048"/>
              </a:spcBef>
              <a:spcAft>
                <a:spcPts val="0"/>
              </a:spcAft>
              <a:buClr>
                <a:schemeClr val="dk1"/>
              </a:buClr>
              <a:buSzPts val="2240"/>
              <a:buNone/>
            </a:pPr>
            <a:r>
              <a:rPr lang="en-GB" sz="1800" b="1">
                <a:solidFill>
                  <a:srgbClr val="00B0F0"/>
                </a:solidFill>
              </a:rPr>
              <a:t>4. </a:t>
            </a:r>
            <a:r>
              <a:rPr lang="en-GB" sz="1800">
                <a:solidFill>
                  <a:srgbClr val="595959"/>
                </a:solidFill>
              </a:rPr>
              <a:t>Range of adverbs: then, next, soon, therefore</a:t>
            </a:r>
            <a:endParaRPr sz="1800">
              <a:solidFill>
                <a:srgbClr val="595959"/>
              </a:solidFill>
            </a:endParaRPr>
          </a:p>
          <a:p>
            <a:pPr marL="0" lvl="0" indent="0" algn="l" rtl="0">
              <a:lnSpc>
                <a:spcPct val="120000"/>
              </a:lnSpc>
              <a:spcBef>
                <a:spcPts val="1048"/>
              </a:spcBef>
              <a:spcAft>
                <a:spcPts val="0"/>
              </a:spcAft>
              <a:buClr>
                <a:schemeClr val="dk1"/>
              </a:buClr>
              <a:buSzPts val="2240"/>
              <a:buNone/>
            </a:pPr>
            <a:r>
              <a:rPr lang="en-GB" sz="1800" b="1">
                <a:solidFill>
                  <a:srgbClr val="00B0F0"/>
                </a:solidFill>
              </a:rPr>
              <a:t>5. </a:t>
            </a:r>
            <a:r>
              <a:rPr lang="en-GB" sz="1800">
                <a:solidFill>
                  <a:srgbClr val="595959"/>
                </a:solidFill>
              </a:rPr>
              <a:t>Conjunctions, prepositions and adverbs, e.g. when, after, so, because, soon, next, because of, during, in, before, while</a:t>
            </a:r>
            <a:endParaRPr sz="1800">
              <a:solidFill>
                <a:srgbClr val="595959"/>
              </a:solidFill>
            </a:endParaRPr>
          </a:p>
          <a:p>
            <a:pPr marL="0" lvl="0" indent="0" algn="l" rtl="0">
              <a:lnSpc>
                <a:spcPct val="120000"/>
              </a:lnSpc>
              <a:spcBef>
                <a:spcPts val="1048"/>
              </a:spcBef>
              <a:spcAft>
                <a:spcPts val="0"/>
              </a:spcAft>
              <a:buClr>
                <a:schemeClr val="dk1"/>
              </a:buClr>
              <a:buSzPts val="2240"/>
              <a:buNone/>
            </a:pPr>
            <a:r>
              <a:rPr lang="en-GB" sz="1800" b="1">
                <a:solidFill>
                  <a:srgbClr val="00B0F0"/>
                </a:solidFill>
              </a:rPr>
              <a:t>6. </a:t>
            </a:r>
            <a:r>
              <a:rPr lang="en-GB" sz="1800">
                <a:solidFill>
                  <a:srgbClr val="595959"/>
                </a:solidFill>
              </a:rPr>
              <a:t>Expanded noun phrases (e.g. ‘the teacher’ expanded to ‘the strict teacher with curly hair’)</a:t>
            </a:r>
            <a:endParaRPr sz="1800">
              <a:solidFill>
                <a:srgbClr val="595959"/>
              </a:solidFill>
            </a:endParaRPr>
          </a:p>
          <a:p>
            <a:pPr marL="0" lvl="0" indent="0" algn="l" rtl="0">
              <a:lnSpc>
                <a:spcPct val="120000"/>
              </a:lnSpc>
              <a:spcBef>
                <a:spcPts val="1048"/>
              </a:spcBef>
              <a:spcAft>
                <a:spcPts val="0"/>
              </a:spcAft>
              <a:buClr>
                <a:schemeClr val="dk1"/>
              </a:buClr>
              <a:buSzPts val="2240"/>
              <a:buNone/>
            </a:pPr>
            <a:r>
              <a:rPr lang="en-GB" sz="1800" b="1">
                <a:solidFill>
                  <a:srgbClr val="00B0F0"/>
                </a:solidFill>
              </a:rPr>
              <a:t>7. </a:t>
            </a:r>
            <a:r>
              <a:rPr lang="en-GB" sz="1800">
                <a:solidFill>
                  <a:srgbClr val="595959"/>
                </a:solidFill>
              </a:rPr>
              <a:t>Fronted adverbials with a comma</a:t>
            </a:r>
            <a:endParaRPr sz="1800">
              <a:solidFill>
                <a:srgbClr val="595959"/>
              </a:solidFill>
            </a:endParaRPr>
          </a:p>
          <a:p>
            <a:pPr marL="0" lvl="0" indent="0" algn="l" rtl="0">
              <a:lnSpc>
                <a:spcPct val="120000"/>
              </a:lnSpc>
              <a:spcBef>
                <a:spcPts val="1048"/>
              </a:spcBef>
              <a:spcAft>
                <a:spcPts val="0"/>
              </a:spcAft>
              <a:buClr>
                <a:schemeClr val="dk1"/>
              </a:buClr>
              <a:buSzPts val="2240"/>
              <a:buNone/>
            </a:pPr>
            <a:r>
              <a:rPr lang="en-GB" sz="1800" b="1">
                <a:solidFill>
                  <a:srgbClr val="00B0F0"/>
                </a:solidFill>
              </a:rPr>
              <a:t>8. </a:t>
            </a:r>
            <a:r>
              <a:rPr lang="en-GB" sz="1800">
                <a:solidFill>
                  <a:srgbClr val="595959"/>
                </a:solidFill>
              </a:rPr>
              <a:t>Apostrophes for possession and plural nouns, e.g. the boy’s coat/the boys’ coats</a:t>
            </a:r>
            <a:endParaRPr sz="1800">
              <a:solidFill>
                <a:srgbClr val="595959"/>
              </a:solidFill>
            </a:endParaRPr>
          </a:p>
          <a:p>
            <a:pPr marL="0" lvl="0" indent="0" algn="l" rtl="0">
              <a:lnSpc>
                <a:spcPct val="120000"/>
              </a:lnSpc>
              <a:spcBef>
                <a:spcPts val="1048"/>
              </a:spcBef>
              <a:spcAft>
                <a:spcPts val="600"/>
              </a:spcAft>
              <a:buClr>
                <a:schemeClr val="dk1"/>
              </a:buClr>
              <a:buSzPts val="2240"/>
              <a:buNone/>
            </a:pPr>
            <a:r>
              <a:rPr lang="en-GB" sz="1800" b="1">
                <a:solidFill>
                  <a:srgbClr val="00B0F0"/>
                </a:solidFill>
              </a:rPr>
              <a:t>9. </a:t>
            </a:r>
            <a:r>
              <a:rPr lang="en-GB" sz="1800">
                <a:solidFill>
                  <a:srgbClr val="595959"/>
                </a:solidFill>
              </a:rPr>
              <a:t>Joined handwriting and correct spellings</a:t>
            </a:r>
            <a:endParaRPr sz="1800">
              <a:solidFill>
                <a:srgbClr val="59595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a:solidFill>
                  <a:srgbClr val="92D050"/>
                </a:solidFill>
              </a:rPr>
              <a:t>Year 5 </a:t>
            </a:r>
            <a:endParaRPr b="1">
              <a:solidFill>
                <a:srgbClr val="92D050"/>
              </a:solidFill>
            </a:endParaRPr>
          </a:p>
        </p:txBody>
      </p:sp>
      <p:sp>
        <p:nvSpPr>
          <p:cNvPr id="265" name="Google Shape;265;p22"/>
          <p:cNvSpPr txBox="1">
            <a:spLocks noGrp="1"/>
          </p:cNvSpPr>
          <p:nvPr>
            <p:ph type="body" idx="1"/>
          </p:nvPr>
        </p:nvSpPr>
        <p:spPr>
          <a:xfrm>
            <a:off x="457200" y="1312524"/>
            <a:ext cx="7957335"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80"/>
              <a:buNone/>
            </a:pPr>
            <a:r>
              <a:rPr lang="en-GB" sz="1800" b="1">
                <a:solidFill>
                  <a:srgbClr val="92D050"/>
                </a:solidFill>
              </a:rPr>
              <a:t>1. </a:t>
            </a:r>
            <a:r>
              <a:rPr lang="en-GB" sz="1800">
                <a:solidFill>
                  <a:srgbClr val="595959"/>
                </a:solidFill>
              </a:rPr>
              <a:t>Capital letters and full stops. Punctuation: ! ? “ “ , ’</a:t>
            </a:r>
            <a:endParaRPr sz="1800">
              <a:solidFill>
                <a:srgbClr val="595959"/>
              </a:solidFill>
            </a:endParaRPr>
          </a:p>
          <a:p>
            <a:pPr marL="0" lvl="0" indent="0" algn="l" rtl="0">
              <a:lnSpc>
                <a:spcPct val="100000"/>
              </a:lnSpc>
              <a:spcBef>
                <a:spcPts val="1096"/>
              </a:spcBef>
              <a:spcAft>
                <a:spcPts val="0"/>
              </a:spcAft>
              <a:buClr>
                <a:schemeClr val="dk1"/>
              </a:buClr>
              <a:buSzPts val="2480"/>
              <a:buNone/>
            </a:pPr>
            <a:r>
              <a:rPr lang="en-GB" sz="1800" b="1">
                <a:solidFill>
                  <a:srgbClr val="92D050"/>
                </a:solidFill>
              </a:rPr>
              <a:t>2. </a:t>
            </a:r>
            <a:r>
              <a:rPr lang="en-GB" sz="1800">
                <a:solidFill>
                  <a:srgbClr val="595959"/>
                </a:solidFill>
              </a:rPr>
              <a:t>Sentences with relative clauses: who, which, what, that. E.g. the table that is made of oak is now black with age</a:t>
            </a:r>
            <a:endParaRPr sz="1800">
              <a:solidFill>
                <a:srgbClr val="595959"/>
              </a:solidFill>
            </a:endParaRPr>
          </a:p>
          <a:p>
            <a:pPr marL="0" lvl="0" indent="0" algn="l" rtl="0">
              <a:lnSpc>
                <a:spcPct val="100000"/>
              </a:lnSpc>
              <a:spcBef>
                <a:spcPts val="1096"/>
              </a:spcBef>
              <a:spcAft>
                <a:spcPts val="0"/>
              </a:spcAft>
              <a:buClr>
                <a:schemeClr val="dk1"/>
              </a:buClr>
              <a:buSzPts val="2480"/>
              <a:buNone/>
            </a:pPr>
            <a:r>
              <a:rPr lang="en-GB" sz="1800" b="1">
                <a:solidFill>
                  <a:srgbClr val="92D050"/>
                </a:solidFill>
              </a:rPr>
              <a:t>3. </a:t>
            </a:r>
            <a:r>
              <a:rPr lang="en-GB" sz="1800">
                <a:solidFill>
                  <a:srgbClr val="595959"/>
                </a:solidFill>
              </a:rPr>
              <a:t>Adverbs/adverbials, prepositions and conjunctions</a:t>
            </a:r>
            <a:endParaRPr sz="1800">
              <a:solidFill>
                <a:srgbClr val="595959"/>
              </a:solidFill>
            </a:endParaRPr>
          </a:p>
          <a:p>
            <a:pPr marL="0" lvl="0" indent="0" algn="l" rtl="0">
              <a:lnSpc>
                <a:spcPct val="100000"/>
              </a:lnSpc>
              <a:spcBef>
                <a:spcPts val="1096"/>
              </a:spcBef>
              <a:spcAft>
                <a:spcPts val="0"/>
              </a:spcAft>
              <a:buClr>
                <a:schemeClr val="dk1"/>
              </a:buClr>
              <a:buSzPts val="2480"/>
              <a:buNone/>
            </a:pPr>
            <a:r>
              <a:rPr lang="en-GB" sz="1800" b="1">
                <a:solidFill>
                  <a:srgbClr val="92D050"/>
                </a:solidFill>
              </a:rPr>
              <a:t>4. </a:t>
            </a:r>
            <a:r>
              <a:rPr lang="en-GB" sz="1800">
                <a:solidFill>
                  <a:srgbClr val="595959"/>
                </a:solidFill>
              </a:rPr>
              <a:t>Expanded noun phrases and interesting vocabulary</a:t>
            </a:r>
            <a:endParaRPr sz="1800">
              <a:solidFill>
                <a:srgbClr val="595959"/>
              </a:solidFill>
            </a:endParaRPr>
          </a:p>
          <a:p>
            <a:pPr marL="0" lvl="0" indent="0" algn="l" rtl="0">
              <a:lnSpc>
                <a:spcPct val="100000"/>
              </a:lnSpc>
              <a:spcBef>
                <a:spcPts val="1096"/>
              </a:spcBef>
              <a:spcAft>
                <a:spcPts val="0"/>
              </a:spcAft>
              <a:buClr>
                <a:schemeClr val="dk1"/>
              </a:buClr>
              <a:buSzPts val="2480"/>
              <a:buNone/>
            </a:pPr>
            <a:r>
              <a:rPr lang="en-GB" sz="1800" b="1">
                <a:solidFill>
                  <a:srgbClr val="92D050"/>
                </a:solidFill>
              </a:rPr>
              <a:t>5. </a:t>
            </a:r>
            <a:r>
              <a:rPr lang="en-GB" sz="1800">
                <a:solidFill>
                  <a:srgbClr val="595959"/>
                </a:solidFill>
              </a:rPr>
              <a:t>Modal verbs, e.g. might, could, should, will, must</a:t>
            </a:r>
            <a:endParaRPr sz="1800">
              <a:solidFill>
                <a:srgbClr val="595959"/>
              </a:solidFill>
            </a:endParaRPr>
          </a:p>
          <a:p>
            <a:pPr marL="0" lvl="0" indent="0" algn="l" rtl="0">
              <a:lnSpc>
                <a:spcPct val="100000"/>
              </a:lnSpc>
              <a:spcBef>
                <a:spcPts val="1096"/>
              </a:spcBef>
              <a:spcAft>
                <a:spcPts val="0"/>
              </a:spcAft>
              <a:buClr>
                <a:schemeClr val="dk1"/>
              </a:buClr>
              <a:buSzPts val="2480"/>
              <a:buNone/>
            </a:pPr>
            <a:r>
              <a:rPr lang="en-GB" sz="1800" b="1">
                <a:solidFill>
                  <a:srgbClr val="92D050"/>
                </a:solidFill>
              </a:rPr>
              <a:t>6. </a:t>
            </a:r>
            <a:r>
              <a:rPr lang="en-GB" sz="1800">
                <a:solidFill>
                  <a:srgbClr val="595959"/>
                </a:solidFill>
              </a:rPr>
              <a:t>Paragraphs (topic sentence and supporting details)</a:t>
            </a:r>
            <a:endParaRPr sz="1800">
              <a:solidFill>
                <a:srgbClr val="595959"/>
              </a:solidFill>
            </a:endParaRPr>
          </a:p>
          <a:p>
            <a:pPr marL="0" lvl="0" indent="0" algn="l" rtl="0">
              <a:lnSpc>
                <a:spcPct val="100000"/>
              </a:lnSpc>
              <a:spcBef>
                <a:spcPts val="1096"/>
              </a:spcBef>
              <a:spcAft>
                <a:spcPts val="0"/>
              </a:spcAft>
              <a:buClr>
                <a:schemeClr val="dk1"/>
              </a:buClr>
              <a:buSzPts val="2480"/>
              <a:buNone/>
            </a:pPr>
            <a:r>
              <a:rPr lang="en-GB" sz="1800" b="1">
                <a:solidFill>
                  <a:srgbClr val="92D050"/>
                </a:solidFill>
              </a:rPr>
              <a:t>7. </a:t>
            </a:r>
            <a:r>
              <a:rPr lang="en-GB" sz="1800">
                <a:solidFill>
                  <a:srgbClr val="595959"/>
                </a:solidFill>
              </a:rPr>
              <a:t>Pronouns and nouns for cohesion: she, Sally, her</a:t>
            </a:r>
            <a:endParaRPr sz="1800">
              <a:solidFill>
                <a:srgbClr val="595959"/>
              </a:solidFill>
            </a:endParaRPr>
          </a:p>
          <a:p>
            <a:pPr marL="0" lvl="0" indent="0" algn="l" rtl="0">
              <a:lnSpc>
                <a:spcPct val="100000"/>
              </a:lnSpc>
              <a:spcBef>
                <a:spcPts val="1096"/>
              </a:spcBef>
              <a:spcAft>
                <a:spcPts val="0"/>
              </a:spcAft>
              <a:buClr>
                <a:schemeClr val="dk1"/>
              </a:buClr>
              <a:buSzPts val="2480"/>
              <a:buNone/>
            </a:pPr>
            <a:r>
              <a:rPr lang="en-GB" sz="1800" b="1">
                <a:solidFill>
                  <a:srgbClr val="92D050"/>
                </a:solidFill>
              </a:rPr>
              <a:t>8. </a:t>
            </a:r>
            <a:r>
              <a:rPr lang="en-GB" sz="1800">
                <a:solidFill>
                  <a:srgbClr val="595959"/>
                </a:solidFill>
              </a:rPr>
              <a:t>Cohesion within and between paragraphs: then, after, although, meanwhile, firstly, had been</a:t>
            </a:r>
            <a:endParaRPr sz="1800">
              <a:solidFill>
                <a:srgbClr val="595959"/>
              </a:solidFill>
            </a:endParaRPr>
          </a:p>
          <a:p>
            <a:pPr marL="0" lvl="0" indent="0" algn="l" rtl="0">
              <a:lnSpc>
                <a:spcPct val="100000"/>
              </a:lnSpc>
              <a:spcBef>
                <a:spcPts val="1096"/>
              </a:spcBef>
              <a:spcAft>
                <a:spcPts val="600"/>
              </a:spcAft>
              <a:buClr>
                <a:schemeClr val="dk1"/>
              </a:buClr>
              <a:buSzPts val="2480"/>
              <a:buNone/>
            </a:pPr>
            <a:r>
              <a:rPr lang="en-GB" sz="1800" b="1">
                <a:solidFill>
                  <a:srgbClr val="92D050"/>
                </a:solidFill>
              </a:rPr>
              <a:t>9. </a:t>
            </a:r>
            <a:r>
              <a:rPr lang="en-GB" sz="1800">
                <a:solidFill>
                  <a:srgbClr val="595959"/>
                </a:solidFill>
              </a:rPr>
              <a:t>Joined handwriting and correct spellings</a:t>
            </a:r>
            <a:endParaRPr sz="1800">
              <a:solidFill>
                <a:srgbClr val="59595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23"/>
          <p:cNvPicPr preferRelativeResize="0">
            <a:picLocks noGrp="1"/>
          </p:cNvPicPr>
          <p:nvPr>
            <p:ph type="body" idx="1"/>
          </p:nvPr>
        </p:nvPicPr>
        <p:blipFill rotWithShape="1">
          <a:blip r:embed="rId3">
            <a:alphaModFix/>
          </a:blip>
          <a:srcRect/>
          <a:stretch/>
        </p:blipFill>
        <p:spPr>
          <a:xfrm>
            <a:off x="1205900" y="1048500"/>
            <a:ext cx="7407300" cy="4761000"/>
          </a:xfrm>
          <a:prstGeom prst="rect">
            <a:avLst/>
          </a:prstGeom>
          <a:noFill/>
          <a:ln>
            <a:noFill/>
          </a:ln>
        </p:spPr>
      </p:pic>
      <p:sp>
        <p:nvSpPr>
          <p:cNvPr id="272" name="Google Shape;272;p23"/>
          <p:cNvSpPr txBox="1"/>
          <p:nvPr/>
        </p:nvSpPr>
        <p:spPr>
          <a:xfrm>
            <a:off x="868350" y="432476"/>
            <a:ext cx="7407300" cy="43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St. Dunstan’s C of E Primary School, Sutton (Year 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24"/>
          <p:cNvPicPr preferRelativeResize="0">
            <a:picLocks noGrp="1"/>
          </p:cNvPicPr>
          <p:nvPr>
            <p:ph type="body" idx="1"/>
          </p:nvPr>
        </p:nvPicPr>
        <p:blipFill rotWithShape="1">
          <a:blip r:embed="rId3">
            <a:alphaModFix/>
          </a:blip>
          <a:srcRect/>
          <a:stretch/>
        </p:blipFill>
        <p:spPr>
          <a:xfrm>
            <a:off x="977900" y="1191775"/>
            <a:ext cx="7336200" cy="4672800"/>
          </a:xfrm>
          <a:prstGeom prst="rect">
            <a:avLst/>
          </a:prstGeom>
          <a:noFill/>
          <a:ln>
            <a:noFill/>
          </a:ln>
        </p:spPr>
      </p:pic>
      <p:sp>
        <p:nvSpPr>
          <p:cNvPr id="279" name="Google Shape;279;p24"/>
          <p:cNvSpPr txBox="1"/>
          <p:nvPr/>
        </p:nvSpPr>
        <p:spPr>
          <a:xfrm>
            <a:off x="868350" y="432476"/>
            <a:ext cx="7407300" cy="43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St. Dunstan’s C of E Primary School, Sutton (Year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7"/>
          <p:cNvPicPr preferRelativeResize="0"/>
          <p:nvPr/>
        </p:nvPicPr>
        <p:blipFill rotWithShape="1">
          <a:blip r:embed="rId3">
            <a:alphaModFix/>
          </a:blip>
          <a:srcRect/>
          <a:stretch/>
        </p:blipFill>
        <p:spPr>
          <a:xfrm>
            <a:off x="0" y="253031"/>
            <a:ext cx="9144000" cy="6351938"/>
          </a:xfrm>
          <a:prstGeom prst="rect">
            <a:avLst/>
          </a:prstGeom>
          <a:noFill/>
          <a:ln>
            <a:noFill/>
          </a:ln>
        </p:spPr>
      </p:pic>
      <p:sp>
        <p:nvSpPr>
          <p:cNvPr id="286" name="Google Shape;286;p37"/>
          <p:cNvSpPr txBox="1">
            <a:spLocks noGrp="1"/>
          </p:cNvSpPr>
          <p:nvPr>
            <p:ph type="ctrTitle"/>
          </p:nvPr>
        </p:nvSpPr>
        <p:spPr>
          <a:xfrm>
            <a:off x="467544" y="2204864"/>
            <a:ext cx="7772400" cy="223167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Arial"/>
              <a:buNone/>
            </a:pPr>
            <a:br>
              <a:rPr lang="en-GB" sz="4000">
                <a:solidFill>
                  <a:schemeClr val="dk1"/>
                </a:solidFill>
                <a:latin typeface="Arial"/>
                <a:ea typeface="Arial"/>
                <a:cs typeface="Arial"/>
                <a:sym typeface="Arial"/>
              </a:rPr>
            </a:br>
            <a:endParaRPr sz="4000">
              <a:solidFill>
                <a:schemeClr val="dk1"/>
              </a:solidFill>
              <a:latin typeface="Arial"/>
              <a:ea typeface="Arial"/>
              <a:cs typeface="Arial"/>
              <a:sym typeface="Arial"/>
            </a:endParaRPr>
          </a:p>
        </p:txBody>
      </p:sp>
      <p:sp>
        <p:nvSpPr>
          <p:cNvPr id="287" name="Google Shape;287;p37"/>
          <p:cNvSpPr txBox="1">
            <a:spLocks noGrp="1"/>
          </p:cNvSpPr>
          <p:nvPr>
            <p:ph type="subTitle" idx="1"/>
          </p:nvPr>
        </p:nvSpPr>
        <p:spPr>
          <a:xfrm>
            <a:off x="3917023" y="5287000"/>
            <a:ext cx="6858000" cy="1655762"/>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1860"/>
              <a:buNone/>
            </a:pPr>
            <a:r>
              <a:rPr lang="en-GB" sz="1860">
                <a:solidFill>
                  <a:schemeClr val="dk1"/>
                </a:solidFill>
              </a:rPr>
              <a:t>Course creator: Shareen Wilkinson </a:t>
            </a:r>
            <a:endParaRPr sz="1860">
              <a:solidFill>
                <a:schemeClr val="dk1"/>
              </a:solidFill>
            </a:endParaRPr>
          </a:p>
          <a:p>
            <a:pPr marL="0" lvl="0" indent="0" algn="l" rtl="0">
              <a:lnSpc>
                <a:spcPct val="70000"/>
              </a:lnSpc>
              <a:spcBef>
                <a:spcPts val="1000"/>
              </a:spcBef>
              <a:spcAft>
                <a:spcPts val="0"/>
              </a:spcAft>
              <a:buClr>
                <a:schemeClr val="dk1"/>
              </a:buClr>
              <a:buSzPts val="1860"/>
              <a:buNone/>
            </a:pPr>
            <a:r>
              <a:rPr lang="en-GB" sz="1860">
                <a:solidFill>
                  <a:schemeClr val="dk1"/>
                </a:solidFill>
              </a:rPr>
              <a:t>@ShareenAdvice  </a:t>
            </a:r>
            <a:endParaRPr>
              <a:solidFill>
                <a:schemeClr val="dk1"/>
              </a:solidFill>
            </a:endParaRPr>
          </a:p>
        </p:txBody>
      </p:sp>
      <p:pic>
        <p:nvPicPr>
          <p:cNvPr id="288" name="Google Shape;288;p37"/>
          <p:cNvPicPr preferRelativeResize="0"/>
          <p:nvPr/>
        </p:nvPicPr>
        <p:blipFill rotWithShape="1">
          <a:blip r:embed="rId4">
            <a:alphaModFix/>
          </a:blip>
          <a:srcRect/>
          <a:stretch/>
        </p:blipFill>
        <p:spPr>
          <a:xfrm>
            <a:off x="3801438" y="1380713"/>
            <a:ext cx="1797978" cy="821166"/>
          </a:xfrm>
          <a:prstGeom prst="rect">
            <a:avLst/>
          </a:prstGeom>
          <a:noFill/>
          <a:ln>
            <a:noFill/>
          </a:ln>
        </p:spPr>
      </p:pic>
      <p:sp>
        <p:nvSpPr>
          <p:cNvPr id="289" name="Google Shape;289;p37"/>
          <p:cNvSpPr/>
          <p:nvPr/>
        </p:nvSpPr>
        <p:spPr>
          <a:xfrm>
            <a:off x="3960240" y="2140327"/>
            <a:ext cx="5091294" cy="11892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0" name="Google Shape;290;p37"/>
          <p:cNvSpPr txBox="1"/>
          <p:nvPr/>
        </p:nvSpPr>
        <p:spPr>
          <a:xfrm>
            <a:off x="3985924" y="2140327"/>
            <a:ext cx="4142698"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200"/>
              <a:buFont typeface="Arial Rounded"/>
              <a:buNone/>
            </a:pPr>
            <a:r>
              <a:rPr lang="en-GB" sz="6000" b="1" i="0" u="none" strike="noStrike" cap="none">
                <a:solidFill>
                  <a:schemeClr val="dk1"/>
                </a:solidFill>
                <a:latin typeface="Calibri"/>
                <a:ea typeface="Calibri"/>
                <a:cs typeface="Calibri"/>
                <a:sym typeface="Calibri"/>
              </a:rPr>
              <a:t>Thank you!</a:t>
            </a:r>
            <a:endParaRPr sz="60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3" descr="Year 1 Wall Sept 2011"/>
          <p:cNvPicPr preferRelativeResize="0"/>
          <p:nvPr/>
        </p:nvPicPr>
        <p:blipFill rotWithShape="1">
          <a:blip r:embed="rId3">
            <a:alphaModFix/>
          </a:blip>
          <a:srcRect/>
          <a:stretch/>
        </p:blipFill>
        <p:spPr>
          <a:xfrm>
            <a:off x="1355081" y="966685"/>
            <a:ext cx="6433838" cy="4924629"/>
          </a:xfrm>
          <a:prstGeom prst="rect">
            <a:avLst/>
          </a:prstGeom>
          <a:noFill/>
          <a:ln>
            <a:noFill/>
          </a:ln>
        </p:spPr>
      </p:pic>
      <p:sp>
        <p:nvSpPr>
          <p:cNvPr id="131" name="Google Shape;131;p3"/>
          <p:cNvSpPr txBox="1"/>
          <p:nvPr/>
        </p:nvSpPr>
        <p:spPr>
          <a:xfrm>
            <a:off x="809700" y="349166"/>
            <a:ext cx="7524600" cy="519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dirty="0">
                <a:solidFill>
                  <a:schemeClr val="tx1"/>
                </a:solidFill>
                <a:latin typeface="Calibri"/>
                <a:ea typeface="Calibri"/>
                <a:cs typeface="Calibri"/>
                <a:sym typeface="Calibri"/>
              </a:rPr>
              <a:t>Year 1 Kings Oak Primary, Kingston </a:t>
            </a:r>
            <a:r>
              <a:rPr lang="en-GB" sz="2800" b="0" i="0" u="none" strike="noStrike" cap="none" dirty="0">
                <a:solidFill>
                  <a:schemeClr val="tx1"/>
                </a:solidFill>
                <a:latin typeface="Calibri"/>
                <a:ea typeface="Calibri"/>
                <a:cs typeface="Calibri"/>
                <a:sym typeface="Calibri"/>
              </a:rPr>
              <a:t> </a:t>
            </a:r>
            <a:endParaRPr sz="1400" b="0" i="0" u="none" strike="noStrike" cap="none" dirty="0">
              <a:solidFill>
                <a:schemeClr val="tx1"/>
              </a:solidFill>
              <a:latin typeface="Calibri"/>
              <a:ea typeface="Calibri"/>
              <a:cs typeface="Calibri"/>
              <a:sym typeface="Calibri"/>
            </a:endParaRPr>
          </a:p>
        </p:txBody>
      </p:sp>
      <p:sp>
        <p:nvSpPr>
          <p:cNvPr id="132" name="Google Shape;132;p3"/>
          <p:cNvSpPr txBox="1"/>
          <p:nvPr/>
        </p:nvSpPr>
        <p:spPr>
          <a:xfrm>
            <a:off x="6465405" y="3861425"/>
            <a:ext cx="1008063" cy="457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Arial"/>
                <a:ea typeface="Arial"/>
                <a:cs typeface="Arial"/>
                <a:sym typeface="Arial"/>
              </a:rPr>
              <a:t>Phonemes of the week</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body" idx="1"/>
          </p:nvPr>
        </p:nvSpPr>
        <p:spPr>
          <a:xfrm>
            <a:off x="457200" y="1741016"/>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GB" sz="2000" b="1" dirty="0">
                <a:solidFill>
                  <a:srgbClr val="FF8AD8"/>
                </a:solidFill>
              </a:rPr>
              <a:t>Year 1</a:t>
            </a:r>
            <a:endParaRPr b="1" dirty="0">
              <a:solidFill>
                <a:srgbClr val="FF8AD8"/>
              </a:solidFill>
            </a:endParaRPr>
          </a:p>
          <a:p>
            <a:pPr marL="342900" lvl="0" indent="-342900" algn="l" rtl="0">
              <a:lnSpc>
                <a:spcPct val="100000"/>
              </a:lnSpc>
              <a:spcBef>
                <a:spcPts val="400"/>
              </a:spcBef>
              <a:spcAft>
                <a:spcPts val="0"/>
              </a:spcAft>
              <a:buClr>
                <a:schemeClr val="dk1"/>
              </a:buClr>
              <a:buSzPts val="2000"/>
              <a:buChar char="•"/>
            </a:pPr>
            <a:r>
              <a:rPr lang="en-GB" sz="2000" dirty="0"/>
              <a:t>Re-read what they have written to check it makes sense</a:t>
            </a:r>
            <a:endParaRPr dirty="0"/>
          </a:p>
          <a:p>
            <a:pPr marL="342900" lvl="0" indent="-342900" algn="l" rtl="0">
              <a:lnSpc>
                <a:spcPct val="100000"/>
              </a:lnSpc>
              <a:spcBef>
                <a:spcPts val="400"/>
              </a:spcBef>
              <a:spcAft>
                <a:spcPts val="0"/>
              </a:spcAft>
              <a:buClr>
                <a:schemeClr val="dk1"/>
              </a:buClr>
              <a:buSzPts val="2000"/>
              <a:buChar char="•"/>
            </a:pPr>
            <a:r>
              <a:rPr lang="en-GB" sz="2000" dirty="0"/>
              <a:t>Discuss what they have written with the teacher or other pupils</a:t>
            </a:r>
            <a:br>
              <a:rPr lang="en-GB" sz="2000" dirty="0"/>
            </a:br>
            <a:endParaRPr dirty="0"/>
          </a:p>
          <a:p>
            <a:pPr marL="0" lvl="0" indent="0" algn="l" rtl="0">
              <a:lnSpc>
                <a:spcPct val="100000"/>
              </a:lnSpc>
              <a:spcBef>
                <a:spcPts val="400"/>
              </a:spcBef>
              <a:spcAft>
                <a:spcPts val="0"/>
              </a:spcAft>
              <a:buClr>
                <a:schemeClr val="dk1"/>
              </a:buClr>
              <a:buSzPts val="2000"/>
              <a:buNone/>
            </a:pPr>
            <a:r>
              <a:rPr lang="en-GB" sz="2000" b="1" dirty="0">
                <a:solidFill>
                  <a:schemeClr val="accent4"/>
                </a:solidFill>
              </a:rPr>
              <a:t>Year 2</a:t>
            </a:r>
            <a:endParaRPr b="1" dirty="0">
              <a:solidFill>
                <a:schemeClr val="accent4"/>
              </a:solidFill>
            </a:endParaRPr>
          </a:p>
          <a:p>
            <a:pPr marL="342900" lvl="0" indent="-342900" algn="l" rtl="0">
              <a:lnSpc>
                <a:spcPct val="100000"/>
              </a:lnSpc>
              <a:spcBef>
                <a:spcPts val="400"/>
              </a:spcBef>
              <a:spcAft>
                <a:spcPts val="0"/>
              </a:spcAft>
              <a:buClr>
                <a:schemeClr val="dk1"/>
              </a:buClr>
              <a:buSzPts val="2000"/>
              <a:buChar char="•"/>
            </a:pPr>
            <a:r>
              <a:rPr lang="en-GB" sz="2000" dirty="0"/>
              <a:t>Make simple additions, revisions and corrections to their own writing by:</a:t>
            </a:r>
            <a:endParaRPr dirty="0"/>
          </a:p>
          <a:p>
            <a:pPr marL="342900" lvl="0" indent="-342900" algn="l" rtl="0">
              <a:lnSpc>
                <a:spcPct val="100000"/>
              </a:lnSpc>
              <a:spcBef>
                <a:spcPts val="400"/>
              </a:spcBef>
              <a:spcAft>
                <a:spcPts val="0"/>
              </a:spcAft>
              <a:buClr>
                <a:schemeClr val="dk1"/>
              </a:buClr>
              <a:buSzPts val="2000"/>
              <a:buChar char="•"/>
            </a:pPr>
            <a:r>
              <a:rPr lang="en-GB" sz="2000" dirty="0"/>
              <a:t>Evaluating their writing with the teacher and other pupils</a:t>
            </a:r>
            <a:endParaRPr dirty="0"/>
          </a:p>
          <a:p>
            <a:pPr marL="342900" lvl="0" indent="-342900" algn="l" rtl="0">
              <a:lnSpc>
                <a:spcPct val="100000"/>
              </a:lnSpc>
              <a:spcBef>
                <a:spcPts val="400"/>
              </a:spcBef>
              <a:spcAft>
                <a:spcPts val="0"/>
              </a:spcAft>
              <a:buClr>
                <a:schemeClr val="dk1"/>
              </a:buClr>
              <a:buSzPts val="2000"/>
              <a:buChar char="•"/>
            </a:pPr>
            <a:r>
              <a:rPr lang="en-GB" sz="2000" dirty="0"/>
              <a:t>Re-reading to check that their writing makes sense and that verbs to indicate time are used correctly and consistently, including verbs in the continuous form</a:t>
            </a:r>
            <a:endParaRPr dirty="0"/>
          </a:p>
          <a:p>
            <a:pPr marL="342900" lvl="0" indent="-342900" algn="l" rtl="0">
              <a:lnSpc>
                <a:spcPct val="100000"/>
              </a:lnSpc>
              <a:spcBef>
                <a:spcPts val="400"/>
              </a:spcBef>
              <a:spcAft>
                <a:spcPts val="0"/>
              </a:spcAft>
              <a:buClr>
                <a:schemeClr val="dk1"/>
              </a:buClr>
              <a:buSzPts val="2000"/>
              <a:buChar char="•"/>
            </a:pPr>
            <a:r>
              <a:rPr lang="en-GB" sz="2000" dirty="0"/>
              <a:t>Proofread to check for errors in spelling, grammar and punctuation</a:t>
            </a:r>
            <a:endParaRPr dirty="0"/>
          </a:p>
          <a:p>
            <a:pPr marL="0" lvl="0" indent="0" algn="l" rtl="0">
              <a:lnSpc>
                <a:spcPct val="100000"/>
              </a:lnSpc>
              <a:spcBef>
                <a:spcPts val="400"/>
              </a:spcBef>
              <a:spcAft>
                <a:spcPts val="0"/>
              </a:spcAft>
              <a:buClr>
                <a:schemeClr val="dk1"/>
              </a:buClr>
              <a:buSzPts val="2000"/>
              <a:buNone/>
            </a:pPr>
            <a:endParaRPr sz="2000" dirty="0"/>
          </a:p>
        </p:txBody>
      </p:sp>
      <p:sp>
        <p:nvSpPr>
          <p:cNvPr id="138" name="Google Shape;138;p4"/>
          <p:cNvSpPr txBox="1">
            <a:spLocks noGrp="1"/>
          </p:cNvSpPr>
          <p:nvPr>
            <p:ph type="title"/>
          </p:nvPr>
        </p:nvSpPr>
        <p:spPr>
          <a:xfrm>
            <a:off x="107504" y="819168"/>
            <a:ext cx="9036496" cy="45719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GB" sz="3600" b="1"/>
              <a:t>Editing and proofreading in the English programmes of study</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title"/>
          </p:nvPr>
        </p:nvSpPr>
        <p:spPr>
          <a:xfrm>
            <a:off x="426378" y="267127"/>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a:t>Additions </a:t>
            </a:r>
            <a:endParaRPr b="1"/>
          </a:p>
        </p:txBody>
      </p:sp>
      <p:pic>
        <p:nvPicPr>
          <p:cNvPr id="145" name="Google Shape;145;p5"/>
          <p:cNvPicPr preferRelativeResize="0"/>
          <p:nvPr/>
        </p:nvPicPr>
        <p:blipFill rotWithShape="1">
          <a:blip r:embed="rId3">
            <a:alphaModFix/>
          </a:blip>
          <a:srcRect/>
          <a:stretch/>
        </p:blipFill>
        <p:spPr>
          <a:xfrm>
            <a:off x="603497" y="1410127"/>
            <a:ext cx="7937005" cy="43951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a:t>Revisions </a:t>
            </a:r>
            <a:endParaRPr b="1"/>
          </a:p>
        </p:txBody>
      </p:sp>
      <p:pic>
        <p:nvPicPr>
          <p:cNvPr id="151" name="Google Shape;151;p6"/>
          <p:cNvPicPr preferRelativeResize="0"/>
          <p:nvPr/>
        </p:nvPicPr>
        <p:blipFill rotWithShape="1">
          <a:blip r:embed="rId3">
            <a:alphaModFix/>
          </a:blip>
          <a:srcRect/>
          <a:stretch/>
        </p:blipFill>
        <p:spPr>
          <a:xfrm>
            <a:off x="611560" y="2051184"/>
            <a:ext cx="8230313" cy="35380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a:t>Corrections </a:t>
            </a:r>
            <a:endParaRPr b="1"/>
          </a:p>
        </p:txBody>
      </p:sp>
      <p:pic>
        <p:nvPicPr>
          <p:cNvPr id="157" name="Google Shape;157;p7"/>
          <p:cNvPicPr preferRelativeResize="0"/>
          <p:nvPr/>
        </p:nvPicPr>
        <p:blipFill rotWithShape="1">
          <a:blip r:embed="rId3">
            <a:alphaModFix/>
          </a:blip>
          <a:srcRect/>
          <a:stretch/>
        </p:blipFill>
        <p:spPr>
          <a:xfrm>
            <a:off x="411919" y="1500026"/>
            <a:ext cx="8240666" cy="43254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GB" sz="3600" b="1"/>
              <a:t>Editing and proofreading in the </a:t>
            </a:r>
            <a:br>
              <a:rPr lang="en-GB" sz="3600" b="1"/>
            </a:br>
            <a:r>
              <a:rPr lang="en-GB" sz="3600" b="1"/>
              <a:t>English programmes of study</a:t>
            </a:r>
            <a:endParaRPr b="1"/>
          </a:p>
        </p:txBody>
      </p:sp>
      <p:sp>
        <p:nvSpPr>
          <p:cNvPr id="163" name="Google Shape;163;p8"/>
          <p:cNvSpPr/>
          <p:nvPr/>
        </p:nvSpPr>
        <p:spPr>
          <a:xfrm>
            <a:off x="457200" y="1613461"/>
            <a:ext cx="8101200" cy="4103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rgbClr val="00B0F0"/>
                </a:solidFill>
                <a:latin typeface="Calibri"/>
                <a:ea typeface="Calibri"/>
                <a:cs typeface="Calibri"/>
                <a:sym typeface="Calibri"/>
              </a:rPr>
              <a:t>Years 3 and 4</a:t>
            </a:r>
            <a:endParaRPr sz="1600" b="0" i="0" u="none" strike="noStrike" cap="none">
              <a:solidFill>
                <a:srgbClr val="00B0F0"/>
              </a:solidFill>
              <a:latin typeface="Calibri"/>
              <a:ea typeface="Calibri"/>
              <a:cs typeface="Calibri"/>
              <a:sym typeface="Calibri"/>
            </a:endParaRPr>
          </a:p>
          <a:p>
            <a:pPr marL="342900" marR="0" lvl="0" indent="-342900" algn="l" rtl="0">
              <a:lnSpc>
                <a:spcPct val="100000"/>
              </a:lnSpc>
              <a:spcBef>
                <a:spcPts val="448"/>
              </a:spcBef>
              <a:spcAft>
                <a:spcPts val="0"/>
              </a:spcAft>
              <a:buClr>
                <a:schemeClr val="dk1"/>
              </a:buClr>
              <a:buSzPts val="2240"/>
              <a:buFont typeface="Arial"/>
              <a:buChar char="•"/>
            </a:pPr>
            <a:r>
              <a:rPr lang="en-GB" sz="1600" b="0" i="0" u="none" strike="noStrike" cap="none">
                <a:solidFill>
                  <a:srgbClr val="000000"/>
                </a:solidFill>
                <a:latin typeface="Calibri"/>
                <a:ea typeface="Calibri"/>
                <a:cs typeface="Calibri"/>
                <a:sym typeface="Calibri"/>
              </a:rPr>
              <a:t>Evaluate and edit by:</a:t>
            </a:r>
            <a:endParaRPr/>
          </a:p>
          <a:p>
            <a:pPr marL="342900" marR="0" lvl="0" indent="-342900" algn="l" rtl="0">
              <a:lnSpc>
                <a:spcPct val="100000"/>
              </a:lnSpc>
              <a:spcBef>
                <a:spcPts val="448"/>
              </a:spcBef>
              <a:spcAft>
                <a:spcPts val="0"/>
              </a:spcAft>
              <a:buClr>
                <a:schemeClr val="dk1"/>
              </a:buClr>
              <a:buSzPts val="2240"/>
              <a:buFont typeface="Arial"/>
              <a:buChar char="•"/>
            </a:pPr>
            <a:r>
              <a:rPr lang="en-GB" sz="1600" b="0" i="0" u="none" strike="noStrike" cap="none">
                <a:solidFill>
                  <a:srgbClr val="000000"/>
                </a:solidFill>
                <a:latin typeface="Calibri"/>
                <a:ea typeface="Calibri"/>
                <a:cs typeface="Calibri"/>
                <a:sym typeface="Calibri"/>
              </a:rPr>
              <a:t>Assessing the effectiveness of their own and other’s writing and suggesting improvements</a:t>
            </a:r>
            <a:endParaRPr/>
          </a:p>
          <a:p>
            <a:pPr marL="342900" marR="0" lvl="0" indent="-342900" algn="l" rtl="0">
              <a:lnSpc>
                <a:spcPct val="100000"/>
              </a:lnSpc>
              <a:spcBef>
                <a:spcPts val="448"/>
              </a:spcBef>
              <a:spcAft>
                <a:spcPts val="0"/>
              </a:spcAft>
              <a:buClr>
                <a:schemeClr val="dk1"/>
              </a:buClr>
              <a:buSzPts val="2240"/>
              <a:buFont typeface="Arial"/>
              <a:buChar char="•"/>
            </a:pPr>
            <a:r>
              <a:rPr lang="en-GB" sz="1600" b="0" i="0" u="none" strike="noStrike" cap="none">
                <a:solidFill>
                  <a:srgbClr val="000000"/>
                </a:solidFill>
                <a:latin typeface="Calibri"/>
                <a:ea typeface="Calibri"/>
                <a:cs typeface="Calibri"/>
                <a:sym typeface="Calibri"/>
              </a:rPr>
              <a:t>Proposing changes to grammar and vocabulary to improve consistency, including the accurate use of pronouns in sentences</a:t>
            </a:r>
            <a:endParaRPr/>
          </a:p>
          <a:p>
            <a:pPr marL="342900" marR="0" lvl="0" indent="-342900" algn="l" rtl="0">
              <a:lnSpc>
                <a:spcPct val="100000"/>
              </a:lnSpc>
              <a:spcBef>
                <a:spcPts val="448"/>
              </a:spcBef>
              <a:spcAft>
                <a:spcPts val="0"/>
              </a:spcAft>
              <a:buClr>
                <a:schemeClr val="dk1"/>
              </a:buClr>
              <a:buSzPts val="2240"/>
              <a:buFont typeface="Arial"/>
              <a:buChar char="•"/>
            </a:pPr>
            <a:r>
              <a:rPr lang="en-GB" sz="1600" b="0" i="0" u="none" strike="noStrike" cap="none">
                <a:solidFill>
                  <a:srgbClr val="000000"/>
                </a:solidFill>
                <a:latin typeface="Calibri"/>
                <a:ea typeface="Calibri"/>
                <a:cs typeface="Calibri"/>
                <a:sym typeface="Calibri"/>
              </a:rPr>
              <a:t>Proof-read for spelling and punctuation errors</a:t>
            </a:r>
            <a:endParaRPr/>
          </a:p>
          <a:p>
            <a:pPr marL="342900" marR="0" lvl="0" indent="-200660" algn="l" rtl="0">
              <a:lnSpc>
                <a:spcPct val="100000"/>
              </a:lnSpc>
              <a:spcBef>
                <a:spcPts val="448"/>
              </a:spcBef>
              <a:spcAft>
                <a:spcPts val="0"/>
              </a:spcAft>
              <a:buClr>
                <a:schemeClr val="dk1"/>
              </a:buClr>
              <a:buSzPts val="224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448"/>
              </a:spcBef>
              <a:spcAft>
                <a:spcPts val="0"/>
              </a:spcAft>
              <a:buNone/>
            </a:pPr>
            <a:r>
              <a:rPr lang="en-GB" sz="1600" b="1" i="0" u="none" strike="noStrike" cap="none">
                <a:solidFill>
                  <a:srgbClr val="92D050"/>
                </a:solidFill>
                <a:latin typeface="Calibri"/>
                <a:ea typeface="Calibri"/>
                <a:cs typeface="Calibri"/>
                <a:sym typeface="Calibri"/>
              </a:rPr>
              <a:t>Years 5 and 6</a:t>
            </a:r>
            <a:endParaRPr sz="1600" b="0" i="0" u="none" strike="noStrike" cap="none">
              <a:solidFill>
                <a:srgbClr val="92D050"/>
              </a:solidFill>
              <a:latin typeface="Calibri"/>
              <a:ea typeface="Calibri"/>
              <a:cs typeface="Calibri"/>
              <a:sym typeface="Calibri"/>
            </a:endParaRPr>
          </a:p>
          <a:p>
            <a:pPr marL="342900" marR="0" lvl="0" indent="-342900" algn="l" rtl="0">
              <a:lnSpc>
                <a:spcPct val="100000"/>
              </a:lnSpc>
              <a:spcBef>
                <a:spcPts val="448"/>
              </a:spcBef>
              <a:spcAft>
                <a:spcPts val="0"/>
              </a:spcAft>
              <a:buClr>
                <a:schemeClr val="dk1"/>
              </a:buClr>
              <a:buSzPts val="2240"/>
              <a:buFont typeface="Arial"/>
              <a:buChar char="•"/>
            </a:pPr>
            <a:r>
              <a:rPr lang="en-GB" sz="1600" b="0" i="0" u="none" strike="noStrike" cap="none">
                <a:solidFill>
                  <a:srgbClr val="000000"/>
                </a:solidFill>
                <a:latin typeface="Calibri"/>
                <a:ea typeface="Calibri"/>
                <a:cs typeface="Calibri"/>
                <a:sym typeface="Calibri"/>
              </a:rPr>
              <a:t>Evaluate and edit by:</a:t>
            </a:r>
            <a:endParaRPr/>
          </a:p>
          <a:p>
            <a:pPr marL="342900" marR="0" lvl="0" indent="-342900" algn="l" rtl="0">
              <a:lnSpc>
                <a:spcPct val="100000"/>
              </a:lnSpc>
              <a:spcBef>
                <a:spcPts val="448"/>
              </a:spcBef>
              <a:spcAft>
                <a:spcPts val="0"/>
              </a:spcAft>
              <a:buClr>
                <a:schemeClr val="dk1"/>
              </a:buClr>
              <a:buSzPts val="2240"/>
              <a:buFont typeface="Arial"/>
              <a:buChar char="•"/>
            </a:pPr>
            <a:r>
              <a:rPr lang="en-GB" sz="1600" b="0" i="0" u="none" strike="noStrike" cap="none">
                <a:solidFill>
                  <a:srgbClr val="000000"/>
                </a:solidFill>
                <a:latin typeface="Calibri"/>
                <a:ea typeface="Calibri"/>
                <a:cs typeface="Calibri"/>
                <a:sym typeface="Calibri"/>
              </a:rPr>
              <a:t>Proposing changes to vocabulary and grammar, to enhance effects and clarify meaning</a:t>
            </a:r>
            <a:endParaRPr/>
          </a:p>
          <a:p>
            <a:pPr marL="342900" marR="0" lvl="0" indent="-342900" algn="l" rtl="0">
              <a:lnSpc>
                <a:spcPct val="100000"/>
              </a:lnSpc>
              <a:spcBef>
                <a:spcPts val="448"/>
              </a:spcBef>
              <a:spcAft>
                <a:spcPts val="0"/>
              </a:spcAft>
              <a:buClr>
                <a:schemeClr val="dk1"/>
              </a:buClr>
              <a:buSzPts val="2240"/>
              <a:buFont typeface="Arial"/>
              <a:buChar char="•"/>
            </a:pPr>
            <a:r>
              <a:rPr lang="en-GB" sz="1600" b="0" i="0" u="none" strike="noStrike" cap="none">
                <a:solidFill>
                  <a:srgbClr val="000000"/>
                </a:solidFill>
                <a:latin typeface="Calibri"/>
                <a:ea typeface="Calibri"/>
                <a:cs typeface="Calibri"/>
                <a:sym typeface="Calibri"/>
              </a:rPr>
              <a:t>Ensuring the consistent and correct use of tense throughout the piece</a:t>
            </a:r>
            <a:endParaRPr/>
          </a:p>
          <a:p>
            <a:pPr marL="342900" marR="0" lvl="0" indent="-342900" algn="l" rtl="0">
              <a:lnSpc>
                <a:spcPct val="100000"/>
              </a:lnSpc>
              <a:spcBef>
                <a:spcPts val="448"/>
              </a:spcBef>
              <a:spcAft>
                <a:spcPts val="0"/>
              </a:spcAft>
              <a:buClr>
                <a:schemeClr val="dk1"/>
              </a:buClr>
              <a:buSzPts val="2240"/>
              <a:buFont typeface="Arial"/>
              <a:buChar char="•"/>
            </a:pPr>
            <a:r>
              <a:rPr lang="en-GB" sz="1600" b="0" i="0" u="none" strike="noStrike" cap="none">
                <a:solidFill>
                  <a:srgbClr val="000000"/>
                </a:solidFill>
                <a:latin typeface="Calibri"/>
                <a:ea typeface="Calibri"/>
                <a:cs typeface="Calibri"/>
                <a:sym typeface="Calibri"/>
              </a:rPr>
              <a:t>Ensuring correct subject and verb agreement when using singular and plural, distinguishing between language of speech and writing and choosing appropriate register</a:t>
            </a:r>
            <a:endParaRPr/>
          </a:p>
          <a:p>
            <a:pPr marL="342900" marR="0" lvl="0" indent="-342900" algn="l" rtl="0">
              <a:lnSpc>
                <a:spcPct val="100000"/>
              </a:lnSpc>
              <a:spcBef>
                <a:spcPts val="448"/>
              </a:spcBef>
              <a:spcAft>
                <a:spcPts val="0"/>
              </a:spcAft>
              <a:buClr>
                <a:schemeClr val="dk1"/>
              </a:buClr>
              <a:buSzPts val="2240"/>
              <a:buFont typeface="Arial"/>
              <a:buChar char="•"/>
            </a:pPr>
            <a:r>
              <a:rPr lang="en-GB" sz="1600" b="0" i="0" u="none" strike="noStrike" cap="none">
                <a:solidFill>
                  <a:srgbClr val="000000"/>
                </a:solidFill>
                <a:latin typeface="Calibri"/>
                <a:ea typeface="Calibri"/>
                <a:cs typeface="Calibri"/>
                <a:sym typeface="Calibri"/>
              </a:rPr>
              <a:t>Proof-read for spelling and punctuation errors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233772" y="332889"/>
            <a:ext cx="8676456"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GB" sz="3563" b="1">
                <a:solidFill>
                  <a:schemeClr val="dk1"/>
                </a:solidFill>
              </a:rPr>
              <a:t>Proofread for spelling and </a:t>
            </a:r>
            <a:br>
              <a:rPr lang="en-GB" sz="3563" b="1">
                <a:solidFill>
                  <a:schemeClr val="dk1"/>
                </a:solidFill>
              </a:rPr>
            </a:br>
            <a:r>
              <a:rPr lang="en-GB" sz="3563" b="1">
                <a:solidFill>
                  <a:schemeClr val="dk1"/>
                </a:solidFill>
              </a:rPr>
              <a:t>punctuation errors</a:t>
            </a:r>
            <a:endParaRPr sz="3959"/>
          </a:p>
        </p:txBody>
      </p:sp>
      <p:sp>
        <p:nvSpPr>
          <p:cNvPr id="170" name="Google Shape;170;p9"/>
          <p:cNvSpPr txBox="1">
            <a:spLocks noGrp="1"/>
          </p:cNvSpPr>
          <p:nvPr>
            <p:ph type="body" idx="1"/>
          </p:nvPr>
        </p:nvSpPr>
        <p:spPr>
          <a:xfrm>
            <a:off x="535967" y="1804662"/>
            <a:ext cx="8072065" cy="41148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None/>
            </a:pPr>
            <a:r>
              <a:rPr lang="en-GB" sz="2400" b="1">
                <a:solidFill>
                  <a:srgbClr val="7F7F7F"/>
                </a:solidFill>
              </a:rPr>
              <a:t>E.g. </a:t>
            </a:r>
            <a:r>
              <a:rPr lang="en-GB" sz="2400" b="1" i="1">
                <a:solidFill>
                  <a:srgbClr val="7F7F7F"/>
                </a:solidFill>
              </a:rPr>
              <a:t>Year 5</a:t>
            </a:r>
            <a:endParaRPr/>
          </a:p>
          <a:p>
            <a:pPr marL="342900" lvl="0" indent="-342900" algn="l" rtl="0">
              <a:lnSpc>
                <a:spcPct val="80000"/>
              </a:lnSpc>
              <a:spcBef>
                <a:spcPts val="0"/>
              </a:spcBef>
              <a:spcAft>
                <a:spcPts val="0"/>
              </a:spcAft>
              <a:buClr>
                <a:schemeClr val="dk1"/>
              </a:buClr>
              <a:buSzPts val="2960"/>
              <a:buNone/>
            </a:pPr>
            <a:endParaRPr sz="2400" b="1">
              <a:solidFill>
                <a:srgbClr val="7F7F7F"/>
              </a:solidFill>
            </a:endParaRPr>
          </a:p>
          <a:p>
            <a:pPr marL="342900" lvl="0" indent="-342900" algn="l" rtl="0">
              <a:lnSpc>
                <a:spcPct val="100000"/>
              </a:lnSpc>
              <a:spcBef>
                <a:spcPts val="592"/>
              </a:spcBef>
              <a:spcAft>
                <a:spcPts val="0"/>
              </a:spcAft>
              <a:buClr>
                <a:schemeClr val="dk1"/>
              </a:buClr>
              <a:buSzPts val="2960"/>
              <a:buNone/>
            </a:pPr>
            <a:r>
              <a:rPr lang="en-GB" sz="2400" b="1" u="sng"/>
              <a:t>Checklist:</a:t>
            </a:r>
            <a:endParaRPr sz="2400"/>
          </a:p>
          <a:p>
            <a:pPr marL="342900" lvl="0" indent="-342900" algn="l" rtl="0">
              <a:lnSpc>
                <a:spcPct val="100000"/>
              </a:lnSpc>
              <a:spcBef>
                <a:spcPts val="592"/>
              </a:spcBef>
              <a:spcAft>
                <a:spcPts val="0"/>
              </a:spcAft>
              <a:buClr>
                <a:schemeClr val="dk1"/>
              </a:buClr>
              <a:buSzPts val="2960"/>
              <a:buFont typeface="Noto Sans Symbols"/>
              <a:buChar char="✔"/>
            </a:pPr>
            <a:r>
              <a:rPr lang="en-GB" sz="2400"/>
              <a:t>Brackets</a:t>
            </a:r>
            <a:endParaRPr sz="2400"/>
          </a:p>
          <a:p>
            <a:pPr marL="342900" lvl="0" indent="-342900" algn="l" rtl="0">
              <a:lnSpc>
                <a:spcPct val="100000"/>
              </a:lnSpc>
              <a:spcBef>
                <a:spcPts val="592"/>
              </a:spcBef>
              <a:spcAft>
                <a:spcPts val="0"/>
              </a:spcAft>
              <a:buClr>
                <a:schemeClr val="dk1"/>
              </a:buClr>
              <a:buSzPts val="2960"/>
              <a:buFont typeface="Noto Sans Symbols"/>
              <a:buChar char="✔"/>
            </a:pPr>
            <a:r>
              <a:rPr lang="en-GB" sz="2400"/>
              <a:t>Dashes</a:t>
            </a:r>
            <a:endParaRPr sz="2400"/>
          </a:p>
          <a:p>
            <a:pPr marL="342900" lvl="0" indent="-342900" algn="l" rtl="0">
              <a:lnSpc>
                <a:spcPct val="100000"/>
              </a:lnSpc>
              <a:spcBef>
                <a:spcPts val="592"/>
              </a:spcBef>
              <a:spcAft>
                <a:spcPts val="0"/>
              </a:spcAft>
              <a:buClr>
                <a:schemeClr val="dk1"/>
              </a:buClr>
              <a:buSzPts val="2960"/>
              <a:buFont typeface="Noto Sans Symbols"/>
              <a:buChar char="✔"/>
            </a:pPr>
            <a:r>
              <a:rPr lang="en-GB" sz="2400"/>
              <a:t>Commas </a:t>
            </a:r>
            <a:endParaRPr sz="2400"/>
          </a:p>
          <a:p>
            <a:pPr marL="342900" lvl="0" indent="-342900" algn="l" rtl="0">
              <a:lnSpc>
                <a:spcPct val="100000"/>
              </a:lnSpc>
              <a:spcBef>
                <a:spcPts val="592"/>
              </a:spcBef>
              <a:spcAft>
                <a:spcPts val="0"/>
              </a:spcAft>
              <a:buClr>
                <a:schemeClr val="dk1"/>
              </a:buClr>
              <a:buSzPts val="2960"/>
              <a:buFont typeface="Noto Sans Symbols"/>
              <a:buChar char="✔"/>
            </a:pPr>
            <a:r>
              <a:rPr lang="en-GB" sz="2400"/>
              <a:t>Verb prefixes</a:t>
            </a:r>
            <a:endParaRPr sz="2400"/>
          </a:p>
          <a:p>
            <a:pPr marL="342900" lvl="0" indent="-342900" algn="l" rtl="0">
              <a:lnSpc>
                <a:spcPct val="100000"/>
              </a:lnSpc>
              <a:spcBef>
                <a:spcPts val="592"/>
              </a:spcBef>
              <a:spcAft>
                <a:spcPts val="0"/>
              </a:spcAft>
              <a:buClr>
                <a:schemeClr val="dk1"/>
              </a:buClr>
              <a:buSzPts val="2960"/>
              <a:buFont typeface="Noto Sans Symbols"/>
              <a:buChar char="✔"/>
            </a:pPr>
            <a:r>
              <a:rPr lang="en-GB" sz="2400"/>
              <a:t>Application of spelling, e.g. –ough letter strings, silent letters and unstressed vowels </a:t>
            </a:r>
            <a:endParaRPr sz="24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1756</Words>
  <Application>Microsoft Macintosh PowerPoint</Application>
  <PresentationFormat>On-screen Show (4:3)</PresentationFormat>
  <Paragraphs>192</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Rounded</vt:lpstr>
      <vt:lpstr>Calibri</vt:lpstr>
      <vt:lpstr>Noto Sans Symbols</vt:lpstr>
      <vt:lpstr>Office Theme</vt:lpstr>
      <vt:lpstr> </vt:lpstr>
      <vt:lpstr>PowerPoint Presentation</vt:lpstr>
      <vt:lpstr>PowerPoint Presentation</vt:lpstr>
      <vt:lpstr>Editing and proofreading in the English programmes of study</vt:lpstr>
      <vt:lpstr>Additions </vt:lpstr>
      <vt:lpstr>Revisions </vt:lpstr>
      <vt:lpstr>Corrections </vt:lpstr>
      <vt:lpstr>Editing and proofreading in the  English programmes of study</vt:lpstr>
      <vt:lpstr>Proofread for spelling and  punctuation errors</vt:lpstr>
      <vt:lpstr>PowerPoint Presentation</vt:lpstr>
      <vt:lpstr>Key focus on audience and purpose</vt:lpstr>
      <vt:lpstr>Steps to proofreading and editing</vt:lpstr>
      <vt:lpstr>PowerPoint Presentation</vt:lpstr>
      <vt:lpstr>PowerPoint Presentation</vt:lpstr>
      <vt:lpstr>Gradual release  </vt:lpstr>
      <vt:lpstr>Writing Revolution -  Proofreading and editing </vt:lpstr>
      <vt:lpstr>Rosenshine’s principles in action -  Using scaffolds </vt:lpstr>
      <vt:lpstr>Year 1 </vt:lpstr>
      <vt:lpstr>Year 2 </vt:lpstr>
      <vt:lpstr>Year 3 </vt:lpstr>
      <vt:lpstr>Year 4 </vt:lpstr>
      <vt:lpstr>Year 5 </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Desktop Support</dc:creator>
  <cp:lastModifiedBy>Alysanne Parker</cp:lastModifiedBy>
  <cp:revision>3</cp:revision>
  <dcterms:created xsi:type="dcterms:W3CDTF">2008-11-12T10:41:45Z</dcterms:created>
  <dcterms:modified xsi:type="dcterms:W3CDTF">2020-07-30T10:50:30Z</dcterms:modified>
</cp:coreProperties>
</file>