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99" r:id="rId3"/>
    <p:sldId id="319" r:id="rId4"/>
    <p:sldId id="330" r:id="rId5"/>
    <p:sldId id="331" r:id="rId6"/>
    <p:sldId id="332" r:id="rId7"/>
    <p:sldId id="279" r:id="rId8"/>
    <p:sldId id="317" r:id="rId9"/>
    <p:sldId id="311" r:id="rId10"/>
    <p:sldId id="333" r:id="rId11"/>
    <p:sldId id="334" r:id="rId12"/>
    <p:sldId id="335" r:id="rId13"/>
    <p:sldId id="336" r:id="rId14"/>
    <p:sldId id="337" r:id="rId15"/>
    <p:sldId id="338" r:id="rId16"/>
    <p:sldId id="329" r:id="rId17"/>
    <p:sldId id="278"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2vBc1cDJxNPNjubVxMlqagcncb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2"/>
    <p:restoredTop sz="94674"/>
  </p:normalViewPr>
  <p:slideViewPr>
    <p:cSldViewPr snapToGrid="0" snapToObjects="1">
      <p:cViewPr varScale="1">
        <p:scale>
          <a:sx n="124" d="100"/>
          <a:sy n="124" d="100"/>
        </p:scale>
        <p:origin x="1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6013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688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7779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9684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2604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0875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5458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47" name="Google Shape;24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0379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4069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4196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1809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4450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9818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6728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8794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1"/>
        <p:cNvGrpSpPr/>
        <p:nvPr/>
      </p:nvGrpSpPr>
      <p:grpSpPr>
        <a:xfrm>
          <a:off x="0" y="0"/>
          <a:ext cx="0" cy="0"/>
          <a:chOff x="0" y="0"/>
          <a:chExt cx="0" cy="0"/>
        </a:xfrm>
      </p:grpSpPr>
      <p:sp>
        <p:nvSpPr>
          <p:cNvPr id="12" name="Google Shape;12;p4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40"/>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700"/>
              </a:spcBef>
              <a:spcAft>
                <a:spcPts val="0"/>
              </a:spcAft>
              <a:buClr>
                <a:srgbClr val="000000"/>
              </a:buClr>
              <a:buSzPts val="1800"/>
              <a:buNone/>
              <a:defRPr/>
            </a:lvl1pPr>
            <a:lvl2pPr marL="914400" lvl="1" indent="-228600" algn="l">
              <a:lnSpc>
                <a:spcPct val="100000"/>
              </a:lnSpc>
              <a:spcBef>
                <a:spcPts val="700"/>
              </a:spcBef>
              <a:spcAft>
                <a:spcPts val="0"/>
              </a:spcAft>
              <a:buClr>
                <a:srgbClr val="000000"/>
              </a:buClr>
              <a:buSzPts val="1800"/>
              <a:buNone/>
              <a:defRPr/>
            </a:lvl2pPr>
            <a:lvl3pPr marL="1371600" lvl="2" indent="-228600" algn="l">
              <a:lnSpc>
                <a:spcPct val="100000"/>
              </a:lnSpc>
              <a:spcBef>
                <a:spcPts val="700"/>
              </a:spcBef>
              <a:spcAft>
                <a:spcPts val="0"/>
              </a:spcAft>
              <a:buClr>
                <a:srgbClr val="000000"/>
              </a:buClr>
              <a:buSzPts val="1800"/>
              <a:buNone/>
              <a:defRPr/>
            </a:lvl3pPr>
            <a:lvl4pPr marL="1828800" lvl="3" indent="-228600" algn="l">
              <a:lnSpc>
                <a:spcPct val="100000"/>
              </a:lnSpc>
              <a:spcBef>
                <a:spcPts val="700"/>
              </a:spcBef>
              <a:spcAft>
                <a:spcPts val="0"/>
              </a:spcAft>
              <a:buClr>
                <a:srgbClr val="000000"/>
              </a:buClr>
              <a:buSzPts val="1800"/>
              <a:buNone/>
              <a:defRPr/>
            </a:lvl4pPr>
            <a:lvl5pPr marL="2286000" lvl="4" indent="-228600" algn="l">
              <a:lnSpc>
                <a:spcPct val="100000"/>
              </a:lnSpc>
              <a:spcBef>
                <a:spcPts val="700"/>
              </a:spcBef>
              <a:spcAft>
                <a:spcPts val="0"/>
              </a:spcAft>
              <a:buClr>
                <a:srgbClr val="000000"/>
              </a:buClr>
              <a:buSzPts val="1800"/>
              <a:buNone/>
              <a:defRPr/>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41"/>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b="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b="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b="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b="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b="0">
                <a:solidFill>
                  <a:srgbClr val="888888"/>
                </a:solidFill>
              </a:defRPr>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
        <p:nvSpPr>
          <p:cNvPr id="17" name="Google Shape;17;p4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1792288" y="4800600"/>
            <a:ext cx="5486401" cy="566738"/>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46"/>
          <p:cNvSpPr>
            <a:spLocks noGrp="1"/>
          </p:cNvSpPr>
          <p:nvPr>
            <p:ph type="pic" idx="2"/>
          </p:nvPr>
        </p:nvSpPr>
        <p:spPr>
          <a:xfrm>
            <a:off x="1792288" y="612775"/>
            <a:ext cx="5486401"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9pPr>
          </a:lstStyle>
          <a:p>
            <a:endParaRPr/>
          </a:p>
        </p:txBody>
      </p:sp>
      <p:sp>
        <p:nvSpPr>
          <p:cNvPr id="36" name="Google Shape;36;p46"/>
          <p:cNvSpPr txBox="1">
            <a:spLocks noGrp="1"/>
          </p:cNvSpPr>
          <p:nvPr>
            <p:ph type="body" idx="1"/>
          </p:nvPr>
        </p:nvSpPr>
        <p:spPr>
          <a:xfrm>
            <a:off x="1792288" y="5367337"/>
            <a:ext cx="5486401" cy="8048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b="0"/>
            </a:lvl1pPr>
            <a:lvl2pPr marL="914400" lvl="1" indent="-228600" algn="l">
              <a:lnSpc>
                <a:spcPct val="100000"/>
              </a:lnSpc>
              <a:spcBef>
                <a:spcPts val="300"/>
              </a:spcBef>
              <a:spcAft>
                <a:spcPts val="0"/>
              </a:spcAft>
              <a:buClr>
                <a:srgbClr val="000000"/>
              </a:buClr>
              <a:buSzPts val="1400"/>
              <a:buFont typeface="Calibri"/>
              <a:buNone/>
              <a:defRPr sz="1400" b="0"/>
            </a:lvl2pPr>
            <a:lvl3pPr marL="1371600" lvl="2" indent="-228600" algn="l">
              <a:lnSpc>
                <a:spcPct val="100000"/>
              </a:lnSpc>
              <a:spcBef>
                <a:spcPts val="300"/>
              </a:spcBef>
              <a:spcAft>
                <a:spcPts val="0"/>
              </a:spcAft>
              <a:buClr>
                <a:srgbClr val="000000"/>
              </a:buClr>
              <a:buSzPts val="1400"/>
              <a:buFont typeface="Calibri"/>
              <a:buNone/>
              <a:defRPr sz="1400" b="0"/>
            </a:lvl3pPr>
            <a:lvl4pPr marL="1828800" lvl="3" indent="-228600" algn="l">
              <a:lnSpc>
                <a:spcPct val="100000"/>
              </a:lnSpc>
              <a:spcBef>
                <a:spcPts val="300"/>
              </a:spcBef>
              <a:spcAft>
                <a:spcPts val="0"/>
              </a:spcAft>
              <a:buClr>
                <a:srgbClr val="000000"/>
              </a:buClr>
              <a:buSzPts val="1400"/>
              <a:buFont typeface="Calibri"/>
              <a:buNone/>
              <a:defRPr sz="1400" b="0"/>
            </a:lvl4pPr>
            <a:lvl5pPr marL="2286000" lvl="4" indent="-228600" algn="l">
              <a:lnSpc>
                <a:spcPct val="100000"/>
              </a:lnSpc>
              <a:spcBef>
                <a:spcPts val="300"/>
              </a:spcBef>
              <a:spcAft>
                <a:spcPts val="0"/>
              </a:spcAft>
              <a:buClr>
                <a:srgbClr val="000000"/>
              </a:buClr>
              <a:buSzPts val="1400"/>
              <a:buFont typeface="Calibri"/>
              <a:buNone/>
              <a:defRPr sz="1400" b="0"/>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
        <p:nvSpPr>
          <p:cNvPr id="37" name="Google Shape;37;p4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39"/>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9pPr>
          </a:lstStyle>
          <a:p>
            <a:endParaRPr/>
          </a:p>
        </p:txBody>
      </p:sp>
      <p:pic>
        <p:nvPicPr>
          <p:cNvPr id="8" name="Google Shape;8;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934" y="6216282"/>
            <a:ext cx="2007701" cy="457199"/>
          </a:xfrm>
          <a:prstGeom prst="rect">
            <a:avLst/>
          </a:prstGeom>
          <a:noFill/>
          <a:ln>
            <a:noFill/>
          </a:ln>
        </p:spPr>
      </p:pic>
      <p:cxnSp>
        <p:nvCxnSpPr>
          <p:cNvPr id="9" name="Google Shape;9;p39"/>
          <p:cNvCxnSpPr/>
          <p:nvPr/>
        </p:nvCxnSpPr>
        <p:spPr>
          <a:xfrm>
            <a:off x="457200" y="6126163"/>
            <a:ext cx="8229600" cy="0"/>
          </a:xfrm>
          <a:prstGeom prst="straightConnector1">
            <a:avLst/>
          </a:prstGeom>
          <a:noFill/>
          <a:ln w="9525" cap="flat" cmpd="sng">
            <a:solidFill>
              <a:srgbClr val="A5A5A5"/>
            </a:solidFill>
            <a:prstDash val="solid"/>
            <a:round/>
            <a:headEnd type="none" w="sm" len="sm"/>
            <a:tailEnd type="none" w="sm" len="sm"/>
          </a:ln>
        </p:spPr>
      </p:cxnSp>
      <p:sp>
        <p:nvSpPr>
          <p:cNvPr id="10" name="Google Shape;10;p39"/>
          <p:cNvSpPr/>
          <p:nvPr/>
        </p:nvSpPr>
        <p:spPr>
          <a:xfrm>
            <a:off x="8411688" y="6321752"/>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3" name="Picture 2">
            <a:extLst>
              <a:ext uri="{FF2B5EF4-FFF2-40B4-BE49-F238E27FC236}">
                <a16:creationId xmlns:a16="http://schemas.microsoft.com/office/drawing/2014/main" id="{43CCA209-002B-1F43-AB2A-B7CA533DFA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0760"/>
            <a:ext cx="9144000" cy="6356480"/>
          </a:xfrm>
          <a:prstGeom prst="rect">
            <a:avLst/>
          </a:prstGeom>
        </p:spPr>
      </p:pic>
      <p:pic>
        <p:nvPicPr>
          <p:cNvPr id="43" name="Google Shape;43;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01438" y="1380713"/>
            <a:ext cx="1797978" cy="821166"/>
          </a:xfrm>
          <a:prstGeom prst="rect">
            <a:avLst/>
          </a:prstGeom>
          <a:noFill/>
          <a:ln>
            <a:noFill/>
          </a:ln>
        </p:spPr>
      </p:pic>
      <p:sp>
        <p:nvSpPr>
          <p:cNvPr id="44" name="Google Shape;44;p1"/>
          <p:cNvSpPr/>
          <p:nvPr/>
        </p:nvSpPr>
        <p:spPr>
          <a:xfrm>
            <a:off x="3904179" y="5123211"/>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63238"/>
                </a:solidFill>
                <a:latin typeface="Calibri"/>
                <a:ea typeface="Calibri"/>
                <a:cs typeface="Calibri"/>
                <a:sym typeface="Calibri"/>
              </a:rPr>
              <a:t>Course creator: James Clements</a:t>
            </a:r>
            <a:br>
              <a:rPr lang="en-GB" sz="1400" b="0" i="0" u="none" strike="noStrike" cap="none" dirty="0">
                <a:solidFill>
                  <a:srgbClr val="263238"/>
                </a:solidFill>
                <a:latin typeface="Calibri"/>
                <a:ea typeface="Calibri"/>
                <a:cs typeface="Calibri"/>
                <a:sym typeface="Calibri"/>
              </a:rPr>
            </a:br>
            <a:r>
              <a:rPr lang="en-GB" sz="1400" b="0" i="0" u="none" strike="noStrike" cap="none" dirty="0">
                <a:solidFill>
                  <a:srgbClr val="263238"/>
                </a:solidFill>
                <a:latin typeface="Calibri"/>
                <a:ea typeface="Calibri"/>
                <a:cs typeface="Calibri"/>
                <a:sym typeface="Calibri"/>
              </a:rPr>
              <a:t>@</a:t>
            </a:r>
            <a:r>
              <a:rPr lang="en-GB" sz="1400" b="0" i="0" u="none" strike="noStrike" cap="none" dirty="0" err="1">
                <a:solidFill>
                  <a:srgbClr val="263238"/>
                </a:solidFill>
                <a:latin typeface="Calibri"/>
                <a:ea typeface="Calibri"/>
                <a:cs typeface="Calibri"/>
                <a:sym typeface="Calibri"/>
              </a:rPr>
              <a:t>MrJClements</a:t>
            </a:r>
            <a:endParaRPr sz="1400" b="0" i="0" u="none" strike="noStrike" cap="none" dirty="0">
              <a:solidFill>
                <a:srgbClr val="53535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Aiden Chambers’ Tell Me Beginnings</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61788" y="2319491"/>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196;p14">
            <a:extLst>
              <a:ext uri="{FF2B5EF4-FFF2-40B4-BE49-F238E27FC236}">
                <a16:creationId xmlns:a16="http://schemas.microsoft.com/office/drawing/2014/main" id="{419D5612-C8A1-4242-A86F-CC50A2902BBC}"/>
              </a:ext>
            </a:extLst>
          </p:cNvPr>
          <p:cNvSpPr/>
          <p:nvPr/>
        </p:nvSpPr>
        <p:spPr>
          <a:xfrm>
            <a:off x="661788" y="2852941"/>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1080798" y="1583982"/>
            <a:ext cx="7606002" cy="2862282"/>
          </a:xfrm>
          <a:prstGeom prst="rect">
            <a:avLst/>
          </a:prstGeom>
          <a:noFill/>
          <a:ln>
            <a:noFill/>
          </a:ln>
        </p:spPr>
        <p:txBody>
          <a:bodyPr spcFirstLastPara="1" wrap="square" lIns="91425" tIns="45700" rIns="91425" bIns="45700" anchor="t" anchorCtr="0">
            <a:spAutoFit/>
          </a:bodyPr>
          <a:lstStyle/>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Was there anything you liked about this text?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Was there anything you disliked about this text?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Was there anything that puzzled you?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Were there any patterns or connections</a:t>
            </a:r>
            <a:b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b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that you noticed?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p:txBody>
      </p:sp>
      <p:sp>
        <p:nvSpPr>
          <p:cNvPr id="9" name="Google Shape;196;p14">
            <a:extLst>
              <a:ext uri="{FF2B5EF4-FFF2-40B4-BE49-F238E27FC236}">
                <a16:creationId xmlns:a16="http://schemas.microsoft.com/office/drawing/2014/main" id="{84CCBD37-5B96-894B-A2F5-57FD6EDEF3FE}"/>
              </a:ext>
            </a:extLst>
          </p:cNvPr>
          <p:cNvSpPr/>
          <p:nvPr/>
        </p:nvSpPr>
        <p:spPr>
          <a:xfrm>
            <a:off x="664017" y="3398036"/>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0" name="Google Shape;153;p8">
            <a:extLst>
              <a:ext uri="{FF2B5EF4-FFF2-40B4-BE49-F238E27FC236}">
                <a16:creationId xmlns:a16="http://schemas.microsoft.com/office/drawing/2014/main" id="{5C4C7153-C1A9-A14B-A873-50F4260A07C3}"/>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24007" y="3123137"/>
            <a:ext cx="1655976" cy="2646254"/>
          </a:xfrm>
          <a:prstGeom prst="rect">
            <a:avLst/>
          </a:prstGeom>
          <a:noFill/>
          <a:ln>
            <a:noFill/>
          </a:ln>
        </p:spPr>
      </p:pic>
      <p:sp>
        <p:nvSpPr>
          <p:cNvPr id="12" name="Google Shape;196;p14">
            <a:extLst>
              <a:ext uri="{FF2B5EF4-FFF2-40B4-BE49-F238E27FC236}">
                <a16:creationId xmlns:a16="http://schemas.microsoft.com/office/drawing/2014/main" id="{356070A5-EDA8-AA43-B0BD-BDAC76BADBEB}"/>
              </a:ext>
            </a:extLst>
          </p:cNvPr>
          <p:cNvSpPr/>
          <p:nvPr/>
        </p:nvSpPr>
        <p:spPr>
          <a:xfrm>
            <a:off x="660673" y="1810373"/>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07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1136410" y="3768147"/>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457200" y="1542885"/>
            <a:ext cx="7606002" cy="3113633"/>
          </a:xfrm>
          <a:prstGeom prst="rect">
            <a:avLst/>
          </a:prstGeom>
          <a:noFill/>
          <a:ln>
            <a:noFill/>
          </a:ln>
        </p:spPr>
        <p:txBody>
          <a:bodyPr spcFirstLastPara="1" wrap="square" lIns="91425" tIns="45700" rIns="91425" bIns="45700" anchor="t" anchorCtr="0">
            <a:spAutoFit/>
          </a:bodyPr>
          <a:lstStyle/>
          <a:p>
            <a:pPr lvl="0">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5: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Plan and write a character study of Odysseus</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600"/>
              </a:spcBef>
              <a:buClr>
                <a:srgbClr val="8DA9DB"/>
              </a:buClr>
              <a:buSzPts val="195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Is Odysseus a good leader?</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6: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Edit and improve their character studies</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7: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Planning their own journeys</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600"/>
              </a:spcBef>
              <a:buClr>
                <a:srgbClr val="8DA9DB"/>
              </a:buClr>
              <a:buSzPts val="195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What does Odysseus want?</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600"/>
              </a:spcBef>
              <a:buClr>
                <a:srgbClr val="8DA9DB"/>
              </a:buClr>
              <a:buSzPts val="195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What will get in his way?</a:t>
            </a:r>
          </a:p>
        </p:txBody>
      </p:sp>
      <p:sp>
        <p:nvSpPr>
          <p:cNvPr id="9" name="Google Shape;196;p14">
            <a:extLst>
              <a:ext uri="{FF2B5EF4-FFF2-40B4-BE49-F238E27FC236}">
                <a16:creationId xmlns:a16="http://schemas.microsoft.com/office/drawing/2014/main" id="{84CCBD37-5B96-894B-A2F5-57FD6EDEF3FE}"/>
              </a:ext>
            </a:extLst>
          </p:cNvPr>
          <p:cNvSpPr/>
          <p:nvPr/>
        </p:nvSpPr>
        <p:spPr>
          <a:xfrm>
            <a:off x="1136410" y="4207416"/>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6;p14">
            <a:extLst>
              <a:ext uri="{FF2B5EF4-FFF2-40B4-BE49-F238E27FC236}">
                <a16:creationId xmlns:a16="http://schemas.microsoft.com/office/drawing/2014/main" id="{356070A5-EDA8-AA43-B0BD-BDAC76BADBEB}"/>
              </a:ext>
            </a:extLst>
          </p:cNvPr>
          <p:cNvSpPr/>
          <p:nvPr/>
        </p:nvSpPr>
        <p:spPr>
          <a:xfrm>
            <a:off x="1136410" y="2064842"/>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BA147B3D-053A-7C41-A43E-87EAF7036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8119" y="3768148"/>
            <a:ext cx="3614293" cy="2333438"/>
          </a:xfrm>
          <a:prstGeom prst="rect">
            <a:avLst/>
          </a:prstGeom>
        </p:spPr>
      </p:pic>
    </p:spTree>
    <p:extLst>
      <p:ext uri="{BB962C8B-B14F-4D97-AF65-F5344CB8AC3E}">
        <p14:creationId xmlns:p14="http://schemas.microsoft.com/office/powerpoint/2010/main" val="29382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571331" y="241016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457200" y="1542885"/>
            <a:ext cx="7606002" cy="461624"/>
          </a:xfrm>
          <a:prstGeom prst="rect">
            <a:avLst/>
          </a:prstGeom>
          <a:noFill/>
          <a:ln>
            <a:noFill/>
          </a:ln>
        </p:spPr>
        <p:txBody>
          <a:bodyPr spcFirstLastPara="1" wrap="square" lIns="91425" tIns="45700" rIns="91425" bIns="45700" anchor="t" anchorCtr="0">
            <a:spAutoFit/>
          </a:bodyPr>
          <a:lstStyle/>
          <a:p>
            <a:pPr lvl="0">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8-15: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Writing their own Odyssey stories</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Google Shape;196;p14">
            <a:extLst>
              <a:ext uri="{FF2B5EF4-FFF2-40B4-BE49-F238E27FC236}">
                <a16:creationId xmlns:a16="http://schemas.microsoft.com/office/drawing/2014/main" id="{84CCBD37-5B96-894B-A2F5-57FD6EDEF3FE}"/>
              </a:ext>
            </a:extLst>
          </p:cNvPr>
          <p:cNvSpPr/>
          <p:nvPr/>
        </p:nvSpPr>
        <p:spPr>
          <a:xfrm>
            <a:off x="571331" y="2994703"/>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BA147B3D-053A-7C41-A43E-87EAF7036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8119" y="3768148"/>
            <a:ext cx="3614293" cy="2333438"/>
          </a:xfrm>
          <a:prstGeom prst="rect">
            <a:avLst/>
          </a:prstGeom>
        </p:spPr>
      </p:pic>
      <p:sp>
        <p:nvSpPr>
          <p:cNvPr id="2" name="Rectangle 1">
            <a:extLst>
              <a:ext uri="{FF2B5EF4-FFF2-40B4-BE49-F238E27FC236}">
                <a16:creationId xmlns:a16="http://schemas.microsoft.com/office/drawing/2014/main" id="{13CAC5D3-FB69-7A4E-917E-94C99BE78533}"/>
              </a:ext>
            </a:extLst>
          </p:cNvPr>
          <p:cNvSpPr/>
          <p:nvPr/>
        </p:nvSpPr>
        <p:spPr>
          <a:xfrm>
            <a:off x="929810" y="2310372"/>
            <a:ext cx="7133391" cy="2339102"/>
          </a:xfrm>
          <a:prstGeom prst="rect">
            <a:avLst/>
          </a:prstGeom>
        </p:spPr>
        <p:txBody>
          <a:bodyPr wrap="square">
            <a:spAutoFit/>
          </a:bodyPr>
          <a:lstStyle/>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Modelling and scaffolding based on reading</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Overwriting and restricted writing</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Shared writing and guided writing</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Editing together </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Google Shape;196;p14">
            <a:extLst>
              <a:ext uri="{FF2B5EF4-FFF2-40B4-BE49-F238E27FC236}">
                <a16:creationId xmlns:a16="http://schemas.microsoft.com/office/drawing/2014/main" id="{B44D6953-7D3D-1E4D-9A92-366C426956B3}"/>
              </a:ext>
            </a:extLst>
          </p:cNvPr>
          <p:cNvSpPr/>
          <p:nvPr/>
        </p:nvSpPr>
        <p:spPr>
          <a:xfrm>
            <a:off x="571331" y="3647062"/>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6;p14">
            <a:extLst>
              <a:ext uri="{FF2B5EF4-FFF2-40B4-BE49-F238E27FC236}">
                <a16:creationId xmlns:a16="http://schemas.microsoft.com/office/drawing/2014/main" id="{BA463681-5A5A-D34D-81C7-2A0D6EC27E25}"/>
              </a:ext>
            </a:extLst>
          </p:cNvPr>
          <p:cNvSpPr/>
          <p:nvPr/>
        </p:nvSpPr>
        <p:spPr>
          <a:xfrm>
            <a:off x="571331" y="4231601"/>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37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571331" y="241016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457200" y="1542885"/>
            <a:ext cx="7606002" cy="461624"/>
          </a:xfrm>
          <a:prstGeom prst="rect">
            <a:avLst/>
          </a:prstGeom>
          <a:noFill/>
          <a:ln>
            <a:noFill/>
          </a:ln>
        </p:spPr>
        <p:txBody>
          <a:bodyPr spcFirstLastPara="1" wrap="square" lIns="91425" tIns="45700" rIns="91425" bIns="45700" anchor="t" anchorCtr="0">
            <a:spAutoFit/>
          </a:bodyPr>
          <a:lstStyle/>
          <a:p>
            <a:pPr lvl="0">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8: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Descriptive writing</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Google Shape;196;p14">
            <a:extLst>
              <a:ext uri="{FF2B5EF4-FFF2-40B4-BE49-F238E27FC236}">
                <a16:creationId xmlns:a16="http://schemas.microsoft.com/office/drawing/2014/main" id="{84CCBD37-5B96-894B-A2F5-57FD6EDEF3FE}"/>
              </a:ext>
            </a:extLst>
          </p:cNvPr>
          <p:cNvSpPr/>
          <p:nvPr/>
        </p:nvSpPr>
        <p:spPr>
          <a:xfrm>
            <a:off x="571331" y="2994703"/>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13CAC5D3-FB69-7A4E-917E-94C99BE78533}"/>
              </a:ext>
            </a:extLst>
          </p:cNvPr>
          <p:cNvSpPr/>
          <p:nvPr/>
        </p:nvSpPr>
        <p:spPr>
          <a:xfrm>
            <a:off x="929810" y="2310372"/>
            <a:ext cx="7133391" cy="2339102"/>
          </a:xfrm>
          <a:prstGeom prst="rect">
            <a:avLst/>
          </a:prstGeom>
        </p:spPr>
        <p:txBody>
          <a:bodyPr wrap="square">
            <a:spAutoFit/>
          </a:bodyPr>
          <a:lstStyle/>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Similes and metaphors</a:t>
            </a:r>
          </a:p>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cs typeface="Calibri" panose="020F0502020204030204" pitchFamily="34" charset="0"/>
                <a:sym typeface="Georgia"/>
              </a:rPr>
              <a:t>Personification</a:t>
            </a:r>
          </a:p>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cs typeface="Calibri" panose="020F0502020204030204" pitchFamily="34" charset="0"/>
                <a:sym typeface="Georgia"/>
              </a:rPr>
              <a:t>Details drawn from sight, sound, scent and touch</a:t>
            </a:r>
          </a:p>
          <a:p>
            <a:pPr lvl="0">
              <a:spcBef>
                <a:spcPts val="2000"/>
              </a:spcBef>
              <a:buClr>
                <a:schemeClr val="accent1"/>
              </a:buClr>
              <a:buSzPts val="2100"/>
            </a:pPr>
            <a:r>
              <a:rPr lang="en-US" sz="2400" dirty="0">
                <a:solidFill>
                  <a:schemeClr val="tx1">
                    <a:lumMod val="50000"/>
                    <a:lumOff val="50000"/>
                  </a:schemeClr>
                </a:solidFill>
                <a:latin typeface="Calibri" panose="020F0502020204030204" pitchFamily="34" charset="0"/>
                <a:cs typeface="Calibri" panose="020F0502020204030204" pitchFamily="34" charset="0"/>
                <a:sym typeface="Georgia"/>
              </a:rPr>
              <a:t>Beautiful language</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Google Shape;196;p14">
            <a:extLst>
              <a:ext uri="{FF2B5EF4-FFF2-40B4-BE49-F238E27FC236}">
                <a16:creationId xmlns:a16="http://schemas.microsoft.com/office/drawing/2014/main" id="{B44D6953-7D3D-1E4D-9A92-366C426956B3}"/>
              </a:ext>
            </a:extLst>
          </p:cNvPr>
          <p:cNvSpPr/>
          <p:nvPr/>
        </p:nvSpPr>
        <p:spPr>
          <a:xfrm>
            <a:off x="571331" y="3647062"/>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6;p14">
            <a:extLst>
              <a:ext uri="{FF2B5EF4-FFF2-40B4-BE49-F238E27FC236}">
                <a16:creationId xmlns:a16="http://schemas.microsoft.com/office/drawing/2014/main" id="{BA463681-5A5A-D34D-81C7-2A0D6EC27E25}"/>
              </a:ext>
            </a:extLst>
          </p:cNvPr>
          <p:cNvSpPr/>
          <p:nvPr/>
        </p:nvSpPr>
        <p:spPr>
          <a:xfrm>
            <a:off x="571331" y="4231601"/>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20;p4">
            <a:extLst>
              <a:ext uri="{FF2B5EF4-FFF2-40B4-BE49-F238E27FC236}">
                <a16:creationId xmlns:a16="http://schemas.microsoft.com/office/drawing/2014/main" id="{FCAF7803-E78B-604F-84A9-D6138B92BADD}"/>
              </a:ext>
            </a:extLst>
          </p:cNvPr>
          <p:cNvSpPr/>
          <p:nvPr/>
        </p:nvSpPr>
        <p:spPr>
          <a:xfrm>
            <a:off x="457200" y="5084303"/>
            <a:ext cx="7606002" cy="461624"/>
          </a:xfrm>
          <a:prstGeom prst="rect">
            <a:avLst/>
          </a:prstGeom>
          <a:noFill/>
          <a:ln>
            <a:noFill/>
          </a:ln>
        </p:spPr>
        <p:txBody>
          <a:bodyPr spcFirstLastPara="1" wrap="square" lIns="91425" tIns="45700" rIns="91425" bIns="45700" anchor="t" anchorCtr="0">
            <a:spAutoFit/>
          </a:bodyPr>
          <a:lstStyle/>
          <a:p>
            <a:pPr lvl="0">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8: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Extended writing – adventure one</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31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457199" y="1542885"/>
            <a:ext cx="8229599" cy="3005911"/>
          </a:xfrm>
          <a:prstGeom prst="rect">
            <a:avLst/>
          </a:prstGeom>
          <a:noFill/>
          <a:ln>
            <a:noFill/>
          </a:ln>
        </p:spPr>
        <p:txBody>
          <a:bodyPr spcFirstLastPara="1" wrap="square" lIns="91425" tIns="45700" rIns="91425" bIns="45700" anchor="t" anchorCtr="0">
            <a:spAutoFit/>
          </a:bodyPr>
          <a:lstStyle/>
          <a:p>
            <a:pPr lvl="0">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10: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Some GPS teaching and then edit and improve their adventure</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11: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Taught section looking at something the class might benefit from and then write draft of adventure two</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12: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Analysis of text, share some work and then edit and improve adventure two</a:t>
            </a:r>
          </a:p>
          <a:p>
            <a:pPr lvl="0">
              <a:buClr>
                <a:schemeClr val="accent1"/>
              </a:buClr>
              <a:buSzPts val="2100"/>
            </a:pP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91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457199" y="1542885"/>
            <a:ext cx="8229599" cy="2893059"/>
          </a:xfrm>
          <a:prstGeom prst="rect">
            <a:avLst/>
          </a:prstGeom>
          <a:noFill/>
          <a:ln>
            <a:noFill/>
          </a:ln>
        </p:spPr>
        <p:txBody>
          <a:bodyPr spcFirstLastPara="1" wrap="square" lIns="91425" tIns="45700" rIns="91425" bIns="45700" anchor="t" anchorCtr="0">
            <a:spAutoFit/>
          </a:bodyPr>
          <a:lstStyle/>
          <a:p>
            <a:pPr lvl="0">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13: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‘Showing, not telling’</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14: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Extended writing of adventure three </a:t>
            </a: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15: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Share some examples and then edit and improve their adventure</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2000"/>
              </a:spcBef>
              <a:buClr>
                <a:schemeClr val="accent1"/>
              </a:buClr>
              <a:buSzPts val="2100"/>
            </a:pPr>
            <a:r>
              <a:rPr lang="en-US" sz="2400" b="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Day 16 onwards: </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Enjoy the ending and publishing</a:t>
            </a:r>
          </a:p>
          <a:p>
            <a:pPr lvl="0">
              <a:buClr>
                <a:schemeClr val="accent1"/>
              </a:buClr>
              <a:buSzPts val="2100"/>
            </a:pP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564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Key questions</a:t>
            </a:r>
            <a:endParaRPr sz="3600" dirty="0">
              <a:solidFill>
                <a:schemeClr val="dk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69BD7D60-E25B-CB4B-A40F-75BDB04A2782}"/>
              </a:ext>
            </a:extLst>
          </p:cNvPr>
          <p:cNvSpPr/>
          <p:nvPr/>
        </p:nvSpPr>
        <p:spPr>
          <a:xfrm>
            <a:off x="685795" y="1468399"/>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8;p14">
            <a:extLst>
              <a:ext uri="{FF2B5EF4-FFF2-40B4-BE49-F238E27FC236}">
                <a16:creationId xmlns:a16="http://schemas.microsoft.com/office/drawing/2014/main" id="{4AEB222F-207F-664E-933F-FD911A1B4DB8}"/>
              </a:ext>
            </a:extLst>
          </p:cNvPr>
          <p:cNvSpPr/>
          <p:nvPr/>
        </p:nvSpPr>
        <p:spPr>
          <a:xfrm>
            <a:off x="690935" y="1945419"/>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9;p14">
            <a:extLst>
              <a:ext uri="{FF2B5EF4-FFF2-40B4-BE49-F238E27FC236}">
                <a16:creationId xmlns:a16="http://schemas.microsoft.com/office/drawing/2014/main" id="{CFEAC111-AA0F-E947-A448-A014E3A10056}"/>
              </a:ext>
            </a:extLst>
          </p:cNvPr>
          <p:cNvSpPr/>
          <p:nvPr/>
        </p:nvSpPr>
        <p:spPr>
          <a:xfrm>
            <a:off x="685795" y="2692905"/>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220;p16">
            <a:extLst>
              <a:ext uri="{FF2B5EF4-FFF2-40B4-BE49-F238E27FC236}">
                <a16:creationId xmlns:a16="http://schemas.microsoft.com/office/drawing/2014/main" id="{BF1DBAA0-01FC-0C40-A95D-2E76B3DB6BD8}"/>
              </a:ext>
            </a:extLst>
          </p:cNvPr>
          <p:cNvSpPr txBox="1"/>
          <p:nvPr/>
        </p:nvSpPr>
        <p:spPr>
          <a:xfrm>
            <a:off x="1023012" y="1417639"/>
            <a:ext cx="7808360" cy="449135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600"/>
            </a:pP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What do I want the children to learn/apply/</a:t>
            </a:r>
            <a:r>
              <a:rPr lang="en-US" sz="2000" b="0" i="0" u="none" strike="noStrike" cap="none"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practi</a:t>
            </a:r>
            <a:r>
              <a:rPr lang="en-US" sz="2000"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s</a:t>
            </a:r>
            <a:r>
              <a:rPr lang="en-US" sz="2000" b="0" i="0" u="none" strike="noStrike" cap="none"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e</a:t>
            </a: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in the session? </a:t>
            </a:r>
            <a:endParaRPr sz="1100" dirty="0">
              <a:solidFill>
                <a:schemeClr val="tx1">
                  <a:lumMod val="50000"/>
                  <a:lumOff val="50000"/>
                </a:schemeClr>
              </a:solidFill>
              <a:latin typeface="Calibri" panose="020F0502020204030204" pitchFamily="34" charset="0"/>
              <a:cs typeface="Calibri" panose="020F0502020204030204" pitchFamily="34" charset="0"/>
            </a:endParaRPr>
          </a:p>
          <a:p>
            <a:pPr marR="0" lvl="0" algn="l" rtl="0">
              <a:spcBef>
                <a:spcPts val="1200"/>
              </a:spcBef>
              <a:spcAft>
                <a:spcPts val="0"/>
              </a:spcAft>
              <a:buClr>
                <a:schemeClr val="dk1"/>
              </a:buClr>
              <a:buSzPts val="2600"/>
            </a:pP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What will be the outcome of the session? Does there need to be an outcome at the end or could today’s learning feed into future work?</a:t>
            </a:r>
            <a:endParaRPr sz="1100" dirty="0">
              <a:solidFill>
                <a:schemeClr val="tx1">
                  <a:lumMod val="50000"/>
                  <a:lumOff val="50000"/>
                </a:schemeClr>
              </a:solidFill>
              <a:latin typeface="Calibri" panose="020F0502020204030204" pitchFamily="34" charset="0"/>
              <a:cs typeface="Calibri" panose="020F0502020204030204" pitchFamily="34" charset="0"/>
            </a:endParaRPr>
          </a:p>
          <a:p>
            <a:pPr marR="0" lvl="0" algn="l" rtl="0">
              <a:spcBef>
                <a:spcPts val="1200"/>
              </a:spcBef>
              <a:spcAft>
                <a:spcPts val="0"/>
              </a:spcAft>
              <a:buClr>
                <a:schemeClr val="dk1"/>
              </a:buClr>
              <a:buSzPts val="2600"/>
            </a:pP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How will I feed back to children about their work? How will they feed back to me about what they’ve learnt?</a:t>
            </a:r>
            <a:endParaRPr sz="1100" dirty="0">
              <a:solidFill>
                <a:schemeClr val="tx1">
                  <a:lumMod val="50000"/>
                  <a:lumOff val="50000"/>
                </a:schemeClr>
              </a:solidFill>
              <a:latin typeface="Calibri" panose="020F0502020204030204" pitchFamily="34" charset="0"/>
              <a:cs typeface="Calibri" panose="020F0502020204030204" pitchFamily="34" charset="0"/>
            </a:endParaRPr>
          </a:p>
          <a:p>
            <a:pPr marR="0" lvl="0" algn="l" rtl="0">
              <a:spcBef>
                <a:spcPts val="1200"/>
              </a:spcBef>
              <a:spcAft>
                <a:spcPts val="0"/>
              </a:spcAft>
              <a:buClr>
                <a:schemeClr val="dk1"/>
              </a:buClr>
              <a:buSzPts val="2600"/>
            </a:pP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How can I ensure that all children are challenged and all children have the chance to achieve in the session?</a:t>
            </a:r>
            <a:endParaRPr sz="1100" dirty="0">
              <a:solidFill>
                <a:schemeClr val="tx1">
                  <a:lumMod val="50000"/>
                  <a:lumOff val="50000"/>
                </a:schemeClr>
              </a:solidFill>
              <a:latin typeface="Calibri" panose="020F0502020204030204" pitchFamily="34" charset="0"/>
              <a:cs typeface="Calibri" panose="020F0502020204030204" pitchFamily="34" charset="0"/>
            </a:endParaRPr>
          </a:p>
          <a:p>
            <a:pPr marR="0" lvl="0" algn="l" rtl="0">
              <a:spcBef>
                <a:spcPts val="1200"/>
              </a:spcBef>
              <a:spcAft>
                <a:spcPts val="0"/>
              </a:spcAft>
              <a:buClr>
                <a:schemeClr val="dk1"/>
              </a:buClr>
              <a:buSzPts val="2600"/>
            </a:pP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Are there any additional opportunities for learning or developing additional skills? </a:t>
            </a:r>
            <a:r>
              <a:rPr lang="en-US" sz="2000" b="0" i="0" u="none" strike="noStrike" cap="none"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Oracy</a:t>
            </a:r>
            <a:r>
              <a:rPr lang="en-US" sz="20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Drama? Working as a team? ICT? </a:t>
            </a:r>
            <a:endParaRPr sz="2000" b="1"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p:txBody>
      </p:sp>
      <p:sp>
        <p:nvSpPr>
          <p:cNvPr id="11" name="Google Shape;198;p14">
            <a:extLst>
              <a:ext uri="{FF2B5EF4-FFF2-40B4-BE49-F238E27FC236}">
                <a16:creationId xmlns:a16="http://schemas.microsoft.com/office/drawing/2014/main" id="{C4EE2A51-E900-3040-BD08-E205156B0BCA}"/>
              </a:ext>
            </a:extLst>
          </p:cNvPr>
          <p:cNvSpPr/>
          <p:nvPr/>
        </p:nvSpPr>
        <p:spPr>
          <a:xfrm>
            <a:off x="685795" y="3449548"/>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9;p14">
            <a:extLst>
              <a:ext uri="{FF2B5EF4-FFF2-40B4-BE49-F238E27FC236}">
                <a16:creationId xmlns:a16="http://schemas.microsoft.com/office/drawing/2014/main" id="{36DB3254-41E4-9A4E-A05B-405DA19680FB}"/>
              </a:ext>
            </a:extLst>
          </p:cNvPr>
          <p:cNvSpPr/>
          <p:nvPr/>
        </p:nvSpPr>
        <p:spPr>
          <a:xfrm>
            <a:off x="680655" y="4197034"/>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01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7" name="Picture 6">
            <a:extLst>
              <a:ext uri="{FF2B5EF4-FFF2-40B4-BE49-F238E27FC236}">
                <a16:creationId xmlns:a16="http://schemas.microsoft.com/office/drawing/2014/main" id="{A06853C4-D78F-FC4A-A2EA-77D7C4BA44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0760"/>
            <a:ext cx="9144000" cy="6356480"/>
          </a:xfrm>
          <a:prstGeom prst="rect">
            <a:avLst/>
          </a:prstGeom>
        </p:spPr>
      </p:pic>
      <p:sp>
        <p:nvSpPr>
          <p:cNvPr id="8" name="Google Shape;44;p1">
            <a:extLst>
              <a:ext uri="{FF2B5EF4-FFF2-40B4-BE49-F238E27FC236}">
                <a16:creationId xmlns:a16="http://schemas.microsoft.com/office/drawing/2014/main" id="{22BFB63F-11EF-6F4C-A505-BEB49BD23A5B}"/>
              </a:ext>
            </a:extLst>
          </p:cNvPr>
          <p:cNvSpPr/>
          <p:nvPr/>
        </p:nvSpPr>
        <p:spPr>
          <a:xfrm>
            <a:off x="3909317" y="5157110"/>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63238"/>
                </a:solidFill>
                <a:latin typeface="Calibri"/>
                <a:ea typeface="Calibri"/>
                <a:cs typeface="Calibri"/>
                <a:sym typeface="Calibri"/>
              </a:rPr>
              <a:t>Course creator: James Clements</a:t>
            </a:r>
            <a:br>
              <a:rPr lang="en-GB" sz="1400" b="0" i="0" u="none" strike="noStrike" cap="none" dirty="0">
                <a:solidFill>
                  <a:srgbClr val="263238"/>
                </a:solidFill>
                <a:latin typeface="Calibri"/>
                <a:ea typeface="Calibri"/>
                <a:cs typeface="Calibri"/>
                <a:sym typeface="Calibri"/>
              </a:rPr>
            </a:br>
            <a:r>
              <a:rPr lang="en-GB" sz="1400" b="0" i="0" u="none" strike="noStrike" cap="none" dirty="0">
                <a:solidFill>
                  <a:srgbClr val="263238"/>
                </a:solidFill>
                <a:latin typeface="Calibri"/>
                <a:ea typeface="Calibri"/>
                <a:cs typeface="Calibri"/>
                <a:sym typeface="Calibri"/>
              </a:rPr>
              <a:t>@</a:t>
            </a:r>
            <a:r>
              <a:rPr lang="en-GB" sz="1400" b="0" i="0" u="none" strike="noStrike" cap="none" dirty="0" err="1">
                <a:solidFill>
                  <a:srgbClr val="263238"/>
                </a:solidFill>
                <a:latin typeface="Calibri"/>
                <a:ea typeface="Calibri"/>
                <a:cs typeface="Calibri"/>
                <a:sym typeface="Calibri"/>
              </a:rPr>
              <a:t>MrJClements</a:t>
            </a:r>
            <a:endParaRPr sz="1400" b="0" i="0" u="none" strike="noStrike" cap="none" dirty="0">
              <a:solidFill>
                <a:srgbClr val="535353"/>
              </a:solidFill>
              <a:latin typeface="Calibri"/>
              <a:ea typeface="Calibri"/>
              <a:cs typeface="Calibri"/>
              <a:sym typeface="Calibri"/>
            </a:endParaRPr>
          </a:p>
        </p:txBody>
      </p:sp>
      <p:sp>
        <p:nvSpPr>
          <p:cNvPr id="250" name="Google Shape;250;p38"/>
          <p:cNvSpPr/>
          <p:nvPr/>
        </p:nvSpPr>
        <p:spPr>
          <a:xfrm>
            <a:off x="3883632" y="2239766"/>
            <a:ext cx="5024062"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38"/>
          <p:cNvSpPr txBox="1"/>
          <p:nvPr/>
        </p:nvSpPr>
        <p:spPr>
          <a:xfrm>
            <a:off x="3909317" y="2180713"/>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a:solidFill>
                  <a:schemeClr val="dk1"/>
                </a:solidFill>
                <a:latin typeface="Calibri"/>
                <a:ea typeface="Calibri"/>
                <a:cs typeface="Calibri"/>
                <a:sym typeface="Calibri"/>
              </a:rPr>
              <a:t>Thank you!</a:t>
            </a:r>
            <a:endParaRPr sz="6000" b="0" i="0" u="none" strike="noStrike" cap="none">
              <a:solidFill>
                <a:schemeClr val="dk1"/>
              </a:solidFill>
              <a:latin typeface="Calibri"/>
              <a:ea typeface="Calibri"/>
              <a:cs typeface="Calibri"/>
              <a:sym typeface="Calibri"/>
            </a:endParaRPr>
          </a:p>
        </p:txBody>
      </p:sp>
      <p:pic>
        <p:nvPicPr>
          <p:cNvPr id="253" name="Google Shape;253;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3632" y="1325803"/>
            <a:ext cx="1797978" cy="8211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14" name="Google Shape;102;p2">
            <a:extLst>
              <a:ext uri="{FF2B5EF4-FFF2-40B4-BE49-F238E27FC236}">
                <a16:creationId xmlns:a16="http://schemas.microsoft.com/office/drawing/2014/main" id="{890D5ABF-5795-1248-A5D3-C31F841832C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75893" y="731316"/>
            <a:ext cx="3392214" cy="4805637"/>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55170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What might our planning include?</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93505" y="176298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12243C1-4BF8-C44A-AEC1-EDE58A4D7636}"/>
              </a:ext>
            </a:extLst>
          </p:cNvPr>
          <p:cNvSpPr txBox="1"/>
          <p:nvPr/>
        </p:nvSpPr>
        <p:spPr>
          <a:xfrm>
            <a:off x="904125" y="1592495"/>
            <a:ext cx="6716903" cy="2734338"/>
          </a:xfrm>
          <a:prstGeom prst="rect">
            <a:avLst/>
          </a:prstGeom>
          <a:noFill/>
        </p:spPr>
        <p:txBody>
          <a:bodyPr wrap="none" rtlCol="0">
            <a:spAutoFit/>
          </a:bodyPr>
          <a:lstStyle/>
          <a:p>
            <a:pPr marL="117475" lvl="1">
              <a:lnSpc>
                <a:spcPct val="114000"/>
              </a:lnSpc>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Choosing a text (and any supporting texts)</a:t>
            </a:r>
            <a:endParaRPr lang="en-US"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Learning intention / learning objectives</a:t>
            </a:r>
            <a:endParaRPr lang="en-US"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Outcomes - written, spoken, thought</a:t>
            </a:r>
            <a:endParaRPr lang="en-US"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Text structure and language patterns</a:t>
            </a:r>
          </a:p>
          <a:p>
            <a:endParaRPr lang="en-US" dirty="0"/>
          </a:p>
        </p:txBody>
      </p:sp>
      <p:sp>
        <p:nvSpPr>
          <p:cNvPr id="8" name="Google Shape;196;p14">
            <a:extLst>
              <a:ext uri="{FF2B5EF4-FFF2-40B4-BE49-F238E27FC236}">
                <a16:creationId xmlns:a16="http://schemas.microsoft.com/office/drawing/2014/main" id="{100D9D13-821C-7A4F-A2F4-32B1692946E1}"/>
              </a:ext>
            </a:extLst>
          </p:cNvPr>
          <p:cNvSpPr/>
          <p:nvPr/>
        </p:nvSpPr>
        <p:spPr>
          <a:xfrm>
            <a:off x="693505" y="2375201"/>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6;p14">
            <a:extLst>
              <a:ext uri="{FF2B5EF4-FFF2-40B4-BE49-F238E27FC236}">
                <a16:creationId xmlns:a16="http://schemas.microsoft.com/office/drawing/2014/main" id="{E7F58F3D-E7C1-1643-9E2C-FC6DCC5D7965}"/>
              </a:ext>
            </a:extLst>
          </p:cNvPr>
          <p:cNvSpPr/>
          <p:nvPr/>
        </p:nvSpPr>
        <p:spPr>
          <a:xfrm>
            <a:off x="693505" y="3011864"/>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96;p14">
            <a:extLst>
              <a:ext uri="{FF2B5EF4-FFF2-40B4-BE49-F238E27FC236}">
                <a16:creationId xmlns:a16="http://schemas.microsoft.com/office/drawing/2014/main" id="{674C7F13-5310-D34D-8AFF-A566B81DA286}"/>
              </a:ext>
            </a:extLst>
          </p:cNvPr>
          <p:cNvSpPr/>
          <p:nvPr/>
        </p:nvSpPr>
        <p:spPr>
          <a:xfrm>
            <a:off x="693505" y="3624083"/>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570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4" name="Picture 3">
            <a:extLst>
              <a:ext uri="{FF2B5EF4-FFF2-40B4-BE49-F238E27FC236}">
                <a16:creationId xmlns:a16="http://schemas.microsoft.com/office/drawing/2014/main" id="{61A66ABF-4C4B-5045-9970-58C05E0701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0460" y="4283261"/>
            <a:ext cx="3236360" cy="1819227"/>
          </a:xfrm>
          <a:prstGeom prst="rect">
            <a:avLst/>
          </a:prstGeom>
        </p:spPr>
      </p:pic>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Making a plan</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31860" y="1382838"/>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12243C1-4BF8-C44A-AEC1-EDE58A4D7636}"/>
              </a:ext>
            </a:extLst>
          </p:cNvPr>
          <p:cNvSpPr txBox="1"/>
          <p:nvPr/>
        </p:nvSpPr>
        <p:spPr>
          <a:xfrm>
            <a:off x="842480" y="1212351"/>
            <a:ext cx="8124340" cy="3379451"/>
          </a:xfrm>
          <a:prstGeom prst="rect">
            <a:avLst/>
          </a:prstGeom>
          <a:noFill/>
        </p:spPr>
        <p:txBody>
          <a:bodyPr wrap="none" rtlCol="0">
            <a:spAutoFit/>
          </a:bodyPr>
          <a:lstStyle/>
          <a:p>
            <a:pPr marL="117475" lvl="1">
              <a:lnSpc>
                <a:spcPct val="114000"/>
              </a:lnSpc>
              <a:buClr>
                <a:schemeClr val="dk1"/>
              </a:buClr>
              <a:buSzPts val="2800"/>
            </a:pPr>
            <a:r>
              <a:rPr lang="en-US" sz="2800" i="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Sketch planning</a:t>
            </a: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Lesson structure</a:t>
            </a: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Responsive planning each day</a:t>
            </a: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Extended writing with time to edit based on feedback</a:t>
            </a: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117475" lvl="1">
              <a:lnSpc>
                <a:spcPct val="114000"/>
              </a:lnSpc>
              <a:spcBef>
                <a:spcPts val="1200"/>
              </a:spcBef>
              <a:buClr>
                <a:schemeClr val="dk1"/>
              </a:buClr>
              <a:buSzPts val="2800"/>
            </a:pPr>
            <a:r>
              <a:rPr lang="en-US"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Language teaching embedded based on text</a:t>
            </a:r>
          </a:p>
          <a:p>
            <a:endParaRPr lang="en-US" dirty="0"/>
          </a:p>
        </p:txBody>
      </p:sp>
      <p:sp>
        <p:nvSpPr>
          <p:cNvPr id="8" name="Google Shape;196;p14">
            <a:extLst>
              <a:ext uri="{FF2B5EF4-FFF2-40B4-BE49-F238E27FC236}">
                <a16:creationId xmlns:a16="http://schemas.microsoft.com/office/drawing/2014/main" id="{100D9D13-821C-7A4F-A2F4-32B1692946E1}"/>
              </a:ext>
            </a:extLst>
          </p:cNvPr>
          <p:cNvSpPr/>
          <p:nvPr/>
        </p:nvSpPr>
        <p:spPr>
          <a:xfrm>
            <a:off x="631860" y="1995057"/>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6;p14">
            <a:extLst>
              <a:ext uri="{FF2B5EF4-FFF2-40B4-BE49-F238E27FC236}">
                <a16:creationId xmlns:a16="http://schemas.microsoft.com/office/drawing/2014/main" id="{E7F58F3D-E7C1-1643-9E2C-FC6DCC5D7965}"/>
              </a:ext>
            </a:extLst>
          </p:cNvPr>
          <p:cNvSpPr/>
          <p:nvPr/>
        </p:nvSpPr>
        <p:spPr>
          <a:xfrm>
            <a:off x="631860" y="2631720"/>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96;p14">
            <a:extLst>
              <a:ext uri="{FF2B5EF4-FFF2-40B4-BE49-F238E27FC236}">
                <a16:creationId xmlns:a16="http://schemas.microsoft.com/office/drawing/2014/main" id="{674C7F13-5310-D34D-8AFF-A566B81DA286}"/>
              </a:ext>
            </a:extLst>
          </p:cNvPr>
          <p:cNvSpPr/>
          <p:nvPr/>
        </p:nvSpPr>
        <p:spPr>
          <a:xfrm>
            <a:off x="631860" y="3243939"/>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6;p14">
            <a:extLst>
              <a:ext uri="{FF2B5EF4-FFF2-40B4-BE49-F238E27FC236}">
                <a16:creationId xmlns:a16="http://schemas.microsoft.com/office/drawing/2014/main" id="{D9C8BC75-BD6A-F245-8F8C-99B2D3AA9C92}"/>
              </a:ext>
            </a:extLst>
          </p:cNvPr>
          <p:cNvSpPr/>
          <p:nvPr/>
        </p:nvSpPr>
        <p:spPr>
          <a:xfrm>
            <a:off x="631860" y="3907528"/>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80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dirty="0">
                <a:solidFill>
                  <a:schemeClr val="dk1"/>
                </a:solidFill>
                <a:latin typeface="Calibri"/>
                <a:ea typeface="Calibri"/>
                <a:cs typeface="Calibri"/>
                <a:sym typeface="Calibri"/>
              </a:rPr>
              <a:t>Text-based planning: The Odyssey</a:t>
            </a:r>
            <a:endParaRPr sz="3600" dirty="0">
              <a:solidFill>
                <a:schemeClr val="dk1"/>
              </a:solidFill>
              <a:latin typeface="Calibri"/>
              <a:ea typeface="Calibri"/>
              <a:cs typeface="Calibri"/>
              <a:sym typeface="Calibri"/>
            </a:endParaRPr>
          </a:p>
        </p:txBody>
      </p:sp>
      <p:pic>
        <p:nvPicPr>
          <p:cNvPr id="13" name="Google Shape;125;p5">
            <a:extLst>
              <a:ext uri="{FF2B5EF4-FFF2-40B4-BE49-F238E27FC236}">
                <a16:creationId xmlns:a16="http://schemas.microsoft.com/office/drawing/2014/main" id="{9069296D-B283-8445-98D4-A2EBEA39AC8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7058" y="2191052"/>
            <a:ext cx="1546048" cy="2413553"/>
          </a:xfrm>
          <a:prstGeom prst="rect">
            <a:avLst/>
          </a:prstGeom>
          <a:noFill/>
          <a:ln>
            <a:noFill/>
          </a:ln>
        </p:spPr>
      </p:pic>
      <p:pic>
        <p:nvPicPr>
          <p:cNvPr id="14" name="Google Shape;126;p5">
            <a:extLst>
              <a:ext uri="{FF2B5EF4-FFF2-40B4-BE49-F238E27FC236}">
                <a16:creationId xmlns:a16="http://schemas.microsoft.com/office/drawing/2014/main" id="{409FEB95-E2C9-3445-951F-3207407EEA5D}"/>
              </a:ext>
            </a:extLst>
          </p:cNvPr>
          <p:cNvPicPr preferRelativeResize="0"/>
          <p:nvPr/>
        </p:nvPicPr>
        <p:blipFill rotWithShape="1">
          <a:blip r:embed="rId4">
            <a:alphaModFix/>
          </a:blip>
          <a:srcRect/>
          <a:stretch/>
        </p:blipFill>
        <p:spPr>
          <a:xfrm>
            <a:off x="929811" y="2191052"/>
            <a:ext cx="2100497" cy="2413553"/>
          </a:xfrm>
          <a:prstGeom prst="rect">
            <a:avLst/>
          </a:prstGeom>
          <a:noFill/>
          <a:ln>
            <a:noFill/>
          </a:ln>
        </p:spPr>
      </p:pic>
      <p:pic>
        <p:nvPicPr>
          <p:cNvPr id="15" name="Google Shape;127;p5">
            <a:extLst>
              <a:ext uri="{FF2B5EF4-FFF2-40B4-BE49-F238E27FC236}">
                <a16:creationId xmlns:a16="http://schemas.microsoft.com/office/drawing/2014/main" id="{E671B8DB-63A0-6946-BFD5-85B0A8F87469}"/>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4749856" y="2222223"/>
            <a:ext cx="1677448" cy="2382382"/>
          </a:xfrm>
          <a:prstGeom prst="rect">
            <a:avLst/>
          </a:prstGeom>
          <a:noFill/>
          <a:ln>
            <a:noFill/>
          </a:ln>
        </p:spPr>
      </p:pic>
      <p:pic>
        <p:nvPicPr>
          <p:cNvPr id="16" name="Google Shape;128;p5">
            <a:extLst>
              <a:ext uri="{FF2B5EF4-FFF2-40B4-BE49-F238E27FC236}">
                <a16:creationId xmlns:a16="http://schemas.microsoft.com/office/drawing/2014/main" id="{FD94B95C-8F66-A241-94FF-77E01609A022}"/>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15829" y="2222223"/>
            <a:ext cx="1677448" cy="2413553"/>
          </a:xfrm>
          <a:prstGeom prst="rect">
            <a:avLst/>
          </a:prstGeom>
          <a:noFill/>
          <a:ln>
            <a:noFill/>
          </a:ln>
        </p:spPr>
      </p:pic>
    </p:spTree>
    <p:extLst>
      <p:ext uri="{BB962C8B-B14F-4D97-AF65-F5344CB8AC3E}">
        <p14:creationId xmlns:p14="http://schemas.microsoft.com/office/powerpoint/2010/main" val="342920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pic>
        <p:nvPicPr>
          <p:cNvPr id="7" name="Google Shape;136;p6" descr="IMG_7460 (1).jpg">
            <a:extLst>
              <a:ext uri="{FF2B5EF4-FFF2-40B4-BE49-F238E27FC236}">
                <a16:creationId xmlns:a16="http://schemas.microsoft.com/office/drawing/2014/main" id="{F2A2D6DE-86FC-0048-B849-718B40B7DC7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97262" y="1417639"/>
            <a:ext cx="6149476" cy="4336016"/>
          </a:xfrm>
          <a:prstGeom prst="rect">
            <a:avLst/>
          </a:prstGeom>
          <a:noFill/>
          <a:ln>
            <a:noFill/>
          </a:ln>
        </p:spPr>
      </p:pic>
    </p:spTree>
    <p:extLst>
      <p:ext uri="{BB962C8B-B14F-4D97-AF65-F5344CB8AC3E}">
        <p14:creationId xmlns:p14="http://schemas.microsoft.com/office/powerpoint/2010/main" val="126313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981182" y="2469995"/>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981182" y="3418562"/>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121;p5">
            <a:extLst>
              <a:ext uri="{FF2B5EF4-FFF2-40B4-BE49-F238E27FC236}">
                <a16:creationId xmlns:a16="http://schemas.microsoft.com/office/drawing/2014/main" id="{AD9434E6-2767-DD4E-A6D4-866EE8467475}"/>
              </a:ext>
            </a:extLst>
          </p:cNvPr>
          <p:cNvSpPr txBox="1"/>
          <p:nvPr/>
        </p:nvSpPr>
        <p:spPr>
          <a:xfrm>
            <a:off x="1274975" y="2331338"/>
            <a:ext cx="11059885" cy="2908482"/>
          </a:xfrm>
          <a:prstGeom prst="rect">
            <a:avLst/>
          </a:prstGeom>
          <a:noFill/>
          <a:ln>
            <a:noFill/>
          </a:ln>
        </p:spPr>
        <p:txBody>
          <a:bodyPr spcFirstLastPara="1" wrap="square" lIns="91425" tIns="45700" rIns="91425" bIns="45700" anchor="t" anchorCtr="0">
            <a:noAutofit/>
          </a:bodyPr>
          <a:lstStyle/>
          <a:p>
            <a:pPr lvl="0">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Close reading and analysis</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1200"/>
              </a:spcBef>
              <a:buClr>
                <a:srgbClr val="8DA9DB"/>
              </a:buClr>
              <a:buSzPts val="1950"/>
            </a:pPr>
            <a:r>
              <a:rPr lang="en-US" sz="2400" i="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Whole-class, small-group and individual</a:t>
            </a:r>
            <a:endParaRPr lang="en-US" sz="1200" i="1"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chemeClr val="accent1"/>
              </a:buClr>
              <a:buSzPts val="21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Questioning</a:t>
            </a:r>
            <a:endParaRPr lang="en-US" sz="1200"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1200"/>
              </a:spcBef>
              <a:buClr>
                <a:srgbClr val="8DA9DB"/>
              </a:buClr>
              <a:buSzPts val="1950"/>
            </a:pPr>
            <a:r>
              <a:rPr lang="en-US" sz="2400" i="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Cascades of questions </a:t>
            </a:r>
            <a:endParaRPr lang="en-US" sz="1200" i="1"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1200"/>
              </a:spcBef>
              <a:buClr>
                <a:srgbClr val="8DA9DB"/>
              </a:buClr>
              <a:buSzPts val="1950"/>
            </a:pPr>
            <a:r>
              <a:rPr lang="en-US" sz="2400" i="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Authentic questions</a:t>
            </a:r>
            <a:endParaRPr lang="en-US" sz="1200" i="1" dirty="0">
              <a:solidFill>
                <a:schemeClr val="tx1">
                  <a:lumMod val="50000"/>
                  <a:lumOff val="50000"/>
                </a:schemeClr>
              </a:solidFill>
              <a:latin typeface="Calibri" panose="020F0502020204030204" pitchFamily="34" charset="0"/>
              <a:cs typeface="Calibri" panose="020F0502020204030204" pitchFamily="34" charset="0"/>
            </a:endParaRPr>
          </a:p>
          <a:p>
            <a:pPr marL="228600" lvl="1">
              <a:spcBef>
                <a:spcPts val="1200"/>
              </a:spcBef>
              <a:buClr>
                <a:srgbClr val="8DA9DB"/>
              </a:buClr>
              <a:buSzPts val="1950"/>
            </a:pPr>
            <a:r>
              <a:rPr lang="en-US" sz="2400" i="1"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statements</a:t>
            </a:r>
            <a:endParaRPr lang="en-US" sz="1200" i="1"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chemeClr val="accent1"/>
              </a:buClr>
              <a:buSzPts val="2100"/>
            </a:pPr>
            <a:r>
              <a:rPr lang="en-US" sz="2400"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Booktalk</a:t>
            </a:r>
            <a:endPar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228600" marR="0" lvl="0" indent="-95250" algn="l" rtl="0">
              <a:spcBef>
                <a:spcPts val="2000"/>
              </a:spcBef>
              <a:spcAft>
                <a:spcPts val="0"/>
              </a:spcAft>
              <a:buClr>
                <a:schemeClr val="accent1"/>
              </a:buClr>
              <a:buSzPts val="2100"/>
              <a:buFont typeface="Arial"/>
              <a:buNone/>
            </a:pPr>
            <a:endParaRPr sz="2800" b="0" i="0" u="none" strike="noStrike" cap="none" dirty="0">
              <a:solidFill>
                <a:srgbClr val="595959"/>
              </a:solidFill>
              <a:latin typeface="Calibri"/>
              <a:ea typeface="Calibri"/>
              <a:cs typeface="Calibri"/>
              <a:sym typeface="Calibri"/>
            </a:endParaRPr>
          </a:p>
        </p:txBody>
      </p:sp>
      <p:sp>
        <p:nvSpPr>
          <p:cNvPr id="9" name="Google Shape;121;p5">
            <a:extLst>
              <a:ext uri="{FF2B5EF4-FFF2-40B4-BE49-F238E27FC236}">
                <a16:creationId xmlns:a16="http://schemas.microsoft.com/office/drawing/2014/main" id="{F39F3B79-5B2B-4B43-975C-D806376D720E}"/>
              </a:ext>
            </a:extLst>
          </p:cNvPr>
          <p:cNvSpPr txBox="1"/>
          <p:nvPr/>
        </p:nvSpPr>
        <p:spPr>
          <a:xfrm>
            <a:off x="810926" y="1618180"/>
            <a:ext cx="11059885" cy="47162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2800" b="1" i="1"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Day 1-4: Children read, talk and think about the story</a:t>
            </a:r>
            <a:endParaRPr sz="1200" b="1" i="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Google Shape;197;p14">
            <a:extLst>
              <a:ext uri="{FF2B5EF4-FFF2-40B4-BE49-F238E27FC236}">
                <a16:creationId xmlns:a16="http://schemas.microsoft.com/office/drawing/2014/main" id="{79ECEC83-30E1-674B-AEC4-4CAC2EAE76FB}"/>
              </a:ext>
            </a:extLst>
          </p:cNvPr>
          <p:cNvSpPr/>
          <p:nvPr/>
        </p:nvSpPr>
        <p:spPr>
          <a:xfrm>
            <a:off x="981182" y="5523052"/>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182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Aiden Chambers’ Tell Me Beginnings</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61788" y="2319491"/>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196;p14">
            <a:extLst>
              <a:ext uri="{FF2B5EF4-FFF2-40B4-BE49-F238E27FC236}">
                <a16:creationId xmlns:a16="http://schemas.microsoft.com/office/drawing/2014/main" id="{419D5612-C8A1-4242-A86F-CC50A2902BBC}"/>
              </a:ext>
            </a:extLst>
          </p:cNvPr>
          <p:cNvSpPr/>
          <p:nvPr/>
        </p:nvSpPr>
        <p:spPr>
          <a:xfrm>
            <a:off x="661788" y="2852941"/>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1080798" y="1583982"/>
            <a:ext cx="7606002" cy="2862282"/>
          </a:xfrm>
          <a:prstGeom prst="rect">
            <a:avLst/>
          </a:prstGeom>
          <a:noFill/>
          <a:ln>
            <a:noFill/>
          </a:ln>
        </p:spPr>
        <p:txBody>
          <a:bodyPr spcFirstLastPara="1" wrap="square" lIns="91425" tIns="45700" rIns="91425" bIns="45700" anchor="t" anchorCtr="0">
            <a:spAutoFit/>
          </a:bodyPr>
          <a:lstStyle/>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Was there anything you liked about this text?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Was there anything you disliked about this text?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Was there anything that puzzled you?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a:p>
            <a:pPr lvl="0">
              <a:lnSpc>
                <a:spcPct val="150000"/>
              </a:lnSpc>
              <a:buClr>
                <a:schemeClr val="dk1"/>
              </a:buClr>
              <a:buSzPts val="10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Were there any patterns or connections</a:t>
            </a:r>
            <a:b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b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that you noticed? </a:t>
            </a:r>
            <a:endParaRPr lang="en-US" sz="2400" dirty="0">
              <a:solidFill>
                <a:schemeClr val="tx1">
                  <a:lumMod val="50000"/>
                  <a:lumOff val="50000"/>
                </a:schemeClr>
              </a:solidFill>
              <a:latin typeface="Calibri" panose="020F0502020204030204" pitchFamily="34" charset="0"/>
              <a:ea typeface="Times"/>
              <a:cs typeface="Calibri" panose="020F0502020204030204" pitchFamily="34" charset="0"/>
              <a:sym typeface="Times"/>
            </a:endParaRPr>
          </a:p>
        </p:txBody>
      </p:sp>
      <p:sp>
        <p:nvSpPr>
          <p:cNvPr id="9" name="Google Shape;196;p14">
            <a:extLst>
              <a:ext uri="{FF2B5EF4-FFF2-40B4-BE49-F238E27FC236}">
                <a16:creationId xmlns:a16="http://schemas.microsoft.com/office/drawing/2014/main" id="{84CCBD37-5B96-894B-A2F5-57FD6EDEF3FE}"/>
              </a:ext>
            </a:extLst>
          </p:cNvPr>
          <p:cNvSpPr/>
          <p:nvPr/>
        </p:nvSpPr>
        <p:spPr>
          <a:xfrm>
            <a:off x="664017" y="3398036"/>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0" name="Google Shape;153;p8">
            <a:extLst>
              <a:ext uri="{FF2B5EF4-FFF2-40B4-BE49-F238E27FC236}">
                <a16:creationId xmlns:a16="http://schemas.microsoft.com/office/drawing/2014/main" id="{5C4C7153-C1A9-A14B-A873-50F4260A07C3}"/>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24007" y="3123137"/>
            <a:ext cx="1655976" cy="2646254"/>
          </a:xfrm>
          <a:prstGeom prst="rect">
            <a:avLst/>
          </a:prstGeom>
          <a:noFill/>
          <a:ln>
            <a:noFill/>
          </a:ln>
        </p:spPr>
      </p:pic>
      <p:sp>
        <p:nvSpPr>
          <p:cNvPr id="12" name="Google Shape;196;p14">
            <a:extLst>
              <a:ext uri="{FF2B5EF4-FFF2-40B4-BE49-F238E27FC236}">
                <a16:creationId xmlns:a16="http://schemas.microsoft.com/office/drawing/2014/main" id="{356070A5-EDA8-AA43-B0BD-BDAC76BADBEB}"/>
              </a:ext>
            </a:extLst>
          </p:cNvPr>
          <p:cNvSpPr/>
          <p:nvPr/>
        </p:nvSpPr>
        <p:spPr>
          <a:xfrm>
            <a:off x="660673" y="1810373"/>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05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Odyssey</a:t>
            </a:r>
            <a:endParaRPr sz="3600" dirty="0">
              <a:solidFill>
                <a:schemeClr val="dk1"/>
              </a:solidFill>
              <a:latin typeface="Calibri"/>
              <a:ea typeface="Calibri"/>
              <a:cs typeface="Calibri"/>
              <a:sym typeface="Calibri"/>
            </a:endParaRPr>
          </a:p>
        </p:txBody>
      </p:sp>
      <p:sp>
        <p:nvSpPr>
          <p:cNvPr id="8" name="Google Shape;176;p11">
            <a:extLst>
              <a:ext uri="{FF2B5EF4-FFF2-40B4-BE49-F238E27FC236}">
                <a16:creationId xmlns:a16="http://schemas.microsoft.com/office/drawing/2014/main" id="{28E1F73F-ED2E-AA42-87BE-954F1C4AA98D}"/>
              </a:ext>
            </a:extLst>
          </p:cNvPr>
          <p:cNvSpPr txBox="1"/>
          <p:nvPr/>
        </p:nvSpPr>
        <p:spPr>
          <a:xfrm>
            <a:off x="457201" y="1415142"/>
            <a:ext cx="8229600" cy="5072744"/>
          </a:xfrm>
          <a:prstGeom prst="rect">
            <a:avLst/>
          </a:prstGeom>
          <a:noFill/>
          <a:ln>
            <a:noFill/>
          </a:ln>
        </p:spPr>
        <p:txBody>
          <a:bodyPr spcFirstLastPara="1" wrap="square" lIns="91425" tIns="45700" rIns="91425" bIns="45700" anchor="t" anchorCtr="0">
            <a:noAutofit/>
          </a:bodyPr>
          <a:lstStyle/>
          <a:p>
            <a:pPr lvl="0">
              <a:buClr>
                <a:schemeClr val="dk1"/>
              </a:buClr>
              <a:buSzPts val="26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The moment the prow of the boat touched the wine-dark sea, the wind whipped up waves like mountains. A sudden storm raged, vast and terrible. </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buClr>
                <a:schemeClr val="accent1"/>
              </a:buClr>
              <a:buSzPts val="2600"/>
            </a:pPr>
            <a:endPar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lvl="0">
              <a:buClr>
                <a:schemeClr val="dk1"/>
              </a:buClr>
              <a:buSzPts val="26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Odysseus's men were afraid. “This is no normal squall. To set sail would be to forfeit our lives,” shouted </a:t>
            </a:r>
            <a:r>
              <a:rPr lang="en-US" sz="2400"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Elipnor</a:t>
            </a: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to nods of agreement.</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lvl="0">
              <a:buClr>
                <a:schemeClr val="accent1"/>
              </a:buClr>
              <a:buSzPts val="2600"/>
            </a:pPr>
            <a:endPar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lvl="0">
              <a:buClr>
                <a:schemeClr val="dk1"/>
              </a:buClr>
              <a:buSzPts val="2600"/>
            </a:pPr>
            <a:r>
              <a:rPr lang="en-US"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Did Odysseus hear the protests of his crew over the gale? If he did, he did not acknowledge them. He cast an eye up at the raging skies and stepped onto his ship without a backwards glance.</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800"/>
              <a:buFont typeface="Calibri"/>
              <a:buNone/>
            </a:pPr>
            <a:endParaRPr sz="2800" b="0" i="0"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408012234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614</Words>
  <Application>Microsoft Macintosh PowerPoint</Application>
  <PresentationFormat>On-screen Show (4:3)</PresentationFormat>
  <Paragraphs>76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Arial Rounded</vt:lpstr>
      <vt:lpstr>Georgia</vt:lpstr>
      <vt:lpstr>Office Theme</vt:lpstr>
      <vt:lpstr>PowerPoint Presentation</vt:lpstr>
      <vt:lpstr>PowerPoint Presentation</vt:lpstr>
      <vt:lpstr>What might our planning include?</vt:lpstr>
      <vt:lpstr>Making a plan</vt:lpstr>
      <vt:lpstr>Text-based planning: The Odyssey</vt:lpstr>
      <vt:lpstr>The Odyssey</vt:lpstr>
      <vt:lpstr>The Odyssey</vt:lpstr>
      <vt:lpstr>Aiden Chambers’ Tell Me Beginnings</vt:lpstr>
      <vt:lpstr>The Odyssey</vt:lpstr>
      <vt:lpstr>Aiden Chambers’ Tell Me Beginnings</vt:lpstr>
      <vt:lpstr>The Odyssey</vt:lpstr>
      <vt:lpstr>The Odyssey</vt:lpstr>
      <vt:lpstr>The Odyssey</vt:lpstr>
      <vt:lpstr>The Odyssey</vt:lpstr>
      <vt:lpstr>The Odyssey</vt:lpstr>
      <vt:lpstr>Key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Pickton</dc:creator>
  <cp:lastModifiedBy>Charlotte Anderson-Barrow</cp:lastModifiedBy>
  <cp:revision>29</cp:revision>
  <dcterms:created xsi:type="dcterms:W3CDTF">2020-02-02T15:15:17Z</dcterms:created>
  <dcterms:modified xsi:type="dcterms:W3CDTF">2020-08-05T11:37:46Z</dcterms:modified>
</cp:coreProperties>
</file>