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99" r:id="rId4"/>
    <p:sldId id="309" r:id="rId5"/>
    <p:sldId id="279" r:id="rId6"/>
    <p:sldId id="310" r:id="rId7"/>
    <p:sldId id="311" r:id="rId8"/>
    <p:sldId id="312" r:id="rId9"/>
    <p:sldId id="313" r:id="rId10"/>
    <p:sldId id="314" r:id="rId11"/>
    <p:sldId id="293" r:id="rId12"/>
    <p:sldId id="315" r:id="rId13"/>
    <p:sldId id="316" r:id="rId14"/>
    <p:sldId id="317" r:id="rId15"/>
    <p:sldId id="318" r:id="rId16"/>
    <p:sldId id="308" r:id="rId17"/>
    <p:sldId id="278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2vBc1cDJxNPNjubVxMlqagcn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887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654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0714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638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728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6810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1381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379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874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818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183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94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79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32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34" y="6216282"/>
            <a:ext cx="2007701" cy="45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39"/>
          <p:cNvCxnSpPr/>
          <p:nvPr/>
        </p:nvCxnSpPr>
        <p:spPr>
          <a:xfrm>
            <a:off x="457200" y="6126163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39"/>
          <p:cNvSpPr/>
          <p:nvPr/>
        </p:nvSpPr>
        <p:spPr>
          <a:xfrm>
            <a:off x="8411688" y="6321752"/>
            <a:ext cx="3513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65968-3AA1-3A44-8269-90CA288F1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149"/>
            <a:ext cx="9144000" cy="6332249"/>
          </a:xfrm>
          <a:prstGeom prst="rect">
            <a:avLst/>
          </a:prstGeom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438" y="1380713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/>
          <p:nvPr/>
        </p:nvSpPr>
        <p:spPr>
          <a:xfrm>
            <a:off x="3904179" y="4841051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Course creator: James Clements</a:t>
            </a:r>
            <a:b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GB" sz="1400" b="0" i="0" u="none" strike="noStrike" cap="none" dirty="0" err="1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MrJClements</a:t>
            </a:r>
            <a:endParaRPr sz="1400" b="0" i="0" u="none" strike="noStrike" cap="none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 characters, new adventures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57;p10" descr="41L17wm0ZvL._SX324_BO1,204,203,200_.jpg">
            <a:extLst>
              <a:ext uri="{FF2B5EF4-FFF2-40B4-BE49-F238E27FC236}">
                <a16:creationId xmlns:a16="http://schemas.microsoft.com/office/drawing/2014/main" id="{74EFFE5A-6B48-314E-87B9-B86FD89A6F4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40399"/>
            <a:ext cx="1812525" cy="277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8;p10" descr="51-XjuniF3L._AC_UL436_.jpg">
            <a:extLst>
              <a:ext uri="{FF2B5EF4-FFF2-40B4-BE49-F238E27FC236}">
                <a16:creationId xmlns:a16="http://schemas.microsoft.com/office/drawing/2014/main" id="{DA711974-3D3E-1843-A6D3-7CB5C29093B6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006" y="2048343"/>
            <a:ext cx="1988652" cy="276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9;p10" descr="51TaR2hbAbL._SX395_BO1,204,203,200_.jpg">
            <a:extLst>
              <a:ext uri="{FF2B5EF4-FFF2-40B4-BE49-F238E27FC236}">
                <a16:creationId xmlns:a16="http://schemas.microsoft.com/office/drawing/2014/main" id="{DD31C517-0965-2B46-9669-9FA56A3E307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939" y="2048343"/>
            <a:ext cx="2196877" cy="276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0;p10" descr="516ZF5J67HL._AC_UL436_.jpg">
            <a:extLst>
              <a:ext uri="{FF2B5EF4-FFF2-40B4-BE49-F238E27FC236}">
                <a16:creationId xmlns:a16="http://schemas.microsoft.com/office/drawing/2014/main" id="{A806E43B-0E22-FA46-BEC1-2F03E3A00FFE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097" y="2703322"/>
            <a:ext cx="2133599" cy="1624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2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Devising a new adventure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68474" y="1772935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0;p4">
            <a:extLst>
              <a:ext uri="{FF2B5EF4-FFF2-40B4-BE49-F238E27FC236}">
                <a16:creationId xmlns:a16="http://schemas.microsoft.com/office/drawing/2014/main" id="{4DD9DE6D-C9DE-6940-ACF5-5D526BAB2D71}"/>
              </a:ext>
            </a:extLst>
          </p:cNvPr>
          <p:cNvSpPr/>
          <p:nvPr/>
        </p:nvSpPr>
        <p:spPr>
          <a:xfrm>
            <a:off x="1049976" y="1417639"/>
            <a:ext cx="6096000" cy="7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What does your character want?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0AC51-866F-ED43-B091-C0E120C02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21818"/>
            <a:ext cx="8229600" cy="3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Devising a new adventure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68474" y="170101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0;p4">
            <a:extLst>
              <a:ext uri="{FF2B5EF4-FFF2-40B4-BE49-F238E27FC236}">
                <a16:creationId xmlns:a16="http://schemas.microsoft.com/office/drawing/2014/main" id="{4DD9DE6D-C9DE-6940-ACF5-5D526BAB2D71}"/>
              </a:ext>
            </a:extLst>
          </p:cNvPr>
          <p:cNvSpPr/>
          <p:nvPr/>
        </p:nvSpPr>
        <p:spPr>
          <a:xfrm>
            <a:off x="1101347" y="1350137"/>
            <a:ext cx="6096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What does your character want?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What can get in the way?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Do they get what they want?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0AC51-866F-ED43-B091-C0E120C02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328" y="3586838"/>
            <a:ext cx="5409344" cy="2298923"/>
          </a:xfrm>
          <a:prstGeom prst="rect">
            <a:avLst/>
          </a:prstGeom>
        </p:spPr>
      </p:pic>
      <p:sp>
        <p:nvSpPr>
          <p:cNvPr id="6" name="Google Shape;196;p14">
            <a:extLst>
              <a:ext uri="{FF2B5EF4-FFF2-40B4-BE49-F238E27FC236}">
                <a16:creationId xmlns:a16="http://schemas.microsoft.com/office/drawing/2014/main" id="{419D5612-C8A1-4242-A86F-CC50A2902BBC}"/>
              </a:ext>
            </a:extLst>
          </p:cNvPr>
          <p:cNvSpPr/>
          <p:nvPr/>
        </p:nvSpPr>
        <p:spPr>
          <a:xfrm>
            <a:off x="668474" y="2322608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96;p14">
            <a:extLst>
              <a:ext uri="{FF2B5EF4-FFF2-40B4-BE49-F238E27FC236}">
                <a16:creationId xmlns:a16="http://schemas.microsoft.com/office/drawing/2014/main" id="{B2411906-DD40-A44A-988C-D1E0D30B2D9C}"/>
              </a:ext>
            </a:extLst>
          </p:cNvPr>
          <p:cNvSpPr/>
          <p:nvPr/>
        </p:nvSpPr>
        <p:spPr>
          <a:xfrm>
            <a:off x="668474" y="2995569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7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with a character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68474" y="170101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0;p4">
            <a:extLst>
              <a:ext uri="{FF2B5EF4-FFF2-40B4-BE49-F238E27FC236}">
                <a16:creationId xmlns:a16="http://schemas.microsoft.com/office/drawing/2014/main" id="{4DD9DE6D-C9DE-6940-ACF5-5D526BAB2D71}"/>
              </a:ext>
            </a:extLst>
          </p:cNvPr>
          <p:cNvSpPr/>
          <p:nvPr/>
        </p:nvSpPr>
        <p:spPr>
          <a:xfrm>
            <a:off x="1101347" y="1350137"/>
            <a:ext cx="6096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Who are they?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What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 are they?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What makes them special?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96;p14">
            <a:extLst>
              <a:ext uri="{FF2B5EF4-FFF2-40B4-BE49-F238E27FC236}">
                <a16:creationId xmlns:a16="http://schemas.microsoft.com/office/drawing/2014/main" id="{419D5612-C8A1-4242-A86F-CC50A2902BBC}"/>
              </a:ext>
            </a:extLst>
          </p:cNvPr>
          <p:cNvSpPr/>
          <p:nvPr/>
        </p:nvSpPr>
        <p:spPr>
          <a:xfrm>
            <a:off x="668474" y="2322608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96;p14">
            <a:extLst>
              <a:ext uri="{FF2B5EF4-FFF2-40B4-BE49-F238E27FC236}">
                <a16:creationId xmlns:a16="http://schemas.microsoft.com/office/drawing/2014/main" id="{B2411906-DD40-A44A-988C-D1E0D30B2D9C}"/>
              </a:ext>
            </a:extLst>
          </p:cNvPr>
          <p:cNvSpPr/>
          <p:nvPr/>
        </p:nvSpPr>
        <p:spPr>
          <a:xfrm>
            <a:off x="668474" y="2995569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8CAA6-7BA6-CE4C-8318-1940375888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854" y="3594551"/>
            <a:ext cx="4058292" cy="22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with a character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68474" y="170101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6;p14">
            <a:extLst>
              <a:ext uri="{FF2B5EF4-FFF2-40B4-BE49-F238E27FC236}">
                <a16:creationId xmlns:a16="http://schemas.microsoft.com/office/drawing/2014/main" id="{419D5612-C8A1-4242-A86F-CC50A2902BBC}"/>
              </a:ext>
            </a:extLst>
          </p:cNvPr>
          <p:cNvSpPr/>
          <p:nvPr/>
        </p:nvSpPr>
        <p:spPr>
          <a:xfrm>
            <a:off x="668474" y="2322608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96;p14">
            <a:extLst>
              <a:ext uri="{FF2B5EF4-FFF2-40B4-BE49-F238E27FC236}">
                <a16:creationId xmlns:a16="http://schemas.microsoft.com/office/drawing/2014/main" id="{B2411906-DD40-A44A-988C-D1E0D30B2D9C}"/>
              </a:ext>
            </a:extLst>
          </p:cNvPr>
          <p:cNvSpPr/>
          <p:nvPr/>
        </p:nvSpPr>
        <p:spPr>
          <a:xfrm>
            <a:off x="668474" y="2995569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0;p4">
            <a:extLst>
              <a:ext uri="{FF2B5EF4-FFF2-40B4-BE49-F238E27FC236}">
                <a16:creationId xmlns:a16="http://schemas.microsoft.com/office/drawing/2014/main" id="{51665DC0-15BD-494E-81FD-72CCF628F0BC}"/>
              </a:ext>
            </a:extLst>
          </p:cNvPr>
          <p:cNvSpPr/>
          <p:nvPr/>
        </p:nvSpPr>
        <p:spPr>
          <a:xfrm>
            <a:off x="1101347" y="1350137"/>
            <a:ext cx="6096000" cy="337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Who are they?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What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 are they?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What makes them special?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Do they have a special power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Do they have a weakness or flaw?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96;p14">
            <a:extLst>
              <a:ext uri="{FF2B5EF4-FFF2-40B4-BE49-F238E27FC236}">
                <a16:creationId xmlns:a16="http://schemas.microsoft.com/office/drawing/2014/main" id="{84CCBD37-5B96-894B-A2F5-57FD6EDEF3FE}"/>
              </a:ext>
            </a:extLst>
          </p:cNvPr>
          <p:cNvSpPr/>
          <p:nvPr/>
        </p:nvSpPr>
        <p:spPr>
          <a:xfrm>
            <a:off x="668474" y="3668530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6;p14">
            <a:extLst>
              <a:ext uri="{FF2B5EF4-FFF2-40B4-BE49-F238E27FC236}">
                <a16:creationId xmlns:a16="http://schemas.microsoft.com/office/drawing/2014/main" id="{F0C7B8E7-1DF8-F245-A8D5-6861D1D92768}"/>
              </a:ext>
            </a:extLst>
          </p:cNvPr>
          <p:cNvSpPr/>
          <p:nvPr/>
        </p:nvSpPr>
        <p:spPr>
          <a:xfrm>
            <a:off x="668474" y="4310669"/>
            <a:ext cx="210620" cy="324363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5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with a character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68474" y="170101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6;p14">
            <a:extLst>
              <a:ext uri="{FF2B5EF4-FFF2-40B4-BE49-F238E27FC236}">
                <a16:creationId xmlns:a16="http://schemas.microsoft.com/office/drawing/2014/main" id="{419D5612-C8A1-4242-A86F-CC50A2902BBC}"/>
              </a:ext>
            </a:extLst>
          </p:cNvPr>
          <p:cNvSpPr/>
          <p:nvPr/>
        </p:nvSpPr>
        <p:spPr>
          <a:xfrm>
            <a:off x="668474" y="2322608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96;p14">
            <a:extLst>
              <a:ext uri="{FF2B5EF4-FFF2-40B4-BE49-F238E27FC236}">
                <a16:creationId xmlns:a16="http://schemas.microsoft.com/office/drawing/2014/main" id="{B2411906-DD40-A44A-988C-D1E0D30B2D9C}"/>
              </a:ext>
            </a:extLst>
          </p:cNvPr>
          <p:cNvSpPr/>
          <p:nvPr/>
        </p:nvSpPr>
        <p:spPr>
          <a:xfrm>
            <a:off x="668474" y="2995569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0;p4">
            <a:extLst>
              <a:ext uri="{FF2B5EF4-FFF2-40B4-BE49-F238E27FC236}">
                <a16:creationId xmlns:a16="http://schemas.microsoft.com/office/drawing/2014/main" id="{51665DC0-15BD-494E-81FD-72CCF628F0BC}"/>
              </a:ext>
            </a:extLst>
          </p:cNvPr>
          <p:cNvSpPr/>
          <p:nvPr/>
        </p:nvSpPr>
        <p:spPr>
          <a:xfrm>
            <a:off x="1101347" y="1350137"/>
            <a:ext cx="6096000" cy="337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Who are they?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What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 are they?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What makes them special?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Do they have a special power</a:t>
            </a: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Do they have a weakness or flaw?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96;p14">
            <a:extLst>
              <a:ext uri="{FF2B5EF4-FFF2-40B4-BE49-F238E27FC236}">
                <a16:creationId xmlns:a16="http://schemas.microsoft.com/office/drawing/2014/main" id="{84CCBD37-5B96-894B-A2F5-57FD6EDEF3FE}"/>
              </a:ext>
            </a:extLst>
          </p:cNvPr>
          <p:cNvSpPr/>
          <p:nvPr/>
        </p:nvSpPr>
        <p:spPr>
          <a:xfrm>
            <a:off x="668474" y="3668530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6;p14">
            <a:extLst>
              <a:ext uri="{FF2B5EF4-FFF2-40B4-BE49-F238E27FC236}">
                <a16:creationId xmlns:a16="http://schemas.microsoft.com/office/drawing/2014/main" id="{F0C7B8E7-1DF8-F245-A8D5-6861D1D92768}"/>
              </a:ext>
            </a:extLst>
          </p:cNvPr>
          <p:cNvSpPr/>
          <p:nvPr/>
        </p:nvSpPr>
        <p:spPr>
          <a:xfrm>
            <a:off x="668474" y="4310669"/>
            <a:ext cx="210620" cy="324363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66E4B30-F0A9-584A-8375-8560672390D5}"/>
              </a:ext>
            </a:extLst>
          </p:cNvPr>
          <p:cNvSpPr/>
          <p:nvPr/>
        </p:nvSpPr>
        <p:spPr>
          <a:xfrm>
            <a:off x="5915089" y="1542038"/>
            <a:ext cx="3852809" cy="3965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CF6D06-3A1E-1D4B-9CF6-CFE8517063A9}"/>
              </a:ext>
            </a:extLst>
          </p:cNvPr>
          <p:cNvSpPr/>
          <p:nvPr/>
        </p:nvSpPr>
        <p:spPr>
          <a:xfrm>
            <a:off x="6189526" y="1863198"/>
            <a:ext cx="4572000" cy="3276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An animal?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person?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magical creature?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brand new superhero?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tiny dinosaur?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kind-hearted pirate?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An invisible unicorn?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1104472" y="1438388"/>
            <a:ext cx="7582328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do we choose texts as inspiration for writing?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well do we know the possibilities open to us?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do we help children to draw on their reading when they write?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do we ensure children’s choice and freedom to write with the demands of the curriculum?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6;p14">
            <a:extLst>
              <a:ext uri="{FF2B5EF4-FFF2-40B4-BE49-F238E27FC236}">
                <a16:creationId xmlns:a16="http://schemas.microsoft.com/office/drawing/2014/main" id="{69BD7D60-E25B-CB4B-A40F-75BDB04A2782}"/>
              </a:ext>
            </a:extLst>
          </p:cNvPr>
          <p:cNvSpPr/>
          <p:nvPr/>
        </p:nvSpPr>
        <p:spPr>
          <a:xfrm>
            <a:off x="711483" y="1579572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8;p14">
            <a:extLst>
              <a:ext uri="{FF2B5EF4-FFF2-40B4-BE49-F238E27FC236}">
                <a16:creationId xmlns:a16="http://schemas.microsoft.com/office/drawing/2014/main" id="{4AEB222F-207F-664E-933F-FD911A1B4DB8}"/>
              </a:ext>
            </a:extLst>
          </p:cNvPr>
          <p:cNvSpPr/>
          <p:nvPr/>
        </p:nvSpPr>
        <p:spPr>
          <a:xfrm>
            <a:off x="711483" y="2250079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9;p14">
            <a:extLst>
              <a:ext uri="{FF2B5EF4-FFF2-40B4-BE49-F238E27FC236}">
                <a16:creationId xmlns:a16="http://schemas.microsoft.com/office/drawing/2014/main" id="{CFEAC111-AA0F-E947-A448-A014E3A10056}"/>
              </a:ext>
            </a:extLst>
          </p:cNvPr>
          <p:cNvSpPr/>
          <p:nvPr/>
        </p:nvSpPr>
        <p:spPr>
          <a:xfrm>
            <a:off x="711483" y="2867565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9;p14">
            <a:extLst>
              <a:ext uri="{FF2B5EF4-FFF2-40B4-BE49-F238E27FC236}">
                <a16:creationId xmlns:a16="http://schemas.microsoft.com/office/drawing/2014/main" id="{5F701BEB-D7AD-774D-8AE5-98C1131FD588}"/>
              </a:ext>
            </a:extLst>
          </p:cNvPr>
          <p:cNvSpPr/>
          <p:nvPr/>
        </p:nvSpPr>
        <p:spPr>
          <a:xfrm>
            <a:off x="711483" y="3945587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4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68A301-C9DA-0947-9582-E74D74003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149"/>
            <a:ext cx="9144000" cy="6332249"/>
          </a:xfrm>
          <a:prstGeom prst="rect">
            <a:avLst/>
          </a:prstGeom>
        </p:spPr>
      </p:pic>
      <p:sp>
        <p:nvSpPr>
          <p:cNvPr id="8" name="Google Shape;44;p1">
            <a:extLst>
              <a:ext uri="{FF2B5EF4-FFF2-40B4-BE49-F238E27FC236}">
                <a16:creationId xmlns:a16="http://schemas.microsoft.com/office/drawing/2014/main" id="{22BFB63F-11EF-6F4C-A505-BEB49BD23A5B}"/>
              </a:ext>
            </a:extLst>
          </p:cNvPr>
          <p:cNvSpPr/>
          <p:nvPr/>
        </p:nvSpPr>
        <p:spPr>
          <a:xfrm>
            <a:off x="3909317" y="4850774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Course creator: James Clements</a:t>
            </a:r>
            <a:b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GB" sz="1400" b="0" i="0" u="none" strike="noStrike" cap="none" dirty="0" err="1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MrJClements</a:t>
            </a:r>
            <a:endParaRPr sz="1400" b="0" i="0" u="none" strike="noStrike" cap="none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8"/>
          <p:cNvSpPr/>
          <p:nvPr/>
        </p:nvSpPr>
        <p:spPr>
          <a:xfrm>
            <a:off x="3883632" y="2239766"/>
            <a:ext cx="5024062" cy="1189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3909317" y="2180713"/>
            <a:ext cx="41426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Rounded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632" y="1325803"/>
            <a:ext cx="1797978" cy="82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 as inspiration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525CD7FA-AE8A-C546-8DF8-BD855E37EE5B}"/>
              </a:ext>
            </a:extLst>
          </p:cNvPr>
          <p:cNvSpPr txBox="1"/>
          <p:nvPr/>
        </p:nvSpPr>
        <p:spPr>
          <a:xfrm>
            <a:off x="457200" y="1534967"/>
            <a:ext cx="8229600" cy="476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None/>
            </a:pPr>
            <a:r>
              <a:rPr lang="en-GB" sz="2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‘If you want to be a writer, you must do two things above all others: read a lot and write a lot. There's no way around these two things that I'm aware of, no shortcut.’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None/>
            </a:pPr>
            <a:r>
              <a:rPr lang="en-GB" sz="2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Stephen King</a:t>
            </a:r>
            <a:endParaRPr sz="2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  <a:p>
            <a:pPr marL="228600" marR="0" lvl="0" indent="-952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endParaRPr sz="28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7B02B-935A-9F40-BBD0-E778C4D950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78" y="3113070"/>
            <a:ext cx="2635321" cy="26353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to support writing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798815" y="1417639"/>
            <a:ext cx="7911102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2000"/>
              </a:spcBef>
              <a:buClr>
                <a:schemeClr val="accent1"/>
              </a:buClr>
              <a:buSzPts val="1800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Traditional tales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>
              <a:spcBef>
                <a:spcPts val="2000"/>
              </a:spcBef>
              <a:buClr>
                <a:schemeClr val="accent1"/>
              </a:buClr>
              <a:buSzPts val="1800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Rich and lyrical texts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0"/>
              </a:spcBef>
              <a:buClr>
                <a:schemeClr val="accent1"/>
              </a:buClr>
              <a:buSzPts val="1800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Emotionally powerful texts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1762982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471598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147838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09;p3">
            <a:extLst>
              <a:ext uri="{FF2B5EF4-FFF2-40B4-BE49-F238E27FC236}">
                <a16:creationId xmlns:a16="http://schemas.microsoft.com/office/drawing/2014/main" id="{8EECB4F6-9BD9-154D-966A-93BF373B6E2A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45" y="1792452"/>
            <a:ext cx="2829972" cy="364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70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 as models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8EFABAE4-DF20-8D4F-90AF-6D184E17507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5797" y="1373973"/>
            <a:ext cx="4212405" cy="452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4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80206F-5F35-1C49-9A58-7121DEC4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63" y="3043082"/>
            <a:ext cx="4592548" cy="3001665"/>
          </a:xfrm>
          <a:prstGeom prst="rect">
            <a:avLst/>
          </a:prstGeom>
        </p:spPr>
      </p:pic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 as inspirations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1627514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332070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026952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729461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1;p5">
            <a:extLst>
              <a:ext uri="{FF2B5EF4-FFF2-40B4-BE49-F238E27FC236}">
                <a16:creationId xmlns:a16="http://schemas.microsoft.com/office/drawing/2014/main" id="{AD9434E6-2767-DD4E-A6D4-866EE8467475}"/>
              </a:ext>
            </a:extLst>
          </p:cNvPr>
          <p:cNvSpPr txBox="1"/>
          <p:nvPr/>
        </p:nvSpPr>
        <p:spPr>
          <a:xfrm>
            <a:off x="987298" y="1488857"/>
            <a:ext cx="11059885" cy="290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</a:pPr>
            <a:r>
              <a:rPr lang="en-GB" sz="3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Themes and ideas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</a:pPr>
            <a:r>
              <a:rPr lang="en-GB" sz="3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Genres and big ideas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</a:pPr>
            <a:r>
              <a:rPr lang="en-GB" sz="3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Reasons to write…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</a:pPr>
            <a:r>
              <a:rPr lang="en-GB" sz="3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Familiar characters,</a:t>
            </a:r>
            <a:br>
              <a:rPr lang="en-GB" sz="3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</a:br>
            <a:r>
              <a:rPr lang="en-GB" sz="3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new adventures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952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endParaRPr sz="28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82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and ideas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8EFABAE4-DF20-8D4F-90AF-6D184E17507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6" y="1312329"/>
            <a:ext cx="4212405" cy="452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9;p6">
            <a:extLst>
              <a:ext uri="{FF2B5EF4-FFF2-40B4-BE49-F238E27FC236}">
                <a16:creationId xmlns:a16="http://schemas.microsoft.com/office/drawing/2014/main" id="{6CB76266-4EAE-B842-8939-581A471C86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165" y="1312329"/>
            <a:ext cx="2982148" cy="452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90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tropes: a fitting ending…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1502149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577912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67821" y="3715320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1;p5">
            <a:extLst>
              <a:ext uri="{FF2B5EF4-FFF2-40B4-BE49-F238E27FC236}">
                <a16:creationId xmlns:a16="http://schemas.microsoft.com/office/drawing/2014/main" id="{AD9434E6-2767-DD4E-A6D4-866EE8467475}"/>
              </a:ext>
            </a:extLst>
          </p:cNvPr>
          <p:cNvSpPr txBox="1"/>
          <p:nvPr/>
        </p:nvSpPr>
        <p:spPr>
          <a:xfrm>
            <a:off x="1017142" y="1417639"/>
            <a:ext cx="7669658" cy="290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footballer who stopped to help a player on the opposite team during a match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0">
              <a:buClr>
                <a:schemeClr val="accent1"/>
              </a:buClr>
              <a:buSzPts val="2800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  <a:p>
            <a:pPr lvl="0">
              <a:buSzPts val="2800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An evil wizard who has been stealing treasure using a spell that makes him shrink to a tiny size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0">
              <a:buClr>
                <a:schemeClr val="accent1"/>
              </a:buClr>
              <a:buSzPts val="2800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  <a:p>
            <a:pPr lvl="0">
              <a:buSzPts val="2800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girl who took her younger brother’s ice cream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when no one was looking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952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endParaRPr sz="28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D1126-1854-D14A-940C-CD5ED51F78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283" y="3595955"/>
            <a:ext cx="1527517" cy="24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2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Genres and big ideas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44;p8">
            <a:extLst>
              <a:ext uri="{FF2B5EF4-FFF2-40B4-BE49-F238E27FC236}">
                <a16:creationId xmlns:a16="http://schemas.microsoft.com/office/drawing/2014/main" id="{9F3858E7-C571-9546-8F1B-CD205946474D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78" y="1535054"/>
            <a:ext cx="2701783" cy="414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5;p8">
            <a:extLst>
              <a:ext uri="{FF2B5EF4-FFF2-40B4-BE49-F238E27FC236}">
                <a16:creationId xmlns:a16="http://schemas.microsoft.com/office/drawing/2014/main" id="{62A9F600-22E2-DF48-B2F2-6F8028CABC62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370" y="1535054"/>
            <a:ext cx="2701783" cy="415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8">
            <a:extLst>
              <a:ext uri="{FF2B5EF4-FFF2-40B4-BE49-F238E27FC236}">
                <a16:creationId xmlns:a16="http://schemas.microsoft.com/office/drawing/2014/main" id="{40154F2F-8320-3849-9588-79D14ED99BB3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874" y="1535055"/>
            <a:ext cx="2701783" cy="414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63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Reasons to write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52;p9">
            <a:extLst>
              <a:ext uri="{FF2B5EF4-FFF2-40B4-BE49-F238E27FC236}">
                <a16:creationId xmlns:a16="http://schemas.microsoft.com/office/drawing/2014/main" id="{F8100CAF-922C-DC46-BADE-17D843039A6F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696" y="1592495"/>
            <a:ext cx="3046608" cy="4008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9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366</Words>
  <Application>Microsoft Macintosh PowerPoint</Application>
  <PresentationFormat>On-screen Show (4:3)</PresentationFormat>
  <Paragraphs>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Rounded</vt:lpstr>
      <vt:lpstr>Noto Sans Symbols</vt:lpstr>
      <vt:lpstr>Calibri</vt:lpstr>
      <vt:lpstr>Arial</vt:lpstr>
      <vt:lpstr>Office Theme</vt:lpstr>
      <vt:lpstr>PowerPoint Presentation</vt:lpstr>
      <vt:lpstr>Texts as inspiration</vt:lpstr>
      <vt:lpstr>Text to support writing</vt:lpstr>
      <vt:lpstr>Texts as models</vt:lpstr>
      <vt:lpstr>Texts as inspirations</vt:lpstr>
      <vt:lpstr>Themes and ideas</vt:lpstr>
      <vt:lpstr>Story tropes: a fitting ending…</vt:lpstr>
      <vt:lpstr>Genres and big ideas</vt:lpstr>
      <vt:lpstr>Reasons to write</vt:lpstr>
      <vt:lpstr>Familiar characters, new adventures</vt:lpstr>
      <vt:lpstr>Devising a new adventure</vt:lpstr>
      <vt:lpstr>Devising a new adventure</vt:lpstr>
      <vt:lpstr>Starting with a character</vt:lpstr>
      <vt:lpstr>Starting with a character</vt:lpstr>
      <vt:lpstr>Starting with a character</vt:lpstr>
      <vt:lpstr>Key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Pickton</dc:creator>
  <cp:lastModifiedBy>Charlotte Anderson-Barrow</cp:lastModifiedBy>
  <cp:revision>23</cp:revision>
  <dcterms:created xsi:type="dcterms:W3CDTF">2020-02-02T15:15:17Z</dcterms:created>
  <dcterms:modified xsi:type="dcterms:W3CDTF">2020-08-05T09:16:14Z</dcterms:modified>
</cp:coreProperties>
</file>