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99" r:id="rId3"/>
    <p:sldId id="319" r:id="rId4"/>
    <p:sldId id="320" r:id="rId5"/>
    <p:sldId id="309" r:id="rId6"/>
    <p:sldId id="321" r:id="rId7"/>
    <p:sldId id="322" r:id="rId8"/>
    <p:sldId id="323" r:id="rId9"/>
    <p:sldId id="324" r:id="rId10"/>
    <p:sldId id="279" r:id="rId11"/>
    <p:sldId id="311" r:id="rId12"/>
    <p:sldId id="325" r:id="rId13"/>
    <p:sldId id="326" r:id="rId14"/>
    <p:sldId id="317" r:id="rId15"/>
    <p:sldId id="327" r:id="rId16"/>
    <p:sldId id="328" r:id="rId17"/>
    <p:sldId id="318" r:id="rId18"/>
    <p:sldId id="308" r:id="rId19"/>
    <p:sldId id="329" r:id="rId20"/>
    <p:sldId id="278"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2vBc1cDJxNPNjubVxMlqagcncb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4"/>
    <p:restoredTop sz="94674"/>
  </p:normalViewPr>
  <p:slideViewPr>
    <p:cSldViewPr snapToGrid="0" snapToObjects="1">
      <p:cViewPr varScale="1">
        <p:scale>
          <a:sx n="124" d="100"/>
          <a:sy n="124" d="100"/>
        </p:scale>
        <p:origin x="3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40" name="Google Shape;4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98188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8794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76385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0858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67282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9084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816426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0681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81381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545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03798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47" name="Google Shape;24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4069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75947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928740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1656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7626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3286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71" name="Google Shape;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6140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1"/>
        <p:cNvGrpSpPr/>
        <p:nvPr/>
      </p:nvGrpSpPr>
      <p:grpSpPr>
        <a:xfrm>
          <a:off x="0" y="0"/>
          <a:ext cx="0" cy="0"/>
          <a:chOff x="0" y="0"/>
          <a:chExt cx="0" cy="0"/>
        </a:xfrm>
      </p:grpSpPr>
      <p:sp>
        <p:nvSpPr>
          <p:cNvPr id="12" name="Google Shape;12;p40"/>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40"/>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700"/>
              </a:spcBef>
              <a:spcAft>
                <a:spcPts val="0"/>
              </a:spcAft>
              <a:buClr>
                <a:srgbClr val="000000"/>
              </a:buClr>
              <a:buSzPts val="1800"/>
              <a:buNone/>
              <a:defRPr/>
            </a:lvl1pPr>
            <a:lvl2pPr marL="914400" lvl="1" indent="-228600" algn="l">
              <a:lnSpc>
                <a:spcPct val="100000"/>
              </a:lnSpc>
              <a:spcBef>
                <a:spcPts val="700"/>
              </a:spcBef>
              <a:spcAft>
                <a:spcPts val="0"/>
              </a:spcAft>
              <a:buClr>
                <a:srgbClr val="000000"/>
              </a:buClr>
              <a:buSzPts val="1800"/>
              <a:buNone/>
              <a:defRPr/>
            </a:lvl2pPr>
            <a:lvl3pPr marL="1371600" lvl="2" indent="-228600" algn="l">
              <a:lnSpc>
                <a:spcPct val="100000"/>
              </a:lnSpc>
              <a:spcBef>
                <a:spcPts val="700"/>
              </a:spcBef>
              <a:spcAft>
                <a:spcPts val="0"/>
              </a:spcAft>
              <a:buClr>
                <a:srgbClr val="000000"/>
              </a:buClr>
              <a:buSzPts val="1800"/>
              <a:buNone/>
              <a:defRPr/>
            </a:lvl3pPr>
            <a:lvl4pPr marL="1828800" lvl="3" indent="-228600" algn="l">
              <a:lnSpc>
                <a:spcPct val="100000"/>
              </a:lnSpc>
              <a:spcBef>
                <a:spcPts val="700"/>
              </a:spcBef>
              <a:spcAft>
                <a:spcPts val="0"/>
              </a:spcAft>
              <a:buClr>
                <a:srgbClr val="000000"/>
              </a:buClr>
              <a:buSzPts val="1800"/>
              <a:buNone/>
              <a:defRPr/>
            </a:lvl4pPr>
            <a:lvl5pPr marL="2286000" lvl="4" indent="-228600" algn="l">
              <a:lnSpc>
                <a:spcPct val="100000"/>
              </a:lnSpc>
              <a:spcBef>
                <a:spcPts val="700"/>
              </a:spcBef>
              <a:spcAft>
                <a:spcPts val="0"/>
              </a:spcAft>
              <a:buClr>
                <a:srgbClr val="000000"/>
              </a:buClr>
              <a:buSzPts val="1800"/>
              <a:buNone/>
              <a:defRPr/>
            </a:lvl5pPr>
            <a:lvl6pPr marL="2743200" lvl="5" indent="-228600" algn="l">
              <a:lnSpc>
                <a:spcPct val="100000"/>
              </a:lnSpc>
              <a:spcBef>
                <a:spcPts val="700"/>
              </a:spcBef>
              <a:spcAft>
                <a:spcPts val="0"/>
              </a:spcAft>
              <a:buClr>
                <a:srgbClr val="000000"/>
              </a:buClr>
              <a:buSzPts val="1800"/>
              <a:buNone/>
              <a:defRPr/>
            </a:lvl6pPr>
            <a:lvl7pPr marL="3200400" lvl="6" indent="-228600" algn="l">
              <a:lnSpc>
                <a:spcPct val="100000"/>
              </a:lnSpc>
              <a:spcBef>
                <a:spcPts val="700"/>
              </a:spcBef>
              <a:spcAft>
                <a:spcPts val="0"/>
              </a:spcAft>
              <a:buClr>
                <a:srgbClr val="000000"/>
              </a:buClr>
              <a:buSzPts val="1800"/>
              <a:buNone/>
              <a:defRPr/>
            </a:lvl7pPr>
            <a:lvl8pPr marL="3657600" lvl="7" indent="-228600" algn="l">
              <a:lnSpc>
                <a:spcPct val="100000"/>
              </a:lnSpc>
              <a:spcBef>
                <a:spcPts val="700"/>
              </a:spcBef>
              <a:spcAft>
                <a:spcPts val="0"/>
              </a:spcAft>
              <a:buClr>
                <a:srgbClr val="000000"/>
              </a:buClr>
              <a:buSzPts val="1800"/>
              <a:buNone/>
              <a:defRPr/>
            </a:lvl8pPr>
            <a:lvl9pPr marL="4114800" lvl="8" indent="-228600" algn="l">
              <a:lnSpc>
                <a:spcPct val="100000"/>
              </a:lnSpc>
              <a:spcBef>
                <a:spcPts val="700"/>
              </a:spcBef>
              <a:spcAft>
                <a:spcPts val="0"/>
              </a:spcAft>
              <a:buClr>
                <a:srgbClr val="000000"/>
              </a:buClr>
              <a:buSzPts val="1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
        <p:cNvGrpSpPr/>
        <p:nvPr/>
      </p:nvGrpSpPr>
      <p:grpSpPr>
        <a:xfrm>
          <a:off x="0" y="0"/>
          <a:ext cx="0" cy="0"/>
          <a:chOff x="0" y="0"/>
          <a:chExt cx="0" cy="0"/>
        </a:xfrm>
      </p:grpSpPr>
      <p:sp>
        <p:nvSpPr>
          <p:cNvPr id="15" name="Google Shape;15;p41"/>
          <p:cNvSpPr txBox="1">
            <a:spLocks noGrp="1"/>
          </p:cNvSpPr>
          <p:nvPr>
            <p:ph type="title"/>
          </p:nvPr>
        </p:nvSpPr>
        <p:spPr>
          <a:xfrm>
            <a:off x="722312" y="4406900"/>
            <a:ext cx="7772401" cy="1362075"/>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41"/>
          <p:cNvSpPr txBox="1">
            <a:spLocks noGrp="1"/>
          </p:cNvSpPr>
          <p:nvPr>
            <p:ph type="body" idx="1"/>
          </p:nvPr>
        </p:nvSpPr>
        <p:spPr>
          <a:xfrm>
            <a:off x="722312" y="2906713"/>
            <a:ext cx="7772401" cy="1500188"/>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b="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b="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b="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b="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b="0">
                <a:solidFill>
                  <a:srgbClr val="888888"/>
                </a:solidFill>
              </a:defRPr>
            </a:lvl5pPr>
            <a:lvl6pPr marL="2743200" lvl="5" indent="-228600" algn="l">
              <a:lnSpc>
                <a:spcPct val="100000"/>
              </a:lnSpc>
              <a:spcBef>
                <a:spcPts val="700"/>
              </a:spcBef>
              <a:spcAft>
                <a:spcPts val="0"/>
              </a:spcAft>
              <a:buClr>
                <a:srgbClr val="000000"/>
              </a:buClr>
              <a:buSzPts val="1800"/>
              <a:buNone/>
              <a:defRPr/>
            </a:lvl6pPr>
            <a:lvl7pPr marL="3200400" lvl="6" indent="-228600" algn="l">
              <a:lnSpc>
                <a:spcPct val="100000"/>
              </a:lnSpc>
              <a:spcBef>
                <a:spcPts val="700"/>
              </a:spcBef>
              <a:spcAft>
                <a:spcPts val="0"/>
              </a:spcAft>
              <a:buClr>
                <a:srgbClr val="000000"/>
              </a:buClr>
              <a:buSzPts val="1800"/>
              <a:buNone/>
              <a:defRPr/>
            </a:lvl7pPr>
            <a:lvl8pPr marL="3657600" lvl="7" indent="-228600" algn="l">
              <a:lnSpc>
                <a:spcPct val="100000"/>
              </a:lnSpc>
              <a:spcBef>
                <a:spcPts val="700"/>
              </a:spcBef>
              <a:spcAft>
                <a:spcPts val="0"/>
              </a:spcAft>
              <a:buClr>
                <a:srgbClr val="000000"/>
              </a:buClr>
              <a:buSzPts val="1800"/>
              <a:buNone/>
              <a:defRPr/>
            </a:lvl8pPr>
            <a:lvl9pPr marL="4114800" lvl="8" indent="-228600" algn="l">
              <a:lnSpc>
                <a:spcPct val="100000"/>
              </a:lnSpc>
              <a:spcBef>
                <a:spcPts val="700"/>
              </a:spcBef>
              <a:spcAft>
                <a:spcPts val="0"/>
              </a:spcAft>
              <a:buClr>
                <a:srgbClr val="000000"/>
              </a:buClr>
              <a:buSzPts val="1800"/>
              <a:buNone/>
              <a:defRPr/>
            </a:lvl9pPr>
          </a:lstStyle>
          <a:p>
            <a:endParaRPr/>
          </a:p>
        </p:txBody>
      </p:sp>
      <p:sp>
        <p:nvSpPr>
          <p:cNvPr id="17" name="Google Shape;17;p41"/>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1792288" y="4800600"/>
            <a:ext cx="5486401" cy="566738"/>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46"/>
          <p:cNvSpPr>
            <a:spLocks noGrp="1"/>
          </p:cNvSpPr>
          <p:nvPr>
            <p:ph type="pic" idx="2"/>
          </p:nvPr>
        </p:nvSpPr>
        <p:spPr>
          <a:xfrm>
            <a:off x="1792288" y="612775"/>
            <a:ext cx="5486401"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1pPr>
            <a:lvl2pPr marR="0" lvl="1"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2pPr>
            <a:lvl3pPr marR="0" lvl="2"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3pPr>
            <a:lvl4pPr marR="0" lvl="3"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4pPr>
            <a:lvl5pPr marR="0" lvl="4"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5pPr>
            <a:lvl6pPr marR="0" lvl="5"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6pPr>
            <a:lvl7pPr marR="0" lvl="6"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7pPr>
            <a:lvl8pPr marR="0" lvl="7"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8pPr>
            <a:lvl9pPr marR="0" lvl="8"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9pPr>
          </a:lstStyle>
          <a:p>
            <a:endParaRPr/>
          </a:p>
        </p:txBody>
      </p:sp>
      <p:sp>
        <p:nvSpPr>
          <p:cNvPr id="36" name="Google Shape;36;p46"/>
          <p:cNvSpPr txBox="1">
            <a:spLocks noGrp="1"/>
          </p:cNvSpPr>
          <p:nvPr>
            <p:ph type="body" idx="1"/>
          </p:nvPr>
        </p:nvSpPr>
        <p:spPr>
          <a:xfrm>
            <a:off x="1792288" y="5367337"/>
            <a:ext cx="5486401" cy="8048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b="0"/>
            </a:lvl1pPr>
            <a:lvl2pPr marL="914400" lvl="1" indent="-228600" algn="l">
              <a:lnSpc>
                <a:spcPct val="100000"/>
              </a:lnSpc>
              <a:spcBef>
                <a:spcPts val="300"/>
              </a:spcBef>
              <a:spcAft>
                <a:spcPts val="0"/>
              </a:spcAft>
              <a:buClr>
                <a:srgbClr val="000000"/>
              </a:buClr>
              <a:buSzPts val="1400"/>
              <a:buFont typeface="Calibri"/>
              <a:buNone/>
              <a:defRPr sz="1400" b="0"/>
            </a:lvl2pPr>
            <a:lvl3pPr marL="1371600" lvl="2" indent="-228600" algn="l">
              <a:lnSpc>
                <a:spcPct val="100000"/>
              </a:lnSpc>
              <a:spcBef>
                <a:spcPts val="300"/>
              </a:spcBef>
              <a:spcAft>
                <a:spcPts val="0"/>
              </a:spcAft>
              <a:buClr>
                <a:srgbClr val="000000"/>
              </a:buClr>
              <a:buSzPts val="1400"/>
              <a:buFont typeface="Calibri"/>
              <a:buNone/>
              <a:defRPr sz="1400" b="0"/>
            </a:lvl3pPr>
            <a:lvl4pPr marL="1828800" lvl="3" indent="-228600" algn="l">
              <a:lnSpc>
                <a:spcPct val="100000"/>
              </a:lnSpc>
              <a:spcBef>
                <a:spcPts val="300"/>
              </a:spcBef>
              <a:spcAft>
                <a:spcPts val="0"/>
              </a:spcAft>
              <a:buClr>
                <a:srgbClr val="000000"/>
              </a:buClr>
              <a:buSzPts val="1400"/>
              <a:buFont typeface="Calibri"/>
              <a:buNone/>
              <a:defRPr sz="1400" b="0"/>
            </a:lvl4pPr>
            <a:lvl5pPr marL="2286000" lvl="4" indent="-228600" algn="l">
              <a:lnSpc>
                <a:spcPct val="100000"/>
              </a:lnSpc>
              <a:spcBef>
                <a:spcPts val="300"/>
              </a:spcBef>
              <a:spcAft>
                <a:spcPts val="0"/>
              </a:spcAft>
              <a:buClr>
                <a:srgbClr val="000000"/>
              </a:buClr>
              <a:buSzPts val="1400"/>
              <a:buFont typeface="Calibri"/>
              <a:buNone/>
              <a:defRPr sz="1400" b="0"/>
            </a:lvl5pPr>
            <a:lvl6pPr marL="2743200" lvl="5" indent="-228600" algn="l">
              <a:lnSpc>
                <a:spcPct val="100000"/>
              </a:lnSpc>
              <a:spcBef>
                <a:spcPts val="700"/>
              </a:spcBef>
              <a:spcAft>
                <a:spcPts val="0"/>
              </a:spcAft>
              <a:buClr>
                <a:srgbClr val="000000"/>
              </a:buClr>
              <a:buSzPts val="1800"/>
              <a:buNone/>
              <a:defRPr/>
            </a:lvl6pPr>
            <a:lvl7pPr marL="3200400" lvl="6" indent="-228600" algn="l">
              <a:lnSpc>
                <a:spcPct val="100000"/>
              </a:lnSpc>
              <a:spcBef>
                <a:spcPts val="700"/>
              </a:spcBef>
              <a:spcAft>
                <a:spcPts val="0"/>
              </a:spcAft>
              <a:buClr>
                <a:srgbClr val="000000"/>
              </a:buClr>
              <a:buSzPts val="1800"/>
              <a:buNone/>
              <a:defRPr/>
            </a:lvl7pPr>
            <a:lvl8pPr marL="3657600" lvl="7" indent="-228600" algn="l">
              <a:lnSpc>
                <a:spcPct val="100000"/>
              </a:lnSpc>
              <a:spcBef>
                <a:spcPts val="700"/>
              </a:spcBef>
              <a:spcAft>
                <a:spcPts val="0"/>
              </a:spcAft>
              <a:buClr>
                <a:srgbClr val="000000"/>
              </a:buClr>
              <a:buSzPts val="1800"/>
              <a:buNone/>
              <a:defRPr/>
            </a:lvl8pPr>
            <a:lvl9pPr marL="4114800" lvl="8" indent="-228600" algn="l">
              <a:lnSpc>
                <a:spcPct val="100000"/>
              </a:lnSpc>
              <a:spcBef>
                <a:spcPts val="700"/>
              </a:spcBef>
              <a:spcAft>
                <a:spcPts val="0"/>
              </a:spcAft>
              <a:buClr>
                <a:srgbClr val="000000"/>
              </a:buClr>
              <a:buSzPts val="1800"/>
              <a:buNone/>
              <a:defRPr/>
            </a:lvl9pPr>
          </a:lstStyle>
          <a:p>
            <a:endParaRPr/>
          </a:p>
        </p:txBody>
      </p:sp>
      <p:sp>
        <p:nvSpPr>
          <p:cNvPr id="37" name="Google Shape;37;p46"/>
          <p:cNvSpPr txBox="1">
            <a:spLocks noGrp="1"/>
          </p:cNvSpPr>
          <p:nvPr>
            <p:ph type="sldNum" idx="12"/>
          </p:nvPr>
        </p:nvSpPr>
        <p:spPr>
          <a:xfrm>
            <a:off x="8422818" y="6404292"/>
            <a:ext cx="263983" cy="26924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39"/>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marR="0" lvl="0"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700"/>
              </a:spcBef>
              <a:spcAft>
                <a:spcPts val="0"/>
              </a:spcAft>
              <a:buClr>
                <a:srgbClr val="000000"/>
              </a:buClr>
              <a:buSzPts val="3200"/>
              <a:buFont typeface="Arial"/>
              <a:buNone/>
              <a:defRPr sz="3200" b="1" i="0" u="none" strike="noStrike" cap="none">
                <a:solidFill>
                  <a:srgbClr val="000000"/>
                </a:solidFill>
                <a:latin typeface="Calibri"/>
                <a:ea typeface="Calibri"/>
                <a:cs typeface="Calibri"/>
                <a:sym typeface="Calibri"/>
              </a:defRPr>
            </a:lvl9pPr>
          </a:lstStyle>
          <a:p>
            <a:endParaRPr/>
          </a:p>
        </p:txBody>
      </p:sp>
      <p:pic>
        <p:nvPicPr>
          <p:cNvPr id="8" name="Google Shape;8;p3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0934" y="6216282"/>
            <a:ext cx="2007701" cy="457199"/>
          </a:xfrm>
          <a:prstGeom prst="rect">
            <a:avLst/>
          </a:prstGeom>
          <a:noFill/>
          <a:ln>
            <a:noFill/>
          </a:ln>
        </p:spPr>
      </p:pic>
      <p:cxnSp>
        <p:nvCxnSpPr>
          <p:cNvPr id="9" name="Google Shape;9;p39"/>
          <p:cNvCxnSpPr/>
          <p:nvPr/>
        </p:nvCxnSpPr>
        <p:spPr>
          <a:xfrm>
            <a:off x="457200" y="6126163"/>
            <a:ext cx="8229600" cy="0"/>
          </a:xfrm>
          <a:prstGeom prst="straightConnector1">
            <a:avLst/>
          </a:prstGeom>
          <a:noFill/>
          <a:ln w="9525" cap="flat" cmpd="sng">
            <a:solidFill>
              <a:srgbClr val="A5A5A5"/>
            </a:solidFill>
            <a:prstDash val="solid"/>
            <a:round/>
            <a:headEnd type="none" w="sm" len="sm"/>
            <a:tailEnd type="none" w="sm" len="sm"/>
          </a:ln>
        </p:spPr>
      </p:cxnSp>
      <p:sp>
        <p:nvSpPr>
          <p:cNvPr id="10" name="Google Shape;10;p39"/>
          <p:cNvSpPr/>
          <p:nvPr/>
        </p:nvSpPr>
        <p:spPr>
          <a:xfrm>
            <a:off x="8411688" y="6321752"/>
            <a:ext cx="351378"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fld id="{00000000-1234-1234-1234-123412341234}" type="slidenum">
              <a:rPr lang="en-GB" sz="1100" b="1" i="0" u="none" strike="noStrike" cap="none">
                <a:solidFill>
                  <a:srgbClr val="7F7F7F"/>
                </a:solidFill>
                <a:latin typeface="Calibri"/>
                <a:ea typeface="Calibri"/>
                <a:cs typeface="Calibri"/>
                <a:sym typeface="Calibri"/>
              </a:rPr>
              <a:t>‹#›</a:t>
            </a:fld>
            <a:endParaRPr sz="1100" b="1" i="0" u="none" strike="noStrike" cap="none">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 name="Picture 3">
            <a:extLst>
              <a:ext uri="{FF2B5EF4-FFF2-40B4-BE49-F238E27FC236}">
                <a16:creationId xmlns:a16="http://schemas.microsoft.com/office/drawing/2014/main" id="{ADE4DF63-2B12-3445-81AB-FC5C621AAC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7066"/>
            <a:ext cx="9144000" cy="6343868"/>
          </a:xfrm>
          <a:prstGeom prst="rect">
            <a:avLst/>
          </a:prstGeom>
        </p:spPr>
      </p:pic>
      <p:pic>
        <p:nvPicPr>
          <p:cNvPr id="43" name="Google Shape;43;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01438" y="1380713"/>
            <a:ext cx="1797978" cy="821166"/>
          </a:xfrm>
          <a:prstGeom prst="rect">
            <a:avLst/>
          </a:prstGeom>
          <a:noFill/>
          <a:ln>
            <a:noFill/>
          </a:ln>
        </p:spPr>
      </p:pic>
      <p:sp>
        <p:nvSpPr>
          <p:cNvPr id="44" name="Google Shape;44;p1"/>
          <p:cNvSpPr/>
          <p:nvPr/>
        </p:nvSpPr>
        <p:spPr>
          <a:xfrm>
            <a:off x="3904179" y="4841051"/>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263238"/>
                </a:solidFill>
                <a:latin typeface="Calibri"/>
                <a:ea typeface="Calibri"/>
                <a:cs typeface="Calibri"/>
                <a:sym typeface="Calibri"/>
              </a:rPr>
              <a:t>Course creator: James Clements</a:t>
            </a:r>
            <a:br>
              <a:rPr lang="en-GB" sz="1400" b="0" i="0" u="none" strike="noStrike" cap="none" dirty="0">
                <a:solidFill>
                  <a:srgbClr val="263238"/>
                </a:solidFill>
                <a:latin typeface="Calibri"/>
                <a:ea typeface="Calibri"/>
                <a:cs typeface="Calibri"/>
                <a:sym typeface="Calibri"/>
              </a:rPr>
            </a:br>
            <a:r>
              <a:rPr lang="en-GB" sz="1400" b="0" i="0" u="none" strike="noStrike" cap="none" dirty="0">
                <a:solidFill>
                  <a:srgbClr val="263238"/>
                </a:solidFill>
                <a:latin typeface="Calibri"/>
                <a:ea typeface="Calibri"/>
                <a:cs typeface="Calibri"/>
                <a:sym typeface="Calibri"/>
              </a:rPr>
              <a:t>@</a:t>
            </a:r>
            <a:r>
              <a:rPr lang="en-GB" sz="1400" b="0" i="0" u="none" strike="noStrike" cap="none" dirty="0" err="1">
                <a:solidFill>
                  <a:srgbClr val="263238"/>
                </a:solidFill>
                <a:latin typeface="Calibri"/>
                <a:ea typeface="Calibri"/>
                <a:cs typeface="Calibri"/>
                <a:sym typeface="Calibri"/>
              </a:rPr>
              <a:t>MrJClements</a:t>
            </a:r>
            <a:endParaRPr sz="1400" b="0" i="0" u="none" strike="noStrike" cap="none" dirty="0">
              <a:solidFill>
                <a:srgbClr val="53535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Language-level models</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981182" y="2469995"/>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7;p14">
            <a:extLst>
              <a:ext uri="{FF2B5EF4-FFF2-40B4-BE49-F238E27FC236}">
                <a16:creationId xmlns:a16="http://schemas.microsoft.com/office/drawing/2014/main" id="{F742B0A1-5040-F243-A9FE-E83825F49DE8}"/>
              </a:ext>
            </a:extLst>
          </p:cNvPr>
          <p:cNvSpPr/>
          <p:nvPr/>
        </p:nvSpPr>
        <p:spPr>
          <a:xfrm>
            <a:off x="981182" y="3174551"/>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5" name="Google Shape;121;p5">
            <a:extLst>
              <a:ext uri="{FF2B5EF4-FFF2-40B4-BE49-F238E27FC236}">
                <a16:creationId xmlns:a16="http://schemas.microsoft.com/office/drawing/2014/main" id="{AD9434E6-2767-DD4E-A6D4-866EE8467475}"/>
              </a:ext>
            </a:extLst>
          </p:cNvPr>
          <p:cNvSpPr txBox="1"/>
          <p:nvPr/>
        </p:nvSpPr>
        <p:spPr>
          <a:xfrm>
            <a:off x="1274975" y="2331338"/>
            <a:ext cx="11059885" cy="290848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2250"/>
            </a:pPr>
            <a:r>
              <a:rPr lang="en-GB" sz="30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Overwriting</a:t>
            </a:r>
            <a:endParaRPr dirty="0">
              <a:solidFill>
                <a:schemeClr val="tx1">
                  <a:lumMod val="65000"/>
                  <a:lumOff val="35000"/>
                </a:schemeClr>
              </a:solidFill>
              <a:latin typeface="Calibri" panose="020F0502020204030204" pitchFamily="34" charset="0"/>
              <a:cs typeface="Calibri" panose="020F0502020204030204" pitchFamily="34" charset="0"/>
            </a:endParaRPr>
          </a:p>
          <a:p>
            <a:pPr marR="0" lvl="0" algn="l" rtl="0">
              <a:spcBef>
                <a:spcPts val="2000"/>
              </a:spcBef>
              <a:spcAft>
                <a:spcPts val="0"/>
              </a:spcAft>
              <a:buClr>
                <a:schemeClr val="accent1"/>
              </a:buClr>
              <a:buSzPts val="2250"/>
            </a:pPr>
            <a:r>
              <a:rPr lang="en-GB" sz="30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Restricted writing</a:t>
            </a:r>
            <a:endParaRPr dirty="0">
              <a:solidFill>
                <a:schemeClr val="tx1">
                  <a:lumMod val="65000"/>
                  <a:lumOff val="35000"/>
                </a:schemeClr>
              </a:solidFill>
              <a:latin typeface="Calibri" panose="020F0502020204030204" pitchFamily="34" charset="0"/>
              <a:cs typeface="Calibri" panose="020F0502020204030204" pitchFamily="34" charset="0"/>
            </a:endParaRPr>
          </a:p>
          <a:p>
            <a:pPr marL="228600" marR="0" lvl="0" indent="-95250" algn="l" rtl="0">
              <a:spcBef>
                <a:spcPts val="2000"/>
              </a:spcBef>
              <a:spcAft>
                <a:spcPts val="0"/>
              </a:spcAft>
              <a:buClr>
                <a:schemeClr val="accent1"/>
              </a:buClr>
              <a:buSzPts val="2100"/>
              <a:buFont typeface="Arial"/>
              <a:buNone/>
            </a:pPr>
            <a:endParaRPr sz="2800" b="0" i="0" u="none" strike="noStrike" cap="none" dirty="0">
              <a:solidFill>
                <a:srgbClr val="595959"/>
              </a:solidFill>
              <a:latin typeface="Calibri"/>
              <a:ea typeface="Calibri"/>
              <a:cs typeface="Calibri"/>
              <a:sym typeface="Calibri"/>
            </a:endParaRPr>
          </a:p>
        </p:txBody>
      </p:sp>
      <p:sp>
        <p:nvSpPr>
          <p:cNvPr id="9" name="Google Shape;121;p5">
            <a:extLst>
              <a:ext uri="{FF2B5EF4-FFF2-40B4-BE49-F238E27FC236}">
                <a16:creationId xmlns:a16="http://schemas.microsoft.com/office/drawing/2014/main" id="{F39F3B79-5B2B-4B43-975C-D806376D720E}"/>
              </a:ext>
            </a:extLst>
          </p:cNvPr>
          <p:cNvSpPr txBox="1"/>
          <p:nvPr/>
        </p:nvSpPr>
        <p:spPr>
          <a:xfrm>
            <a:off x="810926" y="1618180"/>
            <a:ext cx="11059885" cy="290848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2250"/>
            </a:pPr>
            <a:r>
              <a:rPr lang="en-GB" sz="3000" b="1" i="1"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Two useful techniques:</a:t>
            </a:r>
            <a:endParaRPr b="1" i="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7909A9D-AB50-7840-AE0E-85898BFB25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9826" y="2643541"/>
            <a:ext cx="2767869" cy="3429000"/>
          </a:xfrm>
          <a:prstGeom prst="rect">
            <a:avLst/>
          </a:prstGeom>
        </p:spPr>
      </p:pic>
    </p:spTree>
    <p:extLst>
      <p:ext uri="{BB962C8B-B14F-4D97-AF65-F5344CB8AC3E}">
        <p14:creationId xmlns:p14="http://schemas.microsoft.com/office/powerpoint/2010/main" val="392182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Overwriting</a:t>
            </a:r>
            <a:endParaRPr sz="3600" dirty="0">
              <a:solidFill>
                <a:schemeClr val="dk1"/>
              </a:solidFill>
              <a:latin typeface="Calibri"/>
              <a:ea typeface="Calibri"/>
              <a:cs typeface="Calibri"/>
              <a:sym typeface="Calibri"/>
            </a:endParaRPr>
          </a:p>
        </p:txBody>
      </p:sp>
      <p:sp>
        <p:nvSpPr>
          <p:cNvPr id="8" name="Google Shape;176;p11">
            <a:extLst>
              <a:ext uri="{FF2B5EF4-FFF2-40B4-BE49-F238E27FC236}">
                <a16:creationId xmlns:a16="http://schemas.microsoft.com/office/drawing/2014/main" id="{28E1F73F-ED2E-AA42-87BE-954F1C4AA98D}"/>
              </a:ext>
            </a:extLst>
          </p:cNvPr>
          <p:cNvSpPr txBox="1"/>
          <p:nvPr/>
        </p:nvSpPr>
        <p:spPr>
          <a:xfrm>
            <a:off x="457201" y="1415142"/>
            <a:ext cx="8229600" cy="50727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600"/>
              <a:buFont typeface="Georgia"/>
              <a:buNone/>
            </a:pP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The moment the prow of the boat touched the wine-dark sea, the wind whipped up waves like mountains. A sudden storm raged, vast and terrible. </a:t>
            </a:r>
            <a:endParaRPr sz="12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ts val="2600"/>
              <a:buFont typeface="Calibri"/>
              <a:buNone/>
            </a:pPr>
            <a:endParaRPr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endParaRPr>
          </a:p>
          <a:p>
            <a:pPr marL="0" marR="0" lvl="0" indent="0" algn="l" rtl="0">
              <a:spcBef>
                <a:spcPts val="0"/>
              </a:spcBef>
              <a:spcAft>
                <a:spcPts val="0"/>
              </a:spcAft>
              <a:buClr>
                <a:schemeClr val="dk1"/>
              </a:buClr>
              <a:buSzPts val="2600"/>
              <a:buFont typeface="Georgia"/>
              <a:buNone/>
            </a:pP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Odysseus's men were afraid. “This is no normal squall. To set sail would be to forfeit our lives,” shouted </a:t>
            </a:r>
            <a:r>
              <a:rPr lang="en-GB" sz="2400" b="0" i="0" u="none" strike="noStrike" cap="none" dirty="0" err="1">
                <a:solidFill>
                  <a:schemeClr val="tx1">
                    <a:lumMod val="50000"/>
                    <a:lumOff val="50000"/>
                  </a:schemeClr>
                </a:solidFill>
                <a:latin typeface="Calibri" panose="020F0502020204030204" pitchFamily="34" charset="0"/>
                <a:ea typeface="Georgia"/>
                <a:cs typeface="Calibri" panose="020F0502020204030204" pitchFamily="34" charset="0"/>
                <a:sym typeface="Georgia"/>
              </a:rPr>
              <a:t>Elipnor</a:t>
            </a: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to nods of agreement.</a:t>
            </a:r>
            <a:endParaRPr sz="12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ts val="2600"/>
              <a:buFont typeface="Calibri"/>
              <a:buNone/>
            </a:pPr>
            <a:endParaRPr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endParaRPr>
          </a:p>
          <a:p>
            <a:pPr marL="0" marR="0" lvl="0" indent="0" algn="l" rtl="0">
              <a:spcBef>
                <a:spcPts val="0"/>
              </a:spcBef>
              <a:spcAft>
                <a:spcPts val="0"/>
              </a:spcAft>
              <a:buClr>
                <a:schemeClr val="dk1"/>
              </a:buClr>
              <a:buSzPts val="2600"/>
              <a:buFont typeface="Georgia"/>
              <a:buNone/>
            </a:pP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Did Odysseus hear the protests of his crew over the gale? If he did, he did not acknowledge them. He cast an eye up at the raging skies and stepped onto his ship without a backwards glance.</a:t>
            </a:r>
            <a:endParaRPr sz="12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ts val="2800"/>
              <a:buFont typeface="Calibri"/>
              <a:buNone/>
            </a:pPr>
            <a:endParaRPr sz="2800" b="0" i="0" u="none" strike="noStrike" cap="none"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408012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Overwriting</a:t>
            </a:r>
            <a:endParaRPr sz="3600" dirty="0">
              <a:solidFill>
                <a:schemeClr val="dk1"/>
              </a:solidFill>
              <a:latin typeface="Calibri"/>
              <a:ea typeface="Calibri"/>
              <a:cs typeface="Calibri"/>
              <a:sym typeface="Calibri"/>
            </a:endParaRPr>
          </a:p>
        </p:txBody>
      </p:sp>
      <p:sp>
        <p:nvSpPr>
          <p:cNvPr id="8" name="Google Shape;176;p11">
            <a:extLst>
              <a:ext uri="{FF2B5EF4-FFF2-40B4-BE49-F238E27FC236}">
                <a16:creationId xmlns:a16="http://schemas.microsoft.com/office/drawing/2014/main" id="{28E1F73F-ED2E-AA42-87BE-954F1C4AA98D}"/>
              </a:ext>
            </a:extLst>
          </p:cNvPr>
          <p:cNvSpPr txBox="1"/>
          <p:nvPr/>
        </p:nvSpPr>
        <p:spPr>
          <a:xfrm>
            <a:off x="457201" y="1415142"/>
            <a:ext cx="8229600" cy="50727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600"/>
              <a:buFont typeface="Georgia"/>
              <a:buNone/>
            </a:pP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The moment </a:t>
            </a:r>
            <a:r>
              <a:rPr lang="en-GB" sz="2400" b="1" i="0" u="none" strike="noStrike" cap="none" dirty="0">
                <a:solidFill>
                  <a:srgbClr val="FF2F92"/>
                </a:solidFill>
                <a:latin typeface="Calibri" panose="020F0502020204030204" pitchFamily="34" charset="0"/>
                <a:ea typeface="Georgia"/>
                <a:cs typeface="Calibri" panose="020F0502020204030204" pitchFamily="34" charset="0"/>
                <a:sym typeface="Georgia"/>
              </a:rPr>
              <a:t>the prow of the boat touched the wine-dark sea</a:t>
            </a: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the </a:t>
            </a:r>
            <a:r>
              <a:rPr lang="en-GB" sz="2400" b="1" i="0" u="none" strike="noStrike" cap="none" dirty="0">
                <a:solidFill>
                  <a:srgbClr val="FF2F92"/>
                </a:solidFill>
                <a:latin typeface="Calibri" panose="020F0502020204030204" pitchFamily="34" charset="0"/>
                <a:ea typeface="Georgia"/>
                <a:cs typeface="Calibri" panose="020F0502020204030204" pitchFamily="34" charset="0"/>
                <a:sym typeface="Georgia"/>
              </a:rPr>
              <a:t>wind whipped up waves </a:t>
            </a: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like mountains. A sudden storm raged, vast and terrible. </a:t>
            </a:r>
            <a:endParaRPr sz="12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ts val="2600"/>
              <a:buFont typeface="Calibri"/>
              <a:buNone/>
            </a:pPr>
            <a:endParaRPr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endParaRPr>
          </a:p>
          <a:p>
            <a:pPr marL="0" marR="0" lvl="0" indent="0" algn="l" rtl="0">
              <a:spcBef>
                <a:spcPts val="0"/>
              </a:spcBef>
              <a:spcAft>
                <a:spcPts val="0"/>
              </a:spcAft>
              <a:buClr>
                <a:schemeClr val="dk1"/>
              </a:buClr>
              <a:buSzPts val="2600"/>
              <a:buFont typeface="Georgia"/>
              <a:buNone/>
            </a:pP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Odysseus's men were afraid. “This is no normal squall. To set sail would be to forfeit our lives,” shouted </a:t>
            </a:r>
            <a:r>
              <a:rPr lang="en-GB" sz="2400" b="0" i="0" u="none" strike="noStrike" cap="none" dirty="0" err="1">
                <a:solidFill>
                  <a:schemeClr val="tx1">
                    <a:lumMod val="50000"/>
                    <a:lumOff val="50000"/>
                  </a:schemeClr>
                </a:solidFill>
                <a:latin typeface="Calibri" panose="020F0502020204030204" pitchFamily="34" charset="0"/>
                <a:ea typeface="Georgia"/>
                <a:cs typeface="Calibri" panose="020F0502020204030204" pitchFamily="34" charset="0"/>
                <a:sym typeface="Georgia"/>
              </a:rPr>
              <a:t>Elipnor</a:t>
            </a: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to nods of agreement.</a:t>
            </a:r>
            <a:endParaRPr sz="12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ts val="2600"/>
              <a:buFont typeface="Calibri"/>
              <a:buNone/>
            </a:pPr>
            <a:endParaRPr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endParaRPr>
          </a:p>
          <a:p>
            <a:pPr marL="0" marR="0" lvl="0" indent="0" algn="l" rtl="0">
              <a:spcBef>
                <a:spcPts val="0"/>
              </a:spcBef>
              <a:spcAft>
                <a:spcPts val="0"/>
              </a:spcAft>
              <a:buClr>
                <a:schemeClr val="dk1"/>
              </a:buClr>
              <a:buSzPts val="2600"/>
              <a:buFont typeface="Georgia"/>
              <a:buNone/>
            </a:pP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Did </a:t>
            </a:r>
            <a:r>
              <a:rPr lang="en-GB" sz="2400" b="1" i="0" u="none" strike="noStrike" cap="none" dirty="0">
                <a:solidFill>
                  <a:srgbClr val="FF2F92"/>
                </a:solidFill>
                <a:latin typeface="Calibri" panose="020F0502020204030204" pitchFamily="34" charset="0"/>
                <a:ea typeface="Georgia"/>
                <a:cs typeface="Calibri" panose="020F0502020204030204" pitchFamily="34" charset="0"/>
                <a:sym typeface="Georgia"/>
              </a:rPr>
              <a:t>Odysseus hear the protests of his crew over the gale</a:t>
            </a: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If </a:t>
            </a:r>
            <a:r>
              <a:rPr lang="en-GB" sz="2400" b="1" i="0" u="none" strike="noStrike" cap="none" dirty="0">
                <a:solidFill>
                  <a:srgbClr val="FF2F92"/>
                </a:solidFill>
                <a:latin typeface="Calibri" panose="020F0502020204030204" pitchFamily="34" charset="0"/>
                <a:ea typeface="Georgia"/>
                <a:cs typeface="Calibri" panose="020F0502020204030204" pitchFamily="34" charset="0"/>
                <a:sym typeface="Georgia"/>
              </a:rPr>
              <a:t>he did</a:t>
            </a: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he </a:t>
            </a:r>
            <a:r>
              <a:rPr lang="en-GB" sz="2400" b="1" i="0" u="none" strike="noStrike" cap="none" dirty="0">
                <a:solidFill>
                  <a:srgbClr val="FF2F92"/>
                </a:solidFill>
                <a:latin typeface="Calibri" panose="020F0502020204030204" pitchFamily="34" charset="0"/>
                <a:ea typeface="Georgia"/>
                <a:cs typeface="Calibri" panose="020F0502020204030204" pitchFamily="34" charset="0"/>
                <a:sym typeface="Georgia"/>
              </a:rPr>
              <a:t>did not acknowledge them</a:t>
            </a: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He cast an eye up at the raging skies and stepped onto his ship without a backwards glance.</a:t>
            </a:r>
            <a:endParaRPr sz="12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ts val="2800"/>
              <a:buFont typeface="Calibri"/>
              <a:buNone/>
            </a:pPr>
            <a:endParaRPr sz="2800" b="0" i="0" u="none" strike="noStrike" cap="none"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957771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Overwriting</a:t>
            </a:r>
            <a:endParaRPr sz="3600" dirty="0">
              <a:solidFill>
                <a:schemeClr val="dk1"/>
              </a:solidFill>
              <a:latin typeface="Calibri"/>
              <a:ea typeface="Calibri"/>
              <a:cs typeface="Calibri"/>
              <a:sym typeface="Calibri"/>
            </a:endParaRPr>
          </a:p>
        </p:txBody>
      </p:sp>
      <p:pic>
        <p:nvPicPr>
          <p:cNvPr id="4" name="Google Shape;190;p13">
            <a:extLst>
              <a:ext uri="{FF2B5EF4-FFF2-40B4-BE49-F238E27FC236}">
                <a16:creationId xmlns:a16="http://schemas.microsoft.com/office/drawing/2014/main" id="{473D29DE-8A3F-EC46-9860-1132F2D5E42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7512" y="2537717"/>
            <a:ext cx="8269288" cy="1521500"/>
          </a:xfrm>
          <a:prstGeom prst="rect">
            <a:avLst/>
          </a:prstGeom>
          <a:noFill/>
          <a:ln>
            <a:noFill/>
          </a:ln>
        </p:spPr>
      </p:pic>
    </p:spTree>
    <p:extLst>
      <p:ext uri="{BB962C8B-B14F-4D97-AF65-F5344CB8AC3E}">
        <p14:creationId xmlns:p14="http://schemas.microsoft.com/office/powerpoint/2010/main" val="255346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3" name="Picture 2">
            <a:extLst>
              <a:ext uri="{FF2B5EF4-FFF2-40B4-BE49-F238E27FC236}">
                <a16:creationId xmlns:a16="http://schemas.microsoft.com/office/drawing/2014/main" id="{7D29D0CE-75E6-144B-82DB-DDF6DFB3E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151" y="3830711"/>
            <a:ext cx="3359649" cy="2239766"/>
          </a:xfrm>
          <a:prstGeom prst="rect">
            <a:avLst/>
          </a:prstGeom>
        </p:spPr>
      </p:pic>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Overwriting: removing the scaffolds</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68474" y="1701017"/>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 name="Google Shape;196;p14">
            <a:extLst>
              <a:ext uri="{FF2B5EF4-FFF2-40B4-BE49-F238E27FC236}">
                <a16:creationId xmlns:a16="http://schemas.microsoft.com/office/drawing/2014/main" id="{419D5612-C8A1-4242-A86F-CC50A2902BBC}"/>
              </a:ext>
            </a:extLst>
          </p:cNvPr>
          <p:cNvSpPr/>
          <p:nvPr/>
        </p:nvSpPr>
        <p:spPr>
          <a:xfrm>
            <a:off x="668474" y="2545164"/>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20;p4">
            <a:extLst>
              <a:ext uri="{FF2B5EF4-FFF2-40B4-BE49-F238E27FC236}">
                <a16:creationId xmlns:a16="http://schemas.microsoft.com/office/drawing/2014/main" id="{51665DC0-15BD-494E-81FD-72CCF628F0BC}"/>
              </a:ext>
            </a:extLst>
          </p:cNvPr>
          <p:cNvSpPr/>
          <p:nvPr/>
        </p:nvSpPr>
        <p:spPr>
          <a:xfrm>
            <a:off x="1080799" y="1583982"/>
            <a:ext cx="6096000" cy="2246729"/>
          </a:xfrm>
          <a:prstGeom prst="rect">
            <a:avLst/>
          </a:prstGeom>
          <a:noFill/>
          <a:ln>
            <a:noFill/>
          </a:ln>
        </p:spPr>
        <p:txBody>
          <a:bodyPr spcFirstLastPara="1" wrap="square" lIns="91425" tIns="45700" rIns="91425" bIns="45700" anchor="t" anchorCtr="0">
            <a:spAutoFit/>
          </a:bodyPr>
          <a:lstStyle/>
          <a:p>
            <a:pPr lvl="0">
              <a:buClr>
                <a:srgbClr val="0C0C0C"/>
              </a:buClr>
              <a:buSzPts val="2800"/>
            </a:pPr>
            <a:r>
              <a:rPr lang="en-GB"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Use the text as a scaffold (independently or shared writing)</a:t>
            </a:r>
            <a:endParaRPr lang="en-GB" sz="28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1200"/>
              </a:spcBef>
              <a:buClr>
                <a:srgbClr val="0C0C0C"/>
              </a:buClr>
              <a:buSzPts val="2800"/>
            </a:pPr>
            <a:r>
              <a:rPr lang="en-GB"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Set some abstract challenges from the text (restricted writing)</a:t>
            </a:r>
            <a:endParaRPr lang="en-GB" sz="28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1200"/>
              </a:spcBef>
              <a:buClr>
                <a:srgbClr val="0C0C0C"/>
              </a:buClr>
              <a:buSzPts val="2800"/>
            </a:pPr>
            <a:r>
              <a:rPr lang="en-GB"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Independent writing</a:t>
            </a:r>
            <a:endParaRPr lang="en-GB" sz="28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Google Shape;196;p14">
            <a:extLst>
              <a:ext uri="{FF2B5EF4-FFF2-40B4-BE49-F238E27FC236}">
                <a16:creationId xmlns:a16="http://schemas.microsoft.com/office/drawing/2014/main" id="{84CCBD37-5B96-894B-A2F5-57FD6EDEF3FE}"/>
              </a:ext>
            </a:extLst>
          </p:cNvPr>
          <p:cNvSpPr/>
          <p:nvPr/>
        </p:nvSpPr>
        <p:spPr>
          <a:xfrm>
            <a:off x="664017" y="3459680"/>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052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Overwriting</a:t>
            </a:r>
            <a:endParaRPr sz="3600" dirty="0">
              <a:solidFill>
                <a:schemeClr val="dk1"/>
              </a:solidFill>
              <a:latin typeface="Calibri"/>
              <a:ea typeface="Calibri"/>
              <a:cs typeface="Calibri"/>
              <a:sym typeface="Calibri"/>
            </a:endParaRPr>
          </a:p>
        </p:txBody>
      </p:sp>
      <p:sp>
        <p:nvSpPr>
          <p:cNvPr id="5" name="Google Shape;205;p15">
            <a:extLst>
              <a:ext uri="{FF2B5EF4-FFF2-40B4-BE49-F238E27FC236}">
                <a16:creationId xmlns:a16="http://schemas.microsoft.com/office/drawing/2014/main" id="{3DBBC289-4711-3646-AF29-7FBDC34D811B}"/>
              </a:ext>
            </a:extLst>
          </p:cNvPr>
          <p:cNvSpPr txBox="1"/>
          <p:nvPr/>
        </p:nvSpPr>
        <p:spPr>
          <a:xfrm>
            <a:off x="457200" y="1396896"/>
            <a:ext cx="8229600" cy="50727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600"/>
              <a:buFont typeface="Georgia"/>
              <a:buNone/>
            </a:pP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The moment the prow of the boat touched the wine-dark sea, the wind whipped up waves like mountains. A sudden storm raged, vast and terrible. </a:t>
            </a:r>
            <a:endParaRPr sz="12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ts val="2600"/>
              <a:buFont typeface="Calibri"/>
              <a:buNone/>
            </a:pPr>
            <a:endParaRPr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endParaRPr>
          </a:p>
          <a:p>
            <a:pPr marL="0" marR="0" lvl="0" indent="0" algn="l" rtl="0">
              <a:spcBef>
                <a:spcPts val="0"/>
              </a:spcBef>
              <a:spcAft>
                <a:spcPts val="0"/>
              </a:spcAft>
              <a:buClr>
                <a:schemeClr val="dk1"/>
              </a:buClr>
              <a:buSzPts val="2600"/>
              <a:buFont typeface="Georgia"/>
              <a:buNone/>
            </a:pP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Odysseus's men were afraid. “This is no normal squall. To set sail would be to forfeit our lives,” shouted </a:t>
            </a:r>
            <a:r>
              <a:rPr lang="en-GB" sz="2400" b="0" i="0" u="none" strike="noStrike" cap="none" dirty="0" err="1">
                <a:solidFill>
                  <a:schemeClr val="tx1">
                    <a:lumMod val="50000"/>
                    <a:lumOff val="50000"/>
                  </a:schemeClr>
                </a:solidFill>
                <a:latin typeface="Calibri" panose="020F0502020204030204" pitchFamily="34" charset="0"/>
                <a:ea typeface="Georgia"/>
                <a:cs typeface="Calibri" panose="020F0502020204030204" pitchFamily="34" charset="0"/>
                <a:sym typeface="Georgia"/>
              </a:rPr>
              <a:t>Elipnor</a:t>
            </a: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 to nods of agreement.</a:t>
            </a:r>
            <a:endParaRPr sz="12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ts val="2600"/>
              <a:buFont typeface="Calibri"/>
              <a:buNone/>
            </a:pPr>
            <a:endParaRPr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endParaRPr>
          </a:p>
          <a:p>
            <a:pPr marL="0" marR="0" lvl="0" indent="0" algn="l" rtl="0">
              <a:spcBef>
                <a:spcPts val="0"/>
              </a:spcBef>
              <a:spcAft>
                <a:spcPts val="0"/>
              </a:spcAft>
              <a:buClr>
                <a:schemeClr val="dk1"/>
              </a:buClr>
              <a:buSzPts val="2600"/>
              <a:buFont typeface="Georgia"/>
              <a:buNone/>
            </a:pPr>
            <a:r>
              <a:rPr lang="en-GB" sz="24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Did Odysseus hear the protests of his crew over the gale? If he did, he did not acknowledge them. He cast an eye up at the raging skies and stepped onto his ship without a backwards glance.</a:t>
            </a:r>
            <a:endParaRPr sz="1200" dirty="0">
              <a:solidFill>
                <a:schemeClr val="tx1">
                  <a:lumMod val="50000"/>
                  <a:lumOff val="50000"/>
                </a:schemeClr>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ts val="2800"/>
              <a:buFont typeface="Calibri"/>
              <a:buNone/>
            </a:pPr>
            <a:endParaRPr sz="2800" b="0" i="0" u="none" strike="noStrike" cap="none"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3951641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Prompts fo</a:t>
            </a:r>
            <a:r>
              <a:rPr lang="en-GB" sz="3600" dirty="0">
                <a:solidFill>
                  <a:schemeClr val="dk1"/>
                </a:solidFill>
              </a:rPr>
              <a:t>r restricted writing</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68474" y="1701017"/>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 name="Google Shape;196;p14">
            <a:extLst>
              <a:ext uri="{FF2B5EF4-FFF2-40B4-BE49-F238E27FC236}">
                <a16:creationId xmlns:a16="http://schemas.microsoft.com/office/drawing/2014/main" id="{419D5612-C8A1-4242-A86F-CC50A2902BBC}"/>
              </a:ext>
            </a:extLst>
          </p:cNvPr>
          <p:cNvSpPr/>
          <p:nvPr/>
        </p:nvSpPr>
        <p:spPr>
          <a:xfrm>
            <a:off x="668474" y="2545164"/>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20;p4">
            <a:extLst>
              <a:ext uri="{FF2B5EF4-FFF2-40B4-BE49-F238E27FC236}">
                <a16:creationId xmlns:a16="http://schemas.microsoft.com/office/drawing/2014/main" id="{51665DC0-15BD-494E-81FD-72CCF628F0BC}"/>
              </a:ext>
            </a:extLst>
          </p:cNvPr>
          <p:cNvSpPr/>
          <p:nvPr/>
        </p:nvSpPr>
        <p:spPr>
          <a:xfrm>
            <a:off x="1080798" y="1583982"/>
            <a:ext cx="7394727" cy="1877397"/>
          </a:xfrm>
          <a:prstGeom prst="rect">
            <a:avLst/>
          </a:prstGeom>
          <a:noFill/>
          <a:ln>
            <a:noFill/>
          </a:ln>
        </p:spPr>
        <p:txBody>
          <a:bodyPr spcFirstLastPara="1" wrap="square" lIns="91425" tIns="45700" rIns="91425" bIns="45700" anchor="t" anchorCtr="0">
            <a:spAutoFit/>
          </a:bodyPr>
          <a:lstStyle/>
          <a:p>
            <a:pPr lvl="0">
              <a:buClr>
                <a:schemeClr val="dk1"/>
              </a:buClr>
              <a:buSzPts val="2800"/>
            </a:pPr>
            <a:r>
              <a:rPr lang="en-GB"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Can you use an adverbial of time to start your description and show cause and effect?</a:t>
            </a:r>
            <a:endParaRPr lang="en-GB" sz="24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1200"/>
              </a:spcBef>
              <a:buClr>
                <a:schemeClr val="dk1"/>
              </a:buClr>
              <a:buSzPts val="2800"/>
            </a:pPr>
            <a:r>
              <a:rPr lang="en-GB"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Can you ask a question and then answer it?</a:t>
            </a:r>
            <a:endParaRPr lang="en-GB" sz="24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1200"/>
              </a:spcBef>
              <a:buClr>
                <a:schemeClr val="dk1"/>
              </a:buClr>
              <a:buSzPts val="2800"/>
            </a:pPr>
            <a:r>
              <a:rPr lang="en-GB"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Can you use a simile to describe a moment in the story?</a:t>
            </a:r>
            <a:endParaRPr lang="en-GB" sz="24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Google Shape;196;p14">
            <a:extLst>
              <a:ext uri="{FF2B5EF4-FFF2-40B4-BE49-F238E27FC236}">
                <a16:creationId xmlns:a16="http://schemas.microsoft.com/office/drawing/2014/main" id="{84CCBD37-5B96-894B-A2F5-57FD6EDEF3FE}"/>
              </a:ext>
            </a:extLst>
          </p:cNvPr>
          <p:cNvSpPr/>
          <p:nvPr/>
        </p:nvSpPr>
        <p:spPr>
          <a:xfrm>
            <a:off x="664016" y="3104637"/>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91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13" name="Picture 12">
            <a:extLst>
              <a:ext uri="{FF2B5EF4-FFF2-40B4-BE49-F238E27FC236}">
                <a16:creationId xmlns:a16="http://schemas.microsoft.com/office/drawing/2014/main" id="{0480675A-33FE-CC42-92DF-A2A2DE4003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151" y="3830711"/>
            <a:ext cx="3359649" cy="2239766"/>
          </a:xfrm>
          <a:prstGeom prst="rect">
            <a:avLst/>
          </a:prstGeom>
        </p:spPr>
      </p:pic>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Overwriting: removing the scaffolds</a:t>
            </a:r>
            <a:endParaRPr sz="3600" dirty="0">
              <a:solidFill>
                <a:schemeClr val="dk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68474" y="1762661"/>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 name="Google Shape;196;p14">
            <a:extLst>
              <a:ext uri="{FF2B5EF4-FFF2-40B4-BE49-F238E27FC236}">
                <a16:creationId xmlns:a16="http://schemas.microsoft.com/office/drawing/2014/main" id="{419D5612-C8A1-4242-A86F-CC50A2902BBC}"/>
              </a:ext>
            </a:extLst>
          </p:cNvPr>
          <p:cNvSpPr/>
          <p:nvPr/>
        </p:nvSpPr>
        <p:spPr>
          <a:xfrm>
            <a:off x="668474" y="2606614"/>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 name="Google Shape;196;p14">
            <a:extLst>
              <a:ext uri="{FF2B5EF4-FFF2-40B4-BE49-F238E27FC236}">
                <a16:creationId xmlns:a16="http://schemas.microsoft.com/office/drawing/2014/main" id="{B2411906-DD40-A44A-988C-D1E0D30B2D9C}"/>
              </a:ext>
            </a:extLst>
          </p:cNvPr>
          <p:cNvSpPr/>
          <p:nvPr/>
        </p:nvSpPr>
        <p:spPr>
          <a:xfrm>
            <a:off x="679428" y="3478915"/>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 name="Google Shape;120;p4">
            <a:extLst>
              <a:ext uri="{FF2B5EF4-FFF2-40B4-BE49-F238E27FC236}">
                <a16:creationId xmlns:a16="http://schemas.microsoft.com/office/drawing/2014/main" id="{51665DC0-15BD-494E-81FD-72CCF628F0BC}"/>
              </a:ext>
            </a:extLst>
          </p:cNvPr>
          <p:cNvSpPr/>
          <p:nvPr/>
        </p:nvSpPr>
        <p:spPr>
          <a:xfrm>
            <a:off x="1111621" y="1645432"/>
            <a:ext cx="6096000" cy="2246729"/>
          </a:xfrm>
          <a:prstGeom prst="rect">
            <a:avLst/>
          </a:prstGeom>
          <a:noFill/>
          <a:ln>
            <a:noFill/>
          </a:ln>
        </p:spPr>
        <p:txBody>
          <a:bodyPr spcFirstLastPara="1" wrap="square" lIns="91425" tIns="45700" rIns="91425" bIns="45700" anchor="t" anchorCtr="0">
            <a:spAutoFit/>
          </a:bodyPr>
          <a:lstStyle/>
          <a:p>
            <a:pPr lvl="0">
              <a:buClr>
                <a:srgbClr val="0C0C0C"/>
              </a:buClr>
              <a:buSzPts val="2800"/>
            </a:pPr>
            <a:r>
              <a:rPr lang="en-GB"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Use the text as a scaffold (independently or shared writing)</a:t>
            </a:r>
            <a:endParaRPr lang="en-GB" sz="28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1200"/>
              </a:spcBef>
              <a:buClr>
                <a:srgbClr val="0C0C0C"/>
              </a:buClr>
              <a:buSzPts val="2800"/>
            </a:pPr>
            <a:r>
              <a:rPr lang="en-GB"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Set some abstract challenges from the text (restricted writing)</a:t>
            </a:r>
            <a:endParaRPr lang="en-GB" sz="2800" dirty="0">
              <a:solidFill>
                <a:schemeClr val="tx1">
                  <a:lumMod val="50000"/>
                  <a:lumOff val="50000"/>
                </a:schemeClr>
              </a:solidFill>
              <a:latin typeface="Calibri" panose="020F0502020204030204" pitchFamily="34" charset="0"/>
              <a:cs typeface="Calibri" panose="020F0502020204030204" pitchFamily="34" charset="0"/>
            </a:endParaRPr>
          </a:p>
          <a:p>
            <a:pPr lvl="0">
              <a:spcBef>
                <a:spcPts val="1200"/>
              </a:spcBef>
              <a:buClr>
                <a:srgbClr val="0C0C0C"/>
              </a:buClr>
              <a:buSzPts val="2800"/>
            </a:pPr>
            <a:r>
              <a:rPr lang="en-GB" sz="24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Independent writing</a:t>
            </a:r>
            <a:endParaRPr lang="en-GB" sz="280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507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dirty="0">
                <a:solidFill>
                  <a:schemeClr val="dk1"/>
                </a:solidFill>
              </a:rPr>
              <a:t>Texts as models and scaffolds</a:t>
            </a:r>
            <a:endParaRPr sz="3600" dirty="0">
              <a:solidFill>
                <a:schemeClr val="dk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69BD7D60-E25B-CB4B-A40F-75BDB04A2782}"/>
              </a:ext>
            </a:extLst>
          </p:cNvPr>
          <p:cNvSpPr/>
          <p:nvPr/>
        </p:nvSpPr>
        <p:spPr>
          <a:xfrm>
            <a:off x="711483" y="1645783"/>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99;p14">
            <a:extLst>
              <a:ext uri="{FF2B5EF4-FFF2-40B4-BE49-F238E27FC236}">
                <a16:creationId xmlns:a16="http://schemas.microsoft.com/office/drawing/2014/main" id="{CFEAC111-AA0F-E947-A448-A014E3A10056}"/>
              </a:ext>
            </a:extLst>
          </p:cNvPr>
          <p:cNvSpPr/>
          <p:nvPr/>
        </p:nvSpPr>
        <p:spPr>
          <a:xfrm>
            <a:off x="711483" y="2908661"/>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 name="Google Shape;228;p18">
            <a:extLst>
              <a:ext uri="{FF2B5EF4-FFF2-40B4-BE49-F238E27FC236}">
                <a16:creationId xmlns:a16="http://schemas.microsoft.com/office/drawing/2014/main" id="{1AEDE58E-F34E-E44E-A29D-619015579F5B}"/>
              </a:ext>
            </a:extLst>
          </p:cNvPr>
          <p:cNvSpPr txBox="1"/>
          <p:nvPr/>
        </p:nvSpPr>
        <p:spPr>
          <a:xfrm>
            <a:off x="1160980" y="1528008"/>
            <a:ext cx="7392256" cy="349823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rgbClr val="000000"/>
              </a:buClr>
              <a:buSzPts val="2800"/>
            </a:pPr>
            <a:r>
              <a:rPr lang="en-GB" sz="28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We should vary the scaffolds so we support different things at different times</a:t>
            </a:r>
            <a:endParaRPr dirty="0">
              <a:solidFill>
                <a:schemeClr val="tx1">
                  <a:lumMod val="50000"/>
                  <a:lumOff val="50000"/>
                </a:schemeClr>
              </a:solidFill>
              <a:latin typeface="Calibri" panose="020F0502020204030204" pitchFamily="34" charset="0"/>
              <a:cs typeface="Calibri" panose="020F0502020204030204" pitchFamily="34" charset="0"/>
            </a:endParaRPr>
          </a:p>
          <a:p>
            <a:pPr marL="177800" marR="0" lvl="0" algn="l" rtl="0">
              <a:spcBef>
                <a:spcPts val="0"/>
              </a:spcBef>
              <a:spcAft>
                <a:spcPts val="0"/>
              </a:spcAft>
              <a:buClr>
                <a:schemeClr val="accent1"/>
              </a:buClr>
              <a:buSzPts val="2800"/>
            </a:pPr>
            <a:endParaRPr sz="28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endParaRPr>
          </a:p>
          <a:p>
            <a:pPr marR="0" lvl="0" algn="l" rtl="0">
              <a:spcBef>
                <a:spcPts val="0"/>
              </a:spcBef>
              <a:spcAft>
                <a:spcPts val="0"/>
              </a:spcAft>
              <a:buClr>
                <a:srgbClr val="000000"/>
              </a:buClr>
              <a:buSzPts val="2800"/>
            </a:pPr>
            <a:r>
              <a:rPr lang="en-GB" sz="2800" b="0" i="0" u="none" strike="noStrike" cap="none"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There should always be a plan to take a scaffold down</a:t>
            </a:r>
            <a:endParaRPr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6441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Key questions</a:t>
            </a:r>
            <a:endParaRPr sz="3600" dirty="0">
              <a:solidFill>
                <a:schemeClr val="dk1"/>
              </a:solidFill>
              <a:latin typeface="Calibri"/>
              <a:ea typeface="Calibri"/>
              <a:cs typeface="Calibri"/>
              <a:sym typeface="Calibri"/>
            </a:endParaRPr>
          </a:p>
        </p:txBody>
      </p:sp>
      <p:sp>
        <p:nvSpPr>
          <p:cNvPr id="74" name="Google Shape;74;p2"/>
          <p:cNvSpPr txBox="1">
            <a:spLocks noGrp="1"/>
          </p:cNvSpPr>
          <p:nvPr>
            <p:ph type="body" idx="1"/>
          </p:nvPr>
        </p:nvSpPr>
        <p:spPr>
          <a:xfrm>
            <a:off x="1104472" y="1438388"/>
            <a:ext cx="7582328" cy="4761312"/>
          </a:xfrm>
          <a:prstGeom prst="rect">
            <a:avLst/>
          </a:prstGeom>
          <a:noFill/>
          <a:ln>
            <a:noFill/>
          </a:ln>
        </p:spPr>
        <p:txBody>
          <a:bodyPr spcFirstLastPara="1" wrap="square" lIns="45700" tIns="45700" rIns="45700" bIns="45700" anchor="t" anchorCtr="0">
            <a:noAutofit/>
          </a:bodyPr>
          <a:lstStyle/>
          <a:p>
            <a:pPr marL="117475" lvl="1" indent="0">
              <a:lnSpc>
                <a:spcPct val="114000"/>
              </a:lnSpc>
              <a:spcBef>
                <a:spcPts val="0"/>
              </a:spcBef>
              <a:buClr>
                <a:schemeClr val="dk1"/>
              </a:buClr>
              <a:buSzPts val="2800"/>
            </a:pPr>
            <a:r>
              <a:rPr lang="en-GB" sz="28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How well do we use texts as models for writing?</a:t>
            </a:r>
            <a:endParaRPr lang="en-GB" sz="2800" dirty="0">
              <a:solidFill>
                <a:schemeClr val="tx1">
                  <a:lumMod val="50000"/>
                  <a:lumOff val="50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How do we choose the texts we use as models?</a:t>
            </a:r>
            <a:endParaRPr lang="en-GB" sz="2800" dirty="0">
              <a:solidFill>
                <a:schemeClr val="tx1">
                  <a:lumMod val="50000"/>
                  <a:lumOff val="50000"/>
                </a:schemeClr>
              </a:solidFill>
              <a:latin typeface="Calibri" panose="020F0502020204030204" pitchFamily="34" charset="0"/>
              <a:cs typeface="Calibri" panose="020F0502020204030204" pitchFamily="34" charset="0"/>
            </a:endParaRPr>
          </a:p>
          <a:p>
            <a:pPr marL="117475" lvl="1" indent="0">
              <a:lnSpc>
                <a:spcPct val="114000"/>
              </a:lnSpc>
              <a:spcBef>
                <a:spcPts val="1200"/>
              </a:spcBef>
              <a:buClr>
                <a:schemeClr val="dk1"/>
              </a:buClr>
              <a:buSzPts val="2800"/>
            </a:pPr>
            <a:r>
              <a:rPr lang="en-GB" sz="2800" dirty="0">
                <a:solidFill>
                  <a:schemeClr val="tx1">
                    <a:lumMod val="50000"/>
                    <a:lumOff val="50000"/>
                  </a:schemeClr>
                </a:solidFill>
                <a:latin typeface="Calibri" panose="020F0502020204030204" pitchFamily="34" charset="0"/>
                <a:ea typeface="Georgia"/>
                <a:cs typeface="Calibri" panose="020F0502020204030204" pitchFamily="34" charset="0"/>
                <a:sym typeface="Georgia"/>
              </a:rPr>
              <a:t>How do we move from models and scaffolds to independence?</a:t>
            </a:r>
            <a:endParaRPr lang="en-GB" sz="28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Google Shape;196;p14">
            <a:extLst>
              <a:ext uri="{FF2B5EF4-FFF2-40B4-BE49-F238E27FC236}">
                <a16:creationId xmlns:a16="http://schemas.microsoft.com/office/drawing/2014/main" id="{69BD7D60-E25B-CB4B-A40F-75BDB04A2782}"/>
              </a:ext>
            </a:extLst>
          </p:cNvPr>
          <p:cNvSpPr/>
          <p:nvPr/>
        </p:nvSpPr>
        <p:spPr>
          <a:xfrm>
            <a:off x="711483" y="1579572"/>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98;p14">
            <a:extLst>
              <a:ext uri="{FF2B5EF4-FFF2-40B4-BE49-F238E27FC236}">
                <a16:creationId xmlns:a16="http://schemas.microsoft.com/office/drawing/2014/main" id="{4AEB222F-207F-664E-933F-FD911A1B4DB8}"/>
              </a:ext>
            </a:extLst>
          </p:cNvPr>
          <p:cNvSpPr/>
          <p:nvPr/>
        </p:nvSpPr>
        <p:spPr>
          <a:xfrm>
            <a:off x="711483" y="2250079"/>
            <a:ext cx="210620" cy="324363"/>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99;p14">
            <a:extLst>
              <a:ext uri="{FF2B5EF4-FFF2-40B4-BE49-F238E27FC236}">
                <a16:creationId xmlns:a16="http://schemas.microsoft.com/office/drawing/2014/main" id="{CFEAC111-AA0F-E947-A448-A014E3A10056}"/>
              </a:ext>
            </a:extLst>
          </p:cNvPr>
          <p:cNvSpPr/>
          <p:nvPr/>
        </p:nvSpPr>
        <p:spPr>
          <a:xfrm>
            <a:off x="711483" y="2867565"/>
            <a:ext cx="210620" cy="324363"/>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01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Text to support writing</a:t>
            </a:r>
            <a:endParaRPr sz="3600" dirty="0">
              <a:solidFill>
                <a:schemeClr val="dk1"/>
              </a:solidFill>
              <a:latin typeface="Calibri"/>
              <a:ea typeface="Calibri"/>
              <a:cs typeface="Calibri"/>
              <a:sym typeface="Calibri"/>
            </a:endParaRPr>
          </a:p>
        </p:txBody>
      </p:sp>
      <p:sp>
        <p:nvSpPr>
          <p:cNvPr id="74" name="Google Shape;74;p2"/>
          <p:cNvSpPr txBox="1">
            <a:spLocks noGrp="1"/>
          </p:cNvSpPr>
          <p:nvPr>
            <p:ph type="body" idx="1"/>
          </p:nvPr>
        </p:nvSpPr>
        <p:spPr>
          <a:xfrm>
            <a:off x="798815" y="1417639"/>
            <a:ext cx="7911102" cy="4761312"/>
          </a:xfrm>
          <a:prstGeom prst="rect">
            <a:avLst/>
          </a:prstGeom>
          <a:noFill/>
          <a:ln>
            <a:noFill/>
          </a:ln>
        </p:spPr>
        <p:txBody>
          <a:bodyPr spcFirstLastPara="1" wrap="square" lIns="45700" tIns="45700" rIns="45700" bIns="45700" anchor="t" anchorCtr="0">
            <a:noAutofit/>
          </a:bodyPr>
          <a:lstStyle/>
          <a:p>
            <a:pPr>
              <a:spcBef>
                <a:spcPts val="2000"/>
              </a:spcBef>
              <a:buClr>
                <a:schemeClr val="accent1"/>
              </a:buClr>
              <a:buSzPts val="1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Traditional tales</a:t>
            </a:r>
            <a:endParaRPr lang="en-GB" sz="2800" dirty="0">
              <a:solidFill>
                <a:schemeClr val="tx1">
                  <a:lumMod val="65000"/>
                  <a:lumOff val="35000"/>
                </a:schemeClr>
              </a:solidFill>
              <a:latin typeface="Calibri" panose="020F0502020204030204" pitchFamily="34" charset="0"/>
              <a:ea typeface="Georgia"/>
              <a:cs typeface="Calibri" panose="020F0502020204030204" pitchFamily="34" charset="0"/>
            </a:endParaRPr>
          </a:p>
          <a:p>
            <a:pPr>
              <a:spcBef>
                <a:spcPts val="2000"/>
              </a:spcBef>
              <a:buClr>
                <a:schemeClr val="accent1"/>
              </a:buClr>
              <a:buSzPts val="1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Rich and lyrical texts</a:t>
            </a:r>
            <a:endParaRPr lang="en-GB" sz="2800" dirty="0">
              <a:solidFill>
                <a:schemeClr val="tx1">
                  <a:lumMod val="65000"/>
                  <a:lumOff val="35000"/>
                </a:schemeClr>
              </a:solidFill>
              <a:latin typeface="Calibri" panose="020F0502020204030204" pitchFamily="34" charset="0"/>
              <a:cs typeface="Calibri" panose="020F0502020204030204" pitchFamily="34" charset="0"/>
            </a:endParaRPr>
          </a:p>
          <a:p>
            <a:pPr>
              <a:spcBef>
                <a:spcPts val="2000"/>
              </a:spcBef>
              <a:buClr>
                <a:schemeClr val="accent1"/>
              </a:buClr>
              <a:buSzPts val="1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Emotionally powerful texts</a:t>
            </a:r>
            <a:endParaRPr lang="en-GB" sz="3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93505" y="1762982"/>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7;p14">
            <a:extLst>
              <a:ext uri="{FF2B5EF4-FFF2-40B4-BE49-F238E27FC236}">
                <a16:creationId xmlns:a16="http://schemas.microsoft.com/office/drawing/2014/main" id="{F742B0A1-5040-F243-A9FE-E83825F49DE8}"/>
              </a:ext>
            </a:extLst>
          </p:cNvPr>
          <p:cNvSpPr/>
          <p:nvPr/>
        </p:nvSpPr>
        <p:spPr>
          <a:xfrm>
            <a:off x="693505" y="2471598"/>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 name="Google Shape;198;p14">
            <a:extLst>
              <a:ext uri="{FF2B5EF4-FFF2-40B4-BE49-F238E27FC236}">
                <a16:creationId xmlns:a16="http://schemas.microsoft.com/office/drawing/2014/main" id="{F8F918BB-EC8E-A84D-ACE2-16C6E1F725C2}"/>
              </a:ext>
            </a:extLst>
          </p:cNvPr>
          <p:cNvSpPr/>
          <p:nvPr/>
        </p:nvSpPr>
        <p:spPr>
          <a:xfrm>
            <a:off x="693505" y="3147838"/>
            <a:ext cx="210620" cy="324363"/>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5" name="Google Shape;109;p3">
            <a:extLst>
              <a:ext uri="{FF2B5EF4-FFF2-40B4-BE49-F238E27FC236}">
                <a16:creationId xmlns:a16="http://schemas.microsoft.com/office/drawing/2014/main" id="{8EECB4F6-9BD9-154D-966A-93BF373B6E2A}"/>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879945" y="1792452"/>
            <a:ext cx="2829972" cy="3647909"/>
          </a:xfrm>
          <a:prstGeom prst="rect">
            <a:avLst/>
          </a:prstGeom>
          <a:noFill/>
          <a:ln>
            <a:noFill/>
          </a:ln>
        </p:spPr>
      </p:pic>
    </p:spTree>
    <p:extLst>
      <p:ext uri="{BB962C8B-B14F-4D97-AF65-F5344CB8AC3E}">
        <p14:creationId xmlns:p14="http://schemas.microsoft.com/office/powerpoint/2010/main" val="155170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9" name="Picture 8">
            <a:extLst>
              <a:ext uri="{FF2B5EF4-FFF2-40B4-BE49-F238E27FC236}">
                <a16:creationId xmlns:a16="http://schemas.microsoft.com/office/drawing/2014/main" id="{05627B1F-420D-E441-83F3-C60C59BAD6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7066"/>
            <a:ext cx="9144000" cy="6343868"/>
          </a:xfrm>
          <a:prstGeom prst="rect">
            <a:avLst/>
          </a:prstGeom>
        </p:spPr>
      </p:pic>
      <p:sp>
        <p:nvSpPr>
          <p:cNvPr id="8" name="Google Shape;44;p1">
            <a:extLst>
              <a:ext uri="{FF2B5EF4-FFF2-40B4-BE49-F238E27FC236}">
                <a16:creationId xmlns:a16="http://schemas.microsoft.com/office/drawing/2014/main" id="{22BFB63F-11EF-6F4C-A505-BEB49BD23A5B}"/>
              </a:ext>
            </a:extLst>
          </p:cNvPr>
          <p:cNvSpPr/>
          <p:nvPr/>
        </p:nvSpPr>
        <p:spPr>
          <a:xfrm>
            <a:off x="3909317" y="4850774"/>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263238"/>
                </a:solidFill>
                <a:latin typeface="Calibri"/>
                <a:ea typeface="Calibri"/>
                <a:cs typeface="Calibri"/>
                <a:sym typeface="Calibri"/>
              </a:rPr>
              <a:t>Course creator: James Clements</a:t>
            </a:r>
            <a:br>
              <a:rPr lang="en-GB" sz="1400" b="0" i="0" u="none" strike="noStrike" cap="none" dirty="0">
                <a:solidFill>
                  <a:srgbClr val="263238"/>
                </a:solidFill>
                <a:latin typeface="Calibri"/>
                <a:ea typeface="Calibri"/>
                <a:cs typeface="Calibri"/>
                <a:sym typeface="Calibri"/>
              </a:rPr>
            </a:br>
            <a:r>
              <a:rPr lang="en-GB" sz="1400" b="0" i="0" u="none" strike="noStrike" cap="none" dirty="0">
                <a:solidFill>
                  <a:srgbClr val="263238"/>
                </a:solidFill>
                <a:latin typeface="Calibri"/>
                <a:ea typeface="Calibri"/>
                <a:cs typeface="Calibri"/>
                <a:sym typeface="Calibri"/>
              </a:rPr>
              <a:t>@</a:t>
            </a:r>
            <a:r>
              <a:rPr lang="en-GB" sz="1400" b="0" i="0" u="none" strike="noStrike" cap="none" dirty="0" err="1">
                <a:solidFill>
                  <a:srgbClr val="263238"/>
                </a:solidFill>
                <a:latin typeface="Calibri"/>
                <a:ea typeface="Calibri"/>
                <a:cs typeface="Calibri"/>
                <a:sym typeface="Calibri"/>
              </a:rPr>
              <a:t>MrJClements</a:t>
            </a:r>
            <a:endParaRPr sz="1400" b="0" i="0" u="none" strike="noStrike" cap="none" dirty="0">
              <a:solidFill>
                <a:srgbClr val="535353"/>
              </a:solidFill>
              <a:latin typeface="Calibri"/>
              <a:ea typeface="Calibri"/>
              <a:cs typeface="Calibri"/>
              <a:sym typeface="Calibri"/>
            </a:endParaRPr>
          </a:p>
        </p:txBody>
      </p:sp>
      <p:sp>
        <p:nvSpPr>
          <p:cNvPr id="250" name="Google Shape;250;p38"/>
          <p:cNvSpPr/>
          <p:nvPr/>
        </p:nvSpPr>
        <p:spPr>
          <a:xfrm>
            <a:off x="3883632" y="2239766"/>
            <a:ext cx="5024062" cy="1189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1" name="Google Shape;251;p38"/>
          <p:cNvSpPr txBox="1"/>
          <p:nvPr/>
        </p:nvSpPr>
        <p:spPr>
          <a:xfrm>
            <a:off x="3909317" y="2180713"/>
            <a:ext cx="4142698"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rial Rounded"/>
              <a:buNone/>
            </a:pPr>
            <a:r>
              <a:rPr lang="en-GB" sz="6000" b="1" i="0" u="none" strike="noStrike" cap="none">
                <a:solidFill>
                  <a:schemeClr val="dk1"/>
                </a:solidFill>
                <a:latin typeface="Calibri"/>
                <a:ea typeface="Calibri"/>
                <a:cs typeface="Calibri"/>
                <a:sym typeface="Calibri"/>
              </a:rPr>
              <a:t>Thank you!</a:t>
            </a:r>
            <a:endParaRPr sz="6000" b="0" i="0" u="none" strike="noStrike" cap="none">
              <a:solidFill>
                <a:schemeClr val="dk1"/>
              </a:solidFill>
              <a:latin typeface="Calibri"/>
              <a:ea typeface="Calibri"/>
              <a:cs typeface="Calibri"/>
              <a:sym typeface="Calibri"/>
            </a:endParaRPr>
          </a:p>
        </p:txBody>
      </p:sp>
      <p:pic>
        <p:nvPicPr>
          <p:cNvPr id="253" name="Google Shape;253;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3632" y="1325803"/>
            <a:ext cx="1797978" cy="8211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Text to support writing</a:t>
            </a:r>
            <a:endParaRPr sz="3600" dirty="0">
              <a:solidFill>
                <a:schemeClr val="dk1"/>
              </a:solidFill>
              <a:latin typeface="Calibri"/>
              <a:ea typeface="Calibri"/>
              <a:cs typeface="Calibri"/>
              <a:sym typeface="Calibri"/>
            </a:endParaRPr>
          </a:p>
        </p:txBody>
      </p:sp>
      <p:sp>
        <p:nvSpPr>
          <p:cNvPr id="74" name="Google Shape;74;p2"/>
          <p:cNvSpPr txBox="1">
            <a:spLocks noGrp="1"/>
          </p:cNvSpPr>
          <p:nvPr>
            <p:ph type="body" idx="1"/>
          </p:nvPr>
        </p:nvSpPr>
        <p:spPr>
          <a:xfrm>
            <a:off x="798815" y="1417639"/>
            <a:ext cx="7911102" cy="4761312"/>
          </a:xfrm>
          <a:prstGeom prst="rect">
            <a:avLst/>
          </a:prstGeom>
          <a:noFill/>
          <a:ln>
            <a:noFill/>
          </a:ln>
        </p:spPr>
        <p:txBody>
          <a:bodyPr spcFirstLastPara="1" wrap="square" lIns="45700" tIns="45700" rIns="45700" bIns="45700" anchor="t" anchorCtr="0">
            <a:noAutofit/>
          </a:bodyPr>
          <a:lstStyle/>
          <a:p>
            <a:pPr>
              <a:spcBef>
                <a:spcPts val="2000"/>
              </a:spcBef>
              <a:buClr>
                <a:schemeClr val="accent1"/>
              </a:buClr>
              <a:buSzPts val="1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Text-level models</a:t>
            </a:r>
            <a:endParaRPr lang="en-GB" sz="2800" dirty="0">
              <a:solidFill>
                <a:schemeClr val="tx1">
                  <a:lumMod val="65000"/>
                  <a:lumOff val="35000"/>
                </a:schemeClr>
              </a:solidFill>
              <a:latin typeface="Calibri" panose="020F0502020204030204" pitchFamily="34" charset="0"/>
              <a:ea typeface="Georgia"/>
              <a:cs typeface="Calibri" panose="020F0502020204030204" pitchFamily="34" charset="0"/>
            </a:endParaRPr>
          </a:p>
          <a:p>
            <a:pPr>
              <a:spcBef>
                <a:spcPts val="2000"/>
              </a:spcBef>
              <a:buClr>
                <a:schemeClr val="accent1"/>
              </a:buClr>
              <a:buSzPts val="1800"/>
            </a:pPr>
            <a:r>
              <a:rPr lang="en-GB" sz="2800"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Language-level models</a:t>
            </a:r>
            <a:endParaRPr lang="en-GB" sz="3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1" name="Google Shape;196;p14">
            <a:extLst>
              <a:ext uri="{FF2B5EF4-FFF2-40B4-BE49-F238E27FC236}">
                <a16:creationId xmlns:a16="http://schemas.microsoft.com/office/drawing/2014/main" id="{9F2D6761-01E3-4449-ABBE-F778D303C235}"/>
              </a:ext>
            </a:extLst>
          </p:cNvPr>
          <p:cNvSpPr/>
          <p:nvPr/>
        </p:nvSpPr>
        <p:spPr>
          <a:xfrm>
            <a:off x="693505" y="1762982"/>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 name="Google Shape;197;p14">
            <a:extLst>
              <a:ext uri="{FF2B5EF4-FFF2-40B4-BE49-F238E27FC236}">
                <a16:creationId xmlns:a16="http://schemas.microsoft.com/office/drawing/2014/main" id="{F742B0A1-5040-F243-A9FE-E83825F49DE8}"/>
              </a:ext>
            </a:extLst>
          </p:cNvPr>
          <p:cNvSpPr/>
          <p:nvPr/>
        </p:nvSpPr>
        <p:spPr>
          <a:xfrm>
            <a:off x="693505" y="2471598"/>
            <a:ext cx="210620" cy="324363"/>
          </a:xfrm>
          <a:prstGeom prst="chevron">
            <a:avLst>
              <a:gd name="adj" fmla="val 50000"/>
            </a:avLst>
          </a:prstGeom>
          <a:solidFill>
            <a:srgbClr val="E615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570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199" y="50363"/>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A model for writing</a:t>
            </a:r>
            <a:endParaRPr sz="3600" dirty="0">
              <a:solidFill>
                <a:schemeClr val="dk1"/>
              </a:solidFill>
              <a:latin typeface="Calibri"/>
              <a:ea typeface="Calibri"/>
              <a:cs typeface="Calibri"/>
              <a:sym typeface="Calibri"/>
            </a:endParaRPr>
          </a:p>
        </p:txBody>
      </p:sp>
      <p:sp>
        <p:nvSpPr>
          <p:cNvPr id="8" name="Google Shape;113;p4">
            <a:extLst>
              <a:ext uri="{FF2B5EF4-FFF2-40B4-BE49-F238E27FC236}">
                <a16:creationId xmlns:a16="http://schemas.microsoft.com/office/drawing/2014/main" id="{7AA2AA2E-5AF5-C645-B190-EFDF360227E4}"/>
              </a:ext>
            </a:extLst>
          </p:cNvPr>
          <p:cNvSpPr txBox="1"/>
          <p:nvPr/>
        </p:nvSpPr>
        <p:spPr>
          <a:xfrm>
            <a:off x="7247015" y="5691193"/>
            <a:ext cx="2068286" cy="6017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900"/>
              <a:buFont typeface="Noto Sans Symbols"/>
              <a:buNone/>
            </a:pPr>
            <a:r>
              <a:rPr lang="en-GB" sz="1000" b="0" i="0" u="none" strike="noStrike" cap="none" dirty="0">
                <a:solidFill>
                  <a:srgbClr val="000000"/>
                </a:solidFill>
                <a:latin typeface="Calibri" panose="020F0502020204030204" pitchFamily="34" charset="0"/>
                <a:ea typeface="Georgia"/>
                <a:cs typeface="Calibri" panose="020F0502020204030204" pitchFamily="34" charset="0"/>
                <a:sym typeface="Georgia"/>
              </a:rPr>
              <a:t>National Primary Strategy</a:t>
            </a:r>
            <a:endParaRPr sz="1000" dirty="0">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accent1"/>
              </a:buClr>
              <a:buSzPts val="900"/>
              <a:buFont typeface="Noto Sans Symbols"/>
              <a:buNone/>
            </a:pPr>
            <a:r>
              <a:rPr lang="en-GB" sz="1000" b="0" i="0" u="none" strike="noStrike" cap="none" dirty="0">
                <a:solidFill>
                  <a:srgbClr val="000000"/>
                </a:solidFill>
                <a:latin typeface="Calibri" panose="020F0502020204030204" pitchFamily="34" charset="0"/>
                <a:ea typeface="Georgia"/>
                <a:cs typeface="Calibri" panose="020F0502020204030204" pitchFamily="34" charset="0"/>
                <a:sym typeface="Georgia"/>
              </a:rPr>
              <a:t>Crown copyright 2007</a:t>
            </a:r>
            <a:endParaRPr sz="1000" dirty="0">
              <a:latin typeface="Calibri" panose="020F0502020204030204" pitchFamily="34" charset="0"/>
              <a:cs typeface="Calibri" panose="020F0502020204030204" pitchFamily="34" charset="0"/>
            </a:endParaRPr>
          </a:p>
          <a:p>
            <a:pPr marL="0" marR="0" lvl="0" indent="0" algn="l" rtl="0">
              <a:spcBef>
                <a:spcPts val="2000"/>
              </a:spcBef>
              <a:spcAft>
                <a:spcPts val="0"/>
              </a:spcAft>
              <a:buClr>
                <a:schemeClr val="accent1"/>
              </a:buClr>
              <a:buSzPts val="2100"/>
              <a:buFont typeface="Noto Sans Symbols"/>
              <a:buNone/>
            </a:pPr>
            <a:endParaRPr sz="2800" b="0" i="0" u="none" strike="noStrike" cap="none" dirty="0">
              <a:solidFill>
                <a:srgbClr val="595959"/>
              </a:solidFill>
              <a:latin typeface="Calibri"/>
              <a:ea typeface="Calibri"/>
              <a:cs typeface="Calibri"/>
              <a:sym typeface="Calibri"/>
            </a:endParaRPr>
          </a:p>
        </p:txBody>
      </p:sp>
      <p:pic>
        <p:nvPicPr>
          <p:cNvPr id="14" name="Google Shape;115;p4">
            <a:extLst>
              <a:ext uri="{FF2B5EF4-FFF2-40B4-BE49-F238E27FC236}">
                <a16:creationId xmlns:a16="http://schemas.microsoft.com/office/drawing/2014/main" id="{8BD27622-CED2-6C47-BC36-1549AACD1AE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12895" y="1076202"/>
            <a:ext cx="3118207" cy="4732153"/>
          </a:xfrm>
          <a:prstGeom prst="rect">
            <a:avLst/>
          </a:prstGeom>
          <a:noFill/>
          <a:ln>
            <a:noFill/>
          </a:ln>
        </p:spPr>
      </p:pic>
    </p:spTree>
    <p:extLst>
      <p:ext uri="{BB962C8B-B14F-4D97-AF65-F5344CB8AC3E}">
        <p14:creationId xmlns:p14="http://schemas.microsoft.com/office/powerpoint/2010/main" val="121933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Texts as models for writing</a:t>
            </a:r>
            <a:endParaRPr sz="3600" dirty="0">
              <a:solidFill>
                <a:schemeClr val="dk1"/>
              </a:solidFill>
              <a:latin typeface="Calibri"/>
              <a:ea typeface="Calibri"/>
              <a:cs typeface="Calibri"/>
              <a:sym typeface="Calibri"/>
            </a:endParaRPr>
          </a:p>
        </p:txBody>
      </p:sp>
      <p:pic>
        <p:nvPicPr>
          <p:cNvPr id="4" name="Google Shape;123;p5" descr="419P84ECj0L._SX324_BO1,204,203,200_.jpg">
            <a:extLst>
              <a:ext uri="{FF2B5EF4-FFF2-40B4-BE49-F238E27FC236}">
                <a16:creationId xmlns:a16="http://schemas.microsoft.com/office/drawing/2014/main" id="{A504E2BB-7E3C-914C-93C7-FCA6A55ADB6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 y="2464252"/>
            <a:ext cx="1477114" cy="2260981"/>
          </a:xfrm>
          <a:prstGeom prst="rect">
            <a:avLst/>
          </a:prstGeom>
          <a:noFill/>
          <a:ln>
            <a:noFill/>
          </a:ln>
        </p:spPr>
      </p:pic>
      <p:pic>
        <p:nvPicPr>
          <p:cNvPr id="5" name="Google Shape;124;p5" descr="518Nb9heqmL._SX323_BO1,204,203,200_.jpg">
            <a:extLst>
              <a:ext uri="{FF2B5EF4-FFF2-40B4-BE49-F238E27FC236}">
                <a16:creationId xmlns:a16="http://schemas.microsoft.com/office/drawing/2014/main" id="{EAD61196-4BDF-5246-A0AF-F5C83807D9B5}"/>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5836" y="2457294"/>
            <a:ext cx="1477114" cy="2267939"/>
          </a:xfrm>
          <a:prstGeom prst="rect">
            <a:avLst/>
          </a:prstGeom>
          <a:noFill/>
          <a:ln>
            <a:noFill/>
          </a:ln>
        </p:spPr>
      </p:pic>
      <p:pic>
        <p:nvPicPr>
          <p:cNvPr id="6" name="Google Shape;125;p5" descr="Unknown-1.jpeg">
            <a:extLst>
              <a:ext uri="{FF2B5EF4-FFF2-40B4-BE49-F238E27FC236}">
                <a16:creationId xmlns:a16="http://schemas.microsoft.com/office/drawing/2014/main" id="{5C919006-AE8D-0F4F-84C2-70A2EC24CC3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534472" y="2457294"/>
            <a:ext cx="1895106" cy="2265512"/>
          </a:xfrm>
          <a:prstGeom prst="rect">
            <a:avLst/>
          </a:prstGeom>
          <a:noFill/>
          <a:ln>
            <a:noFill/>
          </a:ln>
        </p:spPr>
      </p:pic>
      <p:pic>
        <p:nvPicPr>
          <p:cNvPr id="7" name="Google Shape;126;p5">
            <a:extLst>
              <a:ext uri="{FF2B5EF4-FFF2-40B4-BE49-F238E27FC236}">
                <a16:creationId xmlns:a16="http://schemas.microsoft.com/office/drawing/2014/main" id="{2092F6D0-BD3E-5C42-AB2C-DBCDF4A52A9C}"/>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91100" y="2464252"/>
            <a:ext cx="3235546" cy="2260984"/>
          </a:xfrm>
          <a:prstGeom prst="rect">
            <a:avLst/>
          </a:prstGeom>
          <a:noFill/>
          <a:ln>
            <a:noFill/>
          </a:ln>
        </p:spPr>
      </p:pic>
      <p:sp>
        <p:nvSpPr>
          <p:cNvPr id="8" name="Google Shape;196;p14">
            <a:extLst>
              <a:ext uri="{FF2B5EF4-FFF2-40B4-BE49-F238E27FC236}">
                <a16:creationId xmlns:a16="http://schemas.microsoft.com/office/drawing/2014/main" id="{EAB54AE0-D087-2940-A301-234830E3A53A}"/>
              </a:ext>
            </a:extLst>
          </p:cNvPr>
          <p:cNvSpPr/>
          <p:nvPr/>
        </p:nvSpPr>
        <p:spPr>
          <a:xfrm>
            <a:off x="693505" y="1627514"/>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21;p5">
            <a:extLst>
              <a:ext uri="{FF2B5EF4-FFF2-40B4-BE49-F238E27FC236}">
                <a16:creationId xmlns:a16="http://schemas.microsoft.com/office/drawing/2014/main" id="{99CDD23C-C6AE-6E46-BE7C-681426E138EE}"/>
              </a:ext>
            </a:extLst>
          </p:cNvPr>
          <p:cNvSpPr txBox="1"/>
          <p:nvPr/>
        </p:nvSpPr>
        <p:spPr>
          <a:xfrm>
            <a:off x="987298" y="1488857"/>
            <a:ext cx="11059885" cy="290848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2250"/>
            </a:pPr>
            <a:r>
              <a:rPr lang="en-GB" sz="30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Narrative structure</a:t>
            </a:r>
            <a:endParaRPr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649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Texts as models for writing</a:t>
            </a:r>
            <a:endParaRPr sz="3600" dirty="0">
              <a:solidFill>
                <a:schemeClr val="dk1"/>
              </a:solidFill>
              <a:latin typeface="Calibri"/>
              <a:ea typeface="Calibri"/>
              <a:cs typeface="Calibri"/>
              <a:sym typeface="Calibri"/>
            </a:endParaRPr>
          </a:p>
        </p:txBody>
      </p:sp>
      <p:sp>
        <p:nvSpPr>
          <p:cNvPr id="8" name="Google Shape;196;p14">
            <a:extLst>
              <a:ext uri="{FF2B5EF4-FFF2-40B4-BE49-F238E27FC236}">
                <a16:creationId xmlns:a16="http://schemas.microsoft.com/office/drawing/2014/main" id="{EAB54AE0-D087-2940-A301-234830E3A53A}"/>
              </a:ext>
            </a:extLst>
          </p:cNvPr>
          <p:cNvSpPr/>
          <p:nvPr/>
        </p:nvSpPr>
        <p:spPr>
          <a:xfrm>
            <a:off x="693505" y="1627514"/>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21;p5">
            <a:extLst>
              <a:ext uri="{FF2B5EF4-FFF2-40B4-BE49-F238E27FC236}">
                <a16:creationId xmlns:a16="http://schemas.microsoft.com/office/drawing/2014/main" id="{99CDD23C-C6AE-6E46-BE7C-681426E138EE}"/>
              </a:ext>
            </a:extLst>
          </p:cNvPr>
          <p:cNvSpPr txBox="1"/>
          <p:nvPr/>
        </p:nvSpPr>
        <p:spPr>
          <a:xfrm>
            <a:off x="987298" y="1488857"/>
            <a:ext cx="11059885" cy="290848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2250"/>
            </a:pPr>
            <a:r>
              <a:rPr lang="en-GB" sz="30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Letters and replies</a:t>
            </a:r>
            <a:endParaRPr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 name="Google Shape;132;p6" descr="Unknown-13.jpeg">
            <a:extLst>
              <a:ext uri="{FF2B5EF4-FFF2-40B4-BE49-F238E27FC236}">
                <a16:creationId xmlns:a16="http://schemas.microsoft.com/office/drawing/2014/main" id="{CFE3C30A-4772-0C41-B365-12C0061A5634}"/>
              </a:ext>
            </a:extLst>
          </p:cNvPr>
          <p:cNvPicPr preferRelativeResize="0"/>
          <p:nvPr/>
        </p:nvPicPr>
        <p:blipFill rotWithShape="1">
          <a:blip r:embed="rId3">
            <a:alphaModFix/>
          </a:blip>
          <a:srcRect/>
          <a:stretch/>
        </p:blipFill>
        <p:spPr>
          <a:xfrm>
            <a:off x="693505" y="2325203"/>
            <a:ext cx="1696352" cy="3518162"/>
          </a:xfrm>
          <a:prstGeom prst="rect">
            <a:avLst/>
          </a:prstGeom>
          <a:noFill/>
          <a:ln>
            <a:noFill/>
          </a:ln>
        </p:spPr>
      </p:pic>
      <p:pic>
        <p:nvPicPr>
          <p:cNvPr id="11" name="Google Shape;134;p6">
            <a:extLst>
              <a:ext uri="{FF2B5EF4-FFF2-40B4-BE49-F238E27FC236}">
                <a16:creationId xmlns:a16="http://schemas.microsoft.com/office/drawing/2014/main" id="{069722A8-219C-6A4A-A49C-22849DDB4332}"/>
              </a:ext>
            </a:extLst>
          </p:cNvPr>
          <p:cNvPicPr preferRelativeResize="0"/>
          <p:nvPr/>
        </p:nvPicPr>
        <p:blipFill rotWithShape="1">
          <a:blip r:embed="rId4">
            <a:alphaModFix/>
          </a:blip>
          <a:srcRect/>
          <a:stretch/>
        </p:blipFill>
        <p:spPr>
          <a:xfrm>
            <a:off x="2477648" y="2316461"/>
            <a:ext cx="2650592" cy="3551591"/>
          </a:xfrm>
          <a:prstGeom prst="rect">
            <a:avLst/>
          </a:prstGeom>
          <a:noFill/>
          <a:ln>
            <a:noFill/>
          </a:ln>
        </p:spPr>
      </p:pic>
      <p:pic>
        <p:nvPicPr>
          <p:cNvPr id="12" name="Google Shape;135;p6">
            <a:extLst>
              <a:ext uri="{FF2B5EF4-FFF2-40B4-BE49-F238E27FC236}">
                <a16:creationId xmlns:a16="http://schemas.microsoft.com/office/drawing/2014/main" id="{DC68285E-E7CE-8E41-A546-DC5498CCC177}"/>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11413" y="2313807"/>
            <a:ext cx="3203291" cy="3529558"/>
          </a:xfrm>
          <a:prstGeom prst="rect">
            <a:avLst/>
          </a:prstGeom>
          <a:noFill/>
          <a:ln>
            <a:noFill/>
          </a:ln>
        </p:spPr>
      </p:pic>
    </p:spTree>
    <p:extLst>
      <p:ext uri="{BB962C8B-B14F-4D97-AF65-F5344CB8AC3E}">
        <p14:creationId xmlns:p14="http://schemas.microsoft.com/office/powerpoint/2010/main" val="383594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Texts as models for writing</a:t>
            </a:r>
            <a:endParaRPr sz="3600" dirty="0">
              <a:solidFill>
                <a:schemeClr val="dk1"/>
              </a:solidFill>
              <a:latin typeface="Calibri"/>
              <a:ea typeface="Calibri"/>
              <a:cs typeface="Calibri"/>
              <a:sym typeface="Calibri"/>
            </a:endParaRPr>
          </a:p>
        </p:txBody>
      </p:sp>
      <p:sp>
        <p:nvSpPr>
          <p:cNvPr id="8" name="Google Shape;196;p14">
            <a:extLst>
              <a:ext uri="{FF2B5EF4-FFF2-40B4-BE49-F238E27FC236}">
                <a16:creationId xmlns:a16="http://schemas.microsoft.com/office/drawing/2014/main" id="{EAB54AE0-D087-2940-A301-234830E3A53A}"/>
              </a:ext>
            </a:extLst>
          </p:cNvPr>
          <p:cNvSpPr/>
          <p:nvPr/>
        </p:nvSpPr>
        <p:spPr>
          <a:xfrm>
            <a:off x="693505" y="1627514"/>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21;p5">
            <a:extLst>
              <a:ext uri="{FF2B5EF4-FFF2-40B4-BE49-F238E27FC236}">
                <a16:creationId xmlns:a16="http://schemas.microsoft.com/office/drawing/2014/main" id="{99CDD23C-C6AE-6E46-BE7C-681426E138EE}"/>
              </a:ext>
            </a:extLst>
          </p:cNvPr>
          <p:cNvSpPr txBox="1"/>
          <p:nvPr/>
        </p:nvSpPr>
        <p:spPr>
          <a:xfrm>
            <a:off x="987298" y="1488857"/>
            <a:ext cx="11059885" cy="290848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2250"/>
            </a:pPr>
            <a:r>
              <a:rPr lang="en-GB" sz="3000" b="0" i="0" u="none" strike="noStrike" cap="none" dirty="0">
                <a:solidFill>
                  <a:schemeClr val="tx1">
                    <a:lumMod val="65000"/>
                    <a:lumOff val="35000"/>
                  </a:schemeClr>
                </a:solidFill>
                <a:latin typeface="Calibri" panose="020F0502020204030204" pitchFamily="34" charset="0"/>
                <a:ea typeface="Georgia"/>
                <a:cs typeface="Calibri" panose="020F0502020204030204" pitchFamily="34" charset="0"/>
                <a:sym typeface="Georgia"/>
              </a:rPr>
              <a:t>Diaries</a:t>
            </a:r>
            <a:endParaRPr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3" name="Google Shape;142;p7" descr="41tylpck7gL._SX328_BO1,204,203,200_.jpg">
            <a:extLst>
              <a:ext uri="{FF2B5EF4-FFF2-40B4-BE49-F238E27FC236}">
                <a16:creationId xmlns:a16="http://schemas.microsoft.com/office/drawing/2014/main" id="{C9D8670B-2079-6142-9E28-CCD7DFFB6C82}"/>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 y="2768586"/>
            <a:ext cx="1555106" cy="2351508"/>
          </a:xfrm>
          <a:prstGeom prst="rect">
            <a:avLst/>
          </a:prstGeom>
          <a:noFill/>
          <a:ln>
            <a:noFill/>
          </a:ln>
        </p:spPr>
      </p:pic>
      <p:pic>
        <p:nvPicPr>
          <p:cNvPr id="14" name="Google Shape;143;p7">
            <a:extLst>
              <a:ext uri="{FF2B5EF4-FFF2-40B4-BE49-F238E27FC236}">
                <a16:creationId xmlns:a16="http://schemas.microsoft.com/office/drawing/2014/main" id="{7287A421-6AE3-2C45-93FC-C336FCA38FBA}"/>
              </a:ext>
            </a:extLst>
          </p:cNvPr>
          <p:cNvPicPr preferRelativeResize="0"/>
          <p:nvPr/>
        </p:nvPicPr>
        <p:blipFill rotWithShape="1">
          <a:blip r:embed="rId4">
            <a:alphaModFix/>
          </a:blip>
          <a:srcRect/>
          <a:stretch/>
        </p:blipFill>
        <p:spPr>
          <a:xfrm>
            <a:off x="2067512" y="2768586"/>
            <a:ext cx="1729050" cy="2351508"/>
          </a:xfrm>
          <a:prstGeom prst="rect">
            <a:avLst/>
          </a:prstGeom>
          <a:noFill/>
          <a:ln>
            <a:noFill/>
          </a:ln>
        </p:spPr>
      </p:pic>
      <p:pic>
        <p:nvPicPr>
          <p:cNvPr id="15" name="Google Shape;144;p7">
            <a:extLst>
              <a:ext uri="{FF2B5EF4-FFF2-40B4-BE49-F238E27FC236}">
                <a16:creationId xmlns:a16="http://schemas.microsoft.com/office/drawing/2014/main" id="{E0C31919-758A-064B-BC3D-76BC02009DCA}"/>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78519" y="2768437"/>
            <a:ext cx="1533183" cy="2351508"/>
          </a:xfrm>
          <a:prstGeom prst="rect">
            <a:avLst/>
          </a:prstGeom>
          <a:noFill/>
          <a:ln>
            <a:noFill/>
          </a:ln>
        </p:spPr>
      </p:pic>
      <p:pic>
        <p:nvPicPr>
          <p:cNvPr id="16" name="Google Shape;145;p7">
            <a:extLst>
              <a:ext uri="{FF2B5EF4-FFF2-40B4-BE49-F238E27FC236}">
                <a16:creationId xmlns:a16="http://schemas.microsoft.com/office/drawing/2014/main" id="{3B7BB64D-ED6E-314B-95D9-A3B4A5714958}"/>
              </a:ext>
            </a:extLst>
          </p:cNvPr>
          <p:cNvPicPr preferRelativeResize="0"/>
          <p:nvPr/>
        </p:nvPicPr>
        <p:blipFill rotWithShape="1">
          <a:blip r:embed="rId6">
            <a:alphaModFix/>
          </a:blip>
          <a:srcRect/>
          <a:stretch/>
        </p:blipFill>
        <p:spPr>
          <a:xfrm>
            <a:off x="5493659" y="2768437"/>
            <a:ext cx="1639121" cy="2382189"/>
          </a:xfrm>
          <a:prstGeom prst="rect">
            <a:avLst/>
          </a:prstGeom>
          <a:noFill/>
          <a:ln>
            <a:noFill/>
          </a:ln>
        </p:spPr>
      </p:pic>
      <p:pic>
        <p:nvPicPr>
          <p:cNvPr id="17" name="Google Shape;146;p7">
            <a:extLst>
              <a:ext uri="{FF2B5EF4-FFF2-40B4-BE49-F238E27FC236}">
                <a16:creationId xmlns:a16="http://schemas.microsoft.com/office/drawing/2014/main" id="{6A434F84-10C1-C444-A989-D3E818AF9650}"/>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189539" y="2768436"/>
            <a:ext cx="1540578" cy="2382189"/>
          </a:xfrm>
          <a:prstGeom prst="rect">
            <a:avLst/>
          </a:prstGeom>
          <a:noFill/>
          <a:ln>
            <a:noFill/>
          </a:ln>
        </p:spPr>
      </p:pic>
    </p:spTree>
    <p:extLst>
      <p:ext uri="{BB962C8B-B14F-4D97-AF65-F5344CB8AC3E}">
        <p14:creationId xmlns:p14="http://schemas.microsoft.com/office/powerpoint/2010/main" val="368342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Texts as models for writing</a:t>
            </a:r>
            <a:endParaRPr sz="3600" dirty="0">
              <a:solidFill>
                <a:schemeClr val="dk1"/>
              </a:solidFill>
              <a:latin typeface="Calibri"/>
              <a:ea typeface="Calibri"/>
              <a:cs typeface="Calibri"/>
              <a:sym typeface="Calibri"/>
            </a:endParaRPr>
          </a:p>
        </p:txBody>
      </p:sp>
      <p:sp>
        <p:nvSpPr>
          <p:cNvPr id="8" name="Google Shape;196;p14">
            <a:extLst>
              <a:ext uri="{FF2B5EF4-FFF2-40B4-BE49-F238E27FC236}">
                <a16:creationId xmlns:a16="http://schemas.microsoft.com/office/drawing/2014/main" id="{EAB54AE0-D087-2940-A301-234830E3A53A}"/>
              </a:ext>
            </a:extLst>
          </p:cNvPr>
          <p:cNvSpPr/>
          <p:nvPr/>
        </p:nvSpPr>
        <p:spPr>
          <a:xfrm>
            <a:off x="693505" y="1627514"/>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21;p5">
            <a:extLst>
              <a:ext uri="{FF2B5EF4-FFF2-40B4-BE49-F238E27FC236}">
                <a16:creationId xmlns:a16="http://schemas.microsoft.com/office/drawing/2014/main" id="{99CDD23C-C6AE-6E46-BE7C-681426E138EE}"/>
              </a:ext>
            </a:extLst>
          </p:cNvPr>
          <p:cNvSpPr txBox="1"/>
          <p:nvPr/>
        </p:nvSpPr>
        <p:spPr>
          <a:xfrm>
            <a:off x="987298" y="1488857"/>
            <a:ext cx="11059885" cy="290848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2250"/>
            </a:pPr>
            <a:r>
              <a:rPr lang="en-GB" sz="3000" dirty="0">
                <a:solidFill>
                  <a:schemeClr val="tx1">
                    <a:lumMod val="65000"/>
                    <a:lumOff val="35000"/>
                  </a:schemeClr>
                </a:solidFill>
                <a:latin typeface="Calibri" panose="020F0502020204030204" pitchFamily="34" charset="0"/>
                <a:cs typeface="Calibri" panose="020F0502020204030204" pitchFamily="34" charset="0"/>
                <a:sym typeface="Georgia"/>
              </a:rPr>
              <a:t>Instructional texts</a:t>
            </a:r>
            <a:endParaRPr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 name="Google Shape;153;p8">
            <a:extLst>
              <a:ext uri="{FF2B5EF4-FFF2-40B4-BE49-F238E27FC236}">
                <a16:creationId xmlns:a16="http://schemas.microsoft.com/office/drawing/2014/main" id="{64C1EF36-DA82-124E-B651-7FA84427AC3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89300" y="2391932"/>
            <a:ext cx="2565400" cy="3175000"/>
          </a:xfrm>
          <a:prstGeom prst="rect">
            <a:avLst/>
          </a:prstGeom>
          <a:noFill/>
          <a:ln>
            <a:noFill/>
          </a:ln>
        </p:spPr>
      </p:pic>
    </p:spTree>
    <p:extLst>
      <p:ext uri="{BB962C8B-B14F-4D97-AF65-F5344CB8AC3E}">
        <p14:creationId xmlns:p14="http://schemas.microsoft.com/office/powerpoint/2010/main" val="43951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0000"/>
              </a:buClr>
              <a:buSzPts val="3000"/>
              <a:buFont typeface="Arial Rounded"/>
              <a:buNone/>
            </a:pPr>
            <a:r>
              <a:rPr lang="en-GB" sz="3600" b="1" dirty="0">
                <a:solidFill>
                  <a:schemeClr val="dk1"/>
                </a:solidFill>
                <a:latin typeface="Calibri"/>
                <a:ea typeface="Calibri"/>
                <a:cs typeface="Calibri"/>
                <a:sym typeface="Calibri"/>
              </a:rPr>
              <a:t>Texts as models for writing</a:t>
            </a:r>
            <a:endParaRPr sz="3600" dirty="0">
              <a:solidFill>
                <a:schemeClr val="dk1"/>
              </a:solidFill>
              <a:latin typeface="Calibri"/>
              <a:ea typeface="Calibri"/>
              <a:cs typeface="Calibri"/>
              <a:sym typeface="Calibri"/>
            </a:endParaRPr>
          </a:p>
        </p:txBody>
      </p:sp>
      <p:sp>
        <p:nvSpPr>
          <p:cNvPr id="8" name="Google Shape;196;p14">
            <a:extLst>
              <a:ext uri="{FF2B5EF4-FFF2-40B4-BE49-F238E27FC236}">
                <a16:creationId xmlns:a16="http://schemas.microsoft.com/office/drawing/2014/main" id="{EAB54AE0-D087-2940-A301-234830E3A53A}"/>
              </a:ext>
            </a:extLst>
          </p:cNvPr>
          <p:cNvSpPr/>
          <p:nvPr/>
        </p:nvSpPr>
        <p:spPr>
          <a:xfrm>
            <a:off x="693505" y="1627514"/>
            <a:ext cx="210620" cy="324363"/>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 name="Google Shape;121;p5">
            <a:extLst>
              <a:ext uri="{FF2B5EF4-FFF2-40B4-BE49-F238E27FC236}">
                <a16:creationId xmlns:a16="http://schemas.microsoft.com/office/drawing/2014/main" id="{99CDD23C-C6AE-6E46-BE7C-681426E138EE}"/>
              </a:ext>
            </a:extLst>
          </p:cNvPr>
          <p:cNvSpPr txBox="1"/>
          <p:nvPr/>
        </p:nvSpPr>
        <p:spPr>
          <a:xfrm>
            <a:off x="987298" y="1488857"/>
            <a:ext cx="11059885" cy="290848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accent1"/>
              </a:buClr>
              <a:buSzPts val="2250"/>
            </a:pPr>
            <a:r>
              <a:rPr lang="en-GB" sz="3000" dirty="0">
                <a:solidFill>
                  <a:schemeClr val="tx1">
                    <a:lumMod val="65000"/>
                    <a:lumOff val="35000"/>
                  </a:schemeClr>
                </a:solidFill>
                <a:latin typeface="Calibri" panose="020F0502020204030204" pitchFamily="34" charset="0"/>
                <a:cs typeface="Calibri" panose="020F0502020204030204" pitchFamily="34" charset="0"/>
                <a:sym typeface="Georgia"/>
              </a:rPr>
              <a:t>Instructional texts</a:t>
            </a:r>
            <a:endParaRPr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 name="Google Shape;153;p8">
            <a:extLst>
              <a:ext uri="{FF2B5EF4-FFF2-40B4-BE49-F238E27FC236}">
                <a16:creationId xmlns:a16="http://schemas.microsoft.com/office/drawing/2014/main" id="{64C1EF36-DA82-124E-B651-7FA84427AC3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23427" y="2381658"/>
            <a:ext cx="2565400" cy="3175000"/>
          </a:xfrm>
          <a:prstGeom prst="rect">
            <a:avLst/>
          </a:prstGeom>
          <a:noFill/>
          <a:ln>
            <a:noFill/>
          </a:ln>
        </p:spPr>
      </p:pic>
      <p:pic>
        <p:nvPicPr>
          <p:cNvPr id="6" name="Google Shape;161;p9">
            <a:extLst>
              <a:ext uri="{FF2B5EF4-FFF2-40B4-BE49-F238E27FC236}">
                <a16:creationId xmlns:a16="http://schemas.microsoft.com/office/drawing/2014/main" id="{7835E58B-E50E-4D41-8C94-B5D9CCA0CFC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2000" y="2381658"/>
            <a:ext cx="2476500" cy="3162300"/>
          </a:xfrm>
          <a:prstGeom prst="rect">
            <a:avLst/>
          </a:prstGeom>
          <a:noFill/>
          <a:ln>
            <a:noFill/>
          </a:ln>
        </p:spPr>
      </p:pic>
    </p:spTree>
    <p:extLst>
      <p:ext uri="{BB962C8B-B14F-4D97-AF65-F5344CB8AC3E}">
        <p14:creationId xmlns:p14="http://schemas.microsoft.com/office/powerpoint/2010/main" val="303022963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563</Words>
  <Application>Microsoft Macintosh PowerPoint</Application>
  <PresentationFormat>On-screen Show (4:3)</PresentationFormat>
  <Paragraphs>66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 Rounded</vt:lpstr>
      <vt:lpstr>Georgia</vt:lpstr>
      <vt:lpstr>Noto Sans Symbols</vt:lpstr>
      <vt:lpstr>Calibri</vt:lpstr>
      <vt:lpstr>Arial</vt:lpstr>
      <vt:lpstr>Office Theme</vt:lpstr>
      <vt:lpstr>PowerPoint Presentation</vt:lpstr>
      <vt:lpstr>Text to support writing</vt:lpstr>
      <vt:lpstr>Text to support writing</vt:lpstr>
      <vt:lpstr>A model for writing</vt:lpstr>
      <vt:lpstr>Texts as models for writing</vt:lpstr>
      <vt:lpstr>Texts as models for writing</vt:lpstr>
      <vt:lpstr>Texts as models for writing</vt:lpstr>
      <vt:lpstr>Texts as models for writing</vt:lpstr>
      <vt:lpstr>Texts as models for writing</vt:lpstr>
      <vt:lpstr>Language-level models</vt:lpstr>
      <vt:lpstr>Overwriting</vt:lpstr>
      <vt:lpstr>Overwriting</vt:lpstr>
      <vt:lpstr>Overwriting</vt:lpstr>
      <vt:lpstr>Overwriting: removing the scaffolds</vt:lpstr>
      <vt:lpstr>Overwriting</vt:lpstr>
      <vt:lpstr>Prompts for restricted writing</vt:lpstr>
      <vt:lpstr>Overwriting: removing the scaffolds</vt:lpstr>
      <vt:lpstr>Texts as models and scaffolds</vt:lpstr>
      <vt:lpstr>Key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Pickton</dc:creator>
  <cp:lastModifiedBy>Charlotte Anderson-Barrow</cp:lastModifiedBy>
  <cp:revision>25</cp:revision>
  <dcterms:created xsi:type="dcterms:W3CDTF">2020-02-02T15:15:17Z</dcterms:created>
  <dcterms:modified xsi:type="dcterms:W3CDTF">2020-08-05T09:36:58Z</dcterms:modified>
</cp:coreProperties>
</file>