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Architects Daughter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p580eN7nMzj0YN59pHZEslIeQ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ECC102-ABED-4147-8AE4-C2FEAD73C7DA}">
  <a:tblStyle styleId="{A1ECC102-ABED-4147-8AE4-C2FEAD73C7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sentences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each word of a sentence, and the full stop, on separate cards. Give each card to a child, and ask the children to sequence the words to make a sentence (</a:t>
            </a:r>
            <a:r>
              <a:rPr lang="en-GB" sz="1200" b="1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Letters and Sounds</a:t>
            </a: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DCSF 2007</a:t>
            </a: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examples of sentences at each phonic phase). All the children then read the sentence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Beginnings and ends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out some sentences on cards, and cut each sentence into two parts. The sentences could be taken from a familiar book or from </a:t>
            </a: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Letters and Sounds.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each child a card, and ask them to find the other part of their sentence. Each pair should show their sentence and read it to the rest of the group.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sentences from </a:t>
            </a: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Letters and Sounds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3</a:t>
            </a: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hear an owl/hoot at night.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 is sitting/in the rocking chair.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farmer gets up/at six in the morning.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sentence?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some sentences and non-sentences on strips of card. For example: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sat on the.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dog ran up the hill.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cat and the fish.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Jumps on the bed.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doll is in the cot.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01038-2009PDF-EN-07 © Crown copyright 2009 2 of 2 </a:t>
            </a: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National Strategies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 </a:t>
            </a: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Years Gateway to writing – Learning about sentences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01038-2009PDF-EN-07 © Crown copyright 2009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top of the rock.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go to the log hut.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children to show thumbs up for a sentence and thumbs down for a non-sentence.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Rainbow sentences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shared writing, write each sentence in a different colour. Some sentence ends should fall in the middle of lines, so children do not think that they need a full stop at the end of each line. A similar activity can be done in shared reading, with different colours of highlighter tape used to mark the different sentences.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Jumbled sentences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magnetic words and punctuation to make a sentence and then jumble up the words. Ask the children to reorder the words to make the sentence.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my sentence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 children an oral sentence starter, such as ‘My favourite food is…’ or ‘When it rains ...’ or ‘In the middle of the wood I saw...’.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several suggestions to add to each starter in order to make a sentence.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Noisy sentences 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 text together. Ask the children to clap, knock on the floor or click their fingers every time they come to a full stop. Different sounds can be used for question marks and exclamation marks. </a:t>
            </a:r>
            <a:endParaRPr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out some sentences on cards, and cut each sentence into two parts. The sentences could be taken from a familiar book or from Letters and Sounds. Give each child a card, and ask them to find the other part of their sentence. Each pair should show their sentence and read it to the rest of the group.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sentences from Letters and Sounds Phase 3: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87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Expectation for the end of year 2 but should be repeated throughout the primary years.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These are also tested at the end of KS2. </a:t>
            </a: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Important to have whole sentences on display rather than odd words. </a:t>
            </a:r>
            <a:endParaRPr/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makes a sentence? Statement or phrase?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Subject and verb agreement.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According to the DfE!</a:t>
            </a: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Barrow Hedges Primary School </a:t>
            </a: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tags are sometimes not classed as true questions but they are in the NC Year 6 as part of informal speech writing.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Outlining the typical syntax. </a:t>
            </a:r>
            <a:endParaRPr/>
          </a:p>
        </p:txBody>
      </p:sp>
      <p:sp>
        <p:nvSpPr>
          <p:cNvPr id="128" name="Google Shape;12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Interjection and sentence fragment </a:t>
            </a:r>
            <a:endParaRPr/>
          </a:p>
        </p:txBody>
      </p:sp>
      <p:sp>
        <p:nvSpPr>
          <p:cNvPr id="141" name="Google Shape;14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" name="Google Shape;8;p39">
            <a:extLst>
              <a:ext uri="{FF2B5EF4-FFF2-40B4-BE49-F238E27FC236}">
                <a16:creationId xmlns:a16="http://schemas.microsoft.com/office/drawing/2014/main" id="{CA94F96E-5847-0941-80A0-352E183F2E26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380934" y="6216282"/>
            <a:ext cx="2007701" cy="457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9;p39">
            <a:extLst>
              <a:ext uri="{FF2B5EF4-FFF2-40B4-BE49-F238E27FC236}">
                <a16:creationId xmlns:a16="http://schemas.microsoft.com/office/drawing/2014/main" id="{BCAC1731-03FB-E840-B486-8F65C6E657B5}"/>
              </a:ext>
            </a:extLst>
          </p:cNvPr>
          <p:cNvCxnSpPr/>
          <p:nvPr userDrawn="1"/>
        </p:nvCxnSpPr>
        <p:spPr>
          <a:xfrm>
            <a:off x="457200" y="6126163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10;p39">
            <a:extLst>
              <a:ext uri="{FF2B5EF4-FFF2-40B4-BE49-F238E27FC236}">
                <a16:creationId xmlns:a16="http://schemas.microsoft.com/office/drawing/2014/main" id="{BC9DF05D-1414-224E-B71E-E2CC3376761B}"/>
              </a:ext>
            </a:extLst>
          </p:cNvPr>
          <p:cNvSpPr/>
          <p:nvPr userDrawn="1"/>
        </p:nvSpPr>
        <p:spPr>
          <a:xfrm>
            <a:off x="8411688" y="6321752"/>
            <a:ext cx="3513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1E2ADC-530B-6140-B0A3-0E9567108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031"/>
            <a:ext cx="9144000" cy="6351938"/>
          </a:xfrm>
          <a:prstGeom prst="rect">
            <a:avLst/>
          </a:prstGeom>
        </p:spPr>
      </p:pic>
      <p:sp>
        <p:nvSpPr>
          <p:cNvPr id="10" name="Google Shape;89;p1">
            <a:extLst>
              <a:ext uri="{FF2B5EF4-FFF2-40B4-BE49-F238E27FC236}">
                <a16:creationId xmlns:a16="http://schemas.microsoft.com/office/drawing/2014/main" id="{576BFE23-20E0-2C4E-AEB9-39784AA7933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96474" y="5348645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GB" sz="1860" dirty="0"/>
              <a:t>Course creator: </a:t>
            </a:r>
            <a:r>
              <a:rPr lang="en-GB" sz="1860" dirty="0" err="1"/>
              <a:t>Shareen</a:t>
            </a:r>
            <a:r>
              <a:rPr lang="en-GB" sz="1860" dirty="0"/>
              <a:t> Wilkinson </a:t>
            </a:r>
            <a:endParaRPr sz="186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GB" sz="1860" dirty="0"/>
              <a:t>@</a:t>
            </a:r>
            <a:r>
              <a:rPr lang="en-GB" sz="1860" dirty="0" err="1"/>
              <a:t>ShareenAdvice</a:t>
            </a:r>
            <a:r>
              <a:rPr lang="en-GB" sz="1860" dirty="0"/>
              <a:t>  </a:t>
            </a:r>
            <a:endParaRPr dirty="0"/>
          </a:p>
        </p:txBody>
      </p:sp>
      <p:pic>
        <p:nvPicPr>
          <p:cNvPr id="11" name="Google Shape;28;p1">
            <a:extLst>
              <a:ext uri="{FF2B5EF4-FFF2-40B4-BE49-F238E27FC236}">
                <a16:creationId xmlns:a16="http://schemas.microsoft.com/office/drawing/2014/main" id="{809DBEAA-7776-494E-B858-C6DEF747FB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1438" y="1380713"/>
            <a:ext cx="1797978" cy="821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628650" y="770562"/>
            <a:ext cx="7724240" cy="10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dirty="0"/>
              <a:t>What type of writing can exclamations be applied to? </a:t>
            </a:r>
            <a:br>
              <a:rPr lang="en-GB" sz="3959" dirty="0"/>
            </a:br>
            <a:endParaRPr sz="3959" dirty="0"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1"/>
          </p:nvPr>
        </p:nvSpPr>
        <p:spPr>
          <a:xfrm>
            <a:off x="1006867" y="1705510"/>
            <a:ext cx="7426289" cy="458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Letters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I wish you were here!)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stories and fairy tales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big teeth you have!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Narrative writing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 lucky escape that was!)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Book reviews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amazing this is!)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 description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shiny she looks!)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Recounts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 wonderful day we had!)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Google Shape;215;p13">
            <a:extLst>
              <a:ext uri="{FF2B5EF4-FFF2-40B4-BE49-F238E27FC236}">
                <a16:creationId xmlns:a16="http://schemas.microsoft.com/office/drawing/2014/main" id="{6333C64A-7D48-7346-9D98-075D50D6A5E5}"/>
              </a:ext>
            </a:extLst>
          </p:cNvPr>
          <p:cNvSpPr/>
          <p:nvPr/>
        </p:nvSpPr>
        <p:spPr>
          <a:xfrm>
            <a:off x="730729" y="3444279"/>
            <a:ext cx="208708" cy="271347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6;p13">
            <a:extLst>
              <a:ext uri="{FF2B5EF4-FFF2-40B4-BE49-F238E27FC236}">
                <a16:creationId xmlns:a16="http://schemas.microsoft.com/office/drawing/2014/main" id="{936473BC-581C-4642-8BB3-A82A10C5BDEA}"/>
              </a:ext>
            </a:extLst>
          </p:cNvPr>
          <p:cNvSpPr/>
          <p:nvPr/>
        </p:nvSpPr>
        <p:spPr>
          <a:xfrm>
            <a:off x="730729" y="4077464"/>
            <a:ext cx="208708" cy="271347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7;p13">
            <a:extLst>
              <a:ext uri="{FF2B5EF4-FFF2-40B4-BE49-F238E27FC236}">
                <a16:creationId xmlns:a16="http://schemas.microsoft.com/office/drawing/2014/main" id="{E608C446-54F0-634C-BA19-1631831A1137}"/>
              </a:ext>
            </a:extLst>
          </p:cNvPr>
          <p:cNvSpPr/>
          <p:nvPr/>
        </p:nvSpPr>
        <p:spPr>
          <a:xfrm>
            <a:off x="730729" y="4664536"/>
            <a:ext cx="208708" cy="271347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9;p13">
            <a:extLst>
              <a:ext uri="{FF2B5EF4-FFF2-40B4-BE49-F238E27FC236}">
                <a16:creationId xmlns:a16="http://schemas.microsoft.com/office/drawing/2014/main" id="{256C0447-46A5-3542-AF76-A37108D07794}"/>
              </a:ext>
            </a:extLst>
          </p:cNvPr>
          <p:cNvSpPr/>
          <p:nvPr/>
        </p:nvSpPr>
        <p:spPr>
          <a:xfrm>
            <a:off x="730729" y="5268894"/>
            <a:ext cx="208708" cy="271347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3;p13">
            <a:extLst>
              <a:ext uri="{FF2B5EF4-FFF2-40B4-BE49-F238E27FC236}">
                <a16:creationId xmlns:a16="http://schemas.microsoft.com/office/drawing/2014/main" id="{C517C29E-4897-1845-BCD4-B70DC00B2D64}"/>
              </a:ext>
            </a:extLst>
          </p:cNvPr>
          <p:cNvSpPr/>
          <p:nvPr/>
        </p:nvSpPr>
        <p:spPr>
          <a:xfrm>
            <a:off x="730729" y="2578280"/>
            <a:ext cx="208708" cy="271347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19;p13">
            <a:extLst>
              <a:ext uri="{FF2B5EF4-FFF2-40B4-BE49-F238E27FC236}">
                <a16:creationId xmlns:a16="http://schemas.microsoft.com/office/drawing/2014/main" id="{8B3FED50-196E-6F4E-808A-1C75004CD1E0}"/>
              </a:ext>
            </a:extLst>
          </p:cNvPr>
          <p:cNvSpPr/>
          <p:nvPr/>
        </p:nvSpPr>
        <p:spPr>
          <a:xfrm>
            <a:off x="730729" y="1952112"/>
            <a:ext cx="208708" cy="271347"/>
          </a:xfrm>
          <a:prstGeom prst="chevron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628650" y="1259023"/>
            <a:ext cx="7462355" cy="4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chemeClr val="tx1"/>
                </a:solidFill>
              </a:rPr>
              <a:t>Commands give directives and use the imperative form.</a:t>
            </a:r>
            <a:r>
              <a:rPr lang="en-GB" sz="1900" dirty="0">
                <a:solidFill>
                  <a:schemeClr val="tx1"/>
                </a:solidFill>
              </a:rPr>
              <a:t> </a:t>
            </a:r>
            <a:endParaRPr sz="19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GB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Look</a:t>
            </a: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 me.</a:t>
            </a:r>
            <a:endParaRPr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GB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Follow</a:t>
            </a: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signs.</a:t>
            </a:r>
            <a:endParaRPr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the while, </a:t>
            </a:r>
            <a:r>
              <a:rPr lang="en-GB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stand</a:t>
            </a: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over there.</a:t>
            </a:r>
            <a:endParaRPr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GB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Stop</a:t>
            </a: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right now!</a:t>
            </a:r>
            <a:endParaRPr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GB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Put</a:t>
            </a: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down your pencils. </a:t>
            </a:r>
            <a:endParaRPr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 b="1" dirty="0">
                <a:solidFill>
                  <a:schemeClr val="tx1"/>
                </a:solidFill>
              </a:rPr>
              <a:t>They rarely use the subject as this is implied. </a:t>
            </a:r>
            <a:endParaRPr sz="19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(You) </a:t>
            </a:r>
            <a:r>
              <a:rPr lang="en-GB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look </a:t>
            </a: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me.</a:t>
            </a:r>
            <a:endParaRPr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(You) </a:t>
            </a:r>
            <a:r>
              <a:rPr lang="en-GB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follow</a:t>
            </a: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signs. </a:t>
            </a:r>
            <a:endParaRPr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lang="en-GB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GB" sz="1900" b="1" dirty="0">
                <a:solidFill>
                  <a:schemeClr val="tx1"/>
                </a:solidFill>
              </a:rPr>
              <a:t>Negative commands</a:t>
            </a:r>
            <a:endParaRPr sz="19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touch that!</a:t>
            </a:r>
            <a:endParaRPr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GB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not touch.</a:t>
            </a:r>
            <a:endParaRPr sz="154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561975" y="449032"/>
            <a:ext cx="670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1263720" y="1825624"/>
            <a:ext cx="7251629" cy="379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Cut the bread in half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Requests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refrain from touching the display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Invitations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come to my dinner party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Advice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Think about the answer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Good wishes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a lovely time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Warnings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Watch out for the crocodiles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628650" y="427742"/>
            <a:ext cx="64091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b="1" dirty="0"/>
              <a:t>How can commands be used in writing ?</a:t>
            </a:r>
            <a:endParaRPr dirty="0"/>
          </a:p>
        </p:txBody>
      </p:sp>
      <p:sp>
        <p:nvSpPr>
          <p:cNvPr id="4" name="Google Shape;215;p13">
            <a:extLst>
              <a:ext uri="{FF2B5EF4-FFF2-40B4-BE49-F238E27FC236}">
                <a16:creationId xmlns:a16="http://schemas.microsoft.com/office/drawing/2014/main" id="{1F4B070E-9FBC-9E46-8293-1B0DA4553047}"/>
              </a:ext>
            </a:extLst>
          </p:cNvPr>
          <p:cNvSpPr/>
          <p:nvPr/>
        </p:nvSpPr>
        <p:spPr>
          <a:xfrm>
            <a:off x="843745" y="3183920"/>
            <a:ext cx="208708" cy="271347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6;p13">
            <a:extLst>
              <a:ext uri="{FF2B5EF4-FFF2-40B4-BE49-F238E27FC236}">
                <a16:creationId xmlns:a16="http://schemas.microsoft.com/office/drawing/2014/main" id="{BBF62155-8DAF-6543-9DA8-DC2807CFC30F}"/>
              </a:ext>
            </a:extLst>
          </p:cNvPr>
          <p:cNvSpPr/>
          <p:nvPr/>
        </p:nvSpPr>
        <p:spPr>
          <a:xfrm>
            <a:off x="843745" y="3789550"/>
            <a:ext cx="208708" cy="271347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7;p13">
            <a:extLst>
              <a:ext uri="{FF2B5EF4-FFF2-40B4-BE49-F238E27FC236}">
                <a16:creationId xmlns:a16="http://schemas.microsoft.com/office/drawing/2014/main" id="{D4E08215-9457-E54B-B6A5-7F6BCB0E0663}"/>
              </a:ext>
            </a:extLst>
          </p:cNvPr>
          <p:cNvSpPr/>
          <p:nvPr/>
        </p:nvSpPr>
        <p:spPr>
          <a:xfrm>
            <a:off x="843745" y="4395180"/>
            <a:ext cx="208708" cy="271347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9;p13">
            <a:extLst>
              <a:ext uri="{FF2B5EF4-FFF2-40B4-BE49-F238E27FC236}">
                <a16:creationId xmlns:a16="http://schemas.microsoft.com/office/drawing/2014/main" id="{283EDA20-D3D0-5046-B36D-32C313598C37}"/>
              </a:ext>
            </a:extLst>
          </p:cNvPr>
          <p:cNvSpPr/>
          <p:nvPr/>
        </p:nvSpPr>
        <p:spPr>
          <a:xfrm>
            <a:off x="843745" y="5000809"/>
            <a:ext cx="208708" cy="271347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3;p13">
            <a:extLst>
              <a:ext uri="{FF2B5EF4-FFF2-40B4-BE49-F238E27FC236}">
                <a16:creationId xmlns:a16="http://schemas.microsoft.com/office/drawing/2014/main" id="{F1E43F44-EE15-7942-80B0-30AC32E1438D}"/>
              </a:ext>
            </a:extLst>
          </p:cNvPr>
          <p:cNvSpPr/>
          <p:nvPr/>
        </p:nvSpPr>
        <p:spPr>
          <a:xfrm>
            <a:off x="843745" y="2578290"/>
            <a:ext cx="208708" cy="271347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19;p13">
            <a:extLst>
              <a:ext uri="{FF2B5EF4-FFF2-40B4-BE49-F238E27FC236}">
                <a16:creationId xmlns:a16="http://schemas.microsoft.com/office/drawing/2014/main" id="{D03CE272-3902-F348-B769-2F670195035A}"/>
              </a:ext>
            </a:extLst>
          </p:cNvPr>
          <p:cNvSpPr/>
          <p:nvPr/>
        </p:nvSpPr>
        <p:spPr>
          <a:xfrm>
            <a:off x="843745" y="2003482"/>
            <a:ext cx="208708" cy="271347"/>
          </a:xfrm>
          <a:prstGeom prst="chevron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>
            <a:spLocks noGrp="1"/>
          </p:cNvSpPr>
          <p:nvPr>
            <p:ph type="title"/>
          </p:nvPr>
        </p:nvSpPr>
        <p:spPr>
          <a:xfrm>
            <a:off x="410966" y="498297"/>
            <a:ext cx="7882925" cy="146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/>
              <a:t>Gateway to writing – Learning about sentences (2009)</a:t>
            </a:r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1"/>
          </p:nvPr>
        </p:nvSpPr>
        <p:spPr>
          <a:xfrm>
            <a:off x="410966" y="2188396"/>
            <a:ext cx="8280971" cy="417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/>
              <a:t>Human sentences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each word of a sentence, and the full stop, on separate cards. Give each card to a child, and ask the children to sequence the words to make a sentence. All the children then read the sentence together.</a:t>
            </a:r>
            <a:endParaRPr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dirty="0"/>
              <a:t>Beginnings and endings</a:t>
            </a:r>
            <a:endParaRPr b="1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D022D84-66CF-814C-AE59-FC2D51EE066A}"/>
              </a:ext>
            </a:extLst>
          </p:cNvPr>
          <p:cNvSpPr/>
          <p:nvPr/>
        </p:nvSpPr>
        <p:spPr>
          <a:xfrm>
            <a:off x="2149225" y="1939247"/>
            <a:ext cx="2422775" cy="297950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7" name="Google Shape;177;p14"/>
          <p:cNvSpPr txBox="1">
            <a:spLocks noGrp="1"/>
          </p:cNvSpPr>
          <p:nvPr>
            <p:ph type="body" idx="1"/>
          </p:nvPr>
        </p:nvSpPr>
        <p:spPr>
          <a:xfrm>
            <a:off x="2322461" y="2295668"/>
            <a:ext cx="2076303" cy="19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4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can hear an owl</a:t>
            </a:r>
            <a:endParaRPr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EE7C19-E8E0-5943-ADC7-48833FF4CC06}"/>
              </a:ext>
            </a:extLst>
          </p:cNvPr>
          <p:cNvSpPr/>
          <p:nvPr/>
        </p:nvSpPr>
        <p:spPr>
          <a:xfrm>
            <a:off x="4906973" y="1939247"/>
            <a:ext cx="2422775" cy="297950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Google Shape;177;p14">
            <a:extLst>
              <a:ext uri="{FF2B5EF4-FFF2-40B4-BE49-F238E27FC236}">
                <a16:creationId xmlns:a16="http://schemas.microsoft.com/office/drawing/2014/main" id="{B8D4A9CC-1D91-BA45-9EE7-EB8AE53865E4}"/>
              </a:ext>
            </a:extLst>
          </p:cNvPr>
          <p:cNvSpPr txBox="1">
            <a:spLocks/>
          </p:cNvSpPr>
          <p:nvPr/>
        </p:nvSpPr>
        <p:spPr>
          <a:xfrm>
            <a:off x="5080209" y="2753734"/>
            <a:ext cx="2076303" cy="135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SzPts val="2800"/>
              <a:buFont typeface="Arial"/>
              <a:buNone/>
            </a:pPr>
            <a:r>
              <a:rPr lang="en-GB" sz="4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hoot at night. 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/>
              <a:t>Is it a sentence?</a:t>
            </a:r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chitects Daughter"/>
              <a:buChar char="•"/>
            </a:pPr>
            <a:r>
              <a:rPr lang="en-GB" sz="4000">
                <a:latin typeface="Architects Daughter"/>
                <a:ea typeface="Architects Daughter"/>
                <a:cs typeface="Architects Daughter"/>
                <a:sym typeface="Architects Daughter"/>
              </a:rPr>
              <a:t>Sam sat on the. </a:t>
            </a:r>
            <a:endParaRPr/>
          </a:p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chitects Daughter"/>
              <a:buChar char="•"/>
            </a:pPr>
            <a:r>
              <a:rPr lang="en-GB" sz="4000">
                <a:latin typeface="Architects Daughter"/>
                <a:ea typeface="Architects Daughter"/>
                <a:cs typeface="Architects Daughter"/>
                <a:sym typeface="Architects Daughter"/>
              </a:rPr>
              <a:t>The dog ran up the hill. </a:t>
            </a:r>
            <a:endParaRPr/>
          </a:p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chitects Daughter"/>
              <a:buChar char="•"/>
            </a:pPr>
            <a:r>
              <a:rPr lang="en-GB" sz="4000">
                <a:latin typeface="Architects Daughter"/>
                <a:ea typeface="Architects Daughter"/>
                <a:cs typeface="Architects Daughter"/>
                <a:sym typeface="Architects Daughter"/>
              </a:rPr>
              <a:t>The cat and the fish. </a:t>
            </a:r>
            <a:endParaRPr/>
          </a:p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chitects Daughter"/>
              <a:buChar char="•"/>
            </a:pPr>
            <a:r>
              <a:rPr lang="en-GB" sz="4000">
                <a:latin typeface="Architects Daughter"/>
                <a:ea typeface="Architects Daughter"/>
                <a:cs typeface="Architects Daughter"/>
                <a:sym typeface="Architects Daughter"/>
              </a:rPr>
              <a:t>Jumps on the bed. </a:t>
            </a:r>
            <a:endParaRPr/>
          </a:p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chitects Daughter"/>
              <a:buChar char="•"/>
            </a:pPr>
            <a:r>
              <a:rPr lang="en-GB" sz="4000">
                <a:latin typeface="Architects Daughter"/>
                <a:ea typeface="Architects Daughter"/>
                <a:cs typeface="Architects Daughter"/>
                <a:sym typeface="Architects Daughter"/>
              </a:rPr>
              <a:t>The doll is in the cot.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/>
              <a:t>Noisy sentences</a:t>
            </a:r>
            <a:br>
              <a:rPr lang="en-GB" b="1"/>
            </a:br>
            <a:endParaRPr b="1"/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1160978" y="1711236"/>
            <a:ext cx="7128339" cy="431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 a text together. 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7800" indent="0">
              <a:buSzPts val="2800"/>
              <a:buNone/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Ask the children to clap, knock on the floor or click their fingers every time they come to a full stop. Different sounds can be used for question marks and exclamation marks.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Google Shape;215;p13">
            <a:extLst>
              <a:ext uri="{FF2B5EF4-FFF2-40B4-BE49-F238E27FC236}">
                <a16:creationId xmlns:a16="http://schemas.microsoft.com/office/drawing/2014/main" id="{A949AB6C-E810-A14D-B173-F9CCA1CF0F9A}"/>
              </a:ext>
            </a:extLst>
          </p:cNvPr>
          <p:cNvSpPr/>
          <p:nvPr/>
        </p:nvSpPr>
        <p:spPr>
          <a:xfrm>
            <a:off x="741666" y="2814572"/>
            <a:ext cx="208708" cy="271347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3;p13">
            <a:extLst>
              <a:ext uri="{FF2B5EF4-FFF2-40B4-BE49-F238E27FC236}">
                <a16:creationId xmlns:a16="http://schemas.microsoft.com/office/drawing/2014/main" id="{056045BB-7A0D-4546-8EBD-062CF0B8312C}"/>
              </a:ext>
            </a:extLst>
          </p:cNvPr>
          <p:cNvSpPr/>
          <p:nvPr/>
        </p:nvSpPr>
        <p:spPr>
          <a:xfrm>
            <a:off x="741666" y="1859621"/>
            <a:ext cx="208708" cy="271347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1E2ADC-530B-6140-B0A3-0E9567108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031"/>
            <a:ext cx="9144000" cy="6351938"/>
          </a:xfrm>
          <a:prstGeom prst="rect">
            <a:avLst/>
          </a:prstGeom>
        </p:spPr>
      </p:pic>
      <p:sp>
        <p:nvSpPr>
          <p:cNvPr id="10" name="Google Shape;89;p1">
            <a:extLst>
              <a:ext uri="{FF2B5EF4-FFF2-40B4-BE49-F238E27FC236}">
                <a16:creationId xmlns:a16="http://schemas.microsoft.com/office/drawing/2014/main" id="{576BFE23-20E0-2C4E-AEB9-39784AA7933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96474" y="5348645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GB" sz="1860" dirty="0"/>
              <a:t>Course creator: </a:t>
            </a:r>
            <a:r>
              <a:rPr lang="en-GB" sz="1860" dirty="0" err="1"/>
              <a:t>Shareen</a:t>
            </a:r>
            <a:r>
              <a:rPr lang="en-GB" sz="1860" dirty="0"/>
              <a:t> Wilkinson </a:t>
            </a:r>
            <a:endParaRPr sz="186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GB" sz="1860" dirty="0"/>
              <a:t>@</a:t>
            </a:r>
            <a:r>
              <a:rPr lang="en-GB" sz="1860" dirty="0" err="1"/>
              <a:t>ShareenAdvice</a:t>
            </a:r>
            <a:r>
              <a:rPr lang="en-GB" sz="1860" dirty="0"/>
              <a:t>  </a:t>
            </a:r>
            <a:endParaRPr dirty="0"/>
          </a:p>
        </p:txBody>
      </p:sp>
      <p:pic>
        <p:nvPicPr>
          <p:cNvPr id="11" name="Google Shape;28;p1">
            <a:extLst>
              <a:ext uri="{FF2B5EF4-FFF2-40B4-BE49-F238E27FC236}">
                <a16:creationId xmlns:a16="http://schemas.microsoft.com/office/drawing/2014/main" id="{809DBEAA-7776-494E-B858-C6DEF747FB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1438" y="1380713"/>
            <a:ext cx="1797978" cy="8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06;p38">
            <a:extLst>
              <a:ext uri="{FF2B5EF4-FFF2-40B4-BE49-F238E27FC236}">
                <a16:creationId xmlns:a16="http://schemas.microsoft.com/office/drawing/2014/main" id="{B45A3896-1CF3-9B49-8445-127F44194767}"/>
              </a:ext>
            </a:extLst>
          </p:cNvPr>
          <p:cNvSpPr/>
          <p:nvPr/>
        </p:nvSpPr>
        <p:spPr>
          <a:xfrm>
            <a:off x="3960239" y="2140327"/>
            <a:ext cx="5183761" cy="1189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07;p38">
            <a:extLst>
              <a:ext uri="{FF2B5EF4-FFF2-40B4-BE49-F238E27FC236}">
                <a16:creationId xmlns:a16="http://schemas.microsoft.com/office/drawing/2014/main" id="{B6171DC5-6AAC-7143-89D9-B4B7233797F2}"/>
              </a:ext>
            </a:extLst>
          </p:cNvPr>
          <p:cNvSpPr txBox="1"/>
          <p:nvPr/>
        </p:nvSpPr>
        <p:spPr>
          <a:xfrm>
            <a:off x="3985924" y="2140327"/>
            <a:ext cx="414269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Rounded"/>
              <a:buNone/>
            </a:pPr>
            <a:r>
              <a:rPr lang="en-GB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00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0" y="10953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br>
              <a:rPr lang="en-GB" sz="3959" b="1">
                <a:solidFill>
                  <a:srgbClr val="00B050"/>
                </a:solidFill>
              </a:rPr>
            </a:br>
            <a:r>
              <a:rPr lang="en-GB" sz="3959" b="1"/>
              <a:t>Different types of sentences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628650" y="158931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ts val="2800"/>
              <a:buNone/>
            </a:pPr>
            <a:r>
              <a:rPr lang="en-GB" b="1" dirty="0">
                <a:solidFill>
                  <a:srgbClr val="FFC000"/>
                </a:solidFill>
              </a:rPr>
              <a:t>Exclamation</a:t>
            </a:r>
            <a:br>
              <a:rPr lang="en-GB" b="1" dirty="0">
                <a:solidFill>
                  <a:srgbClr val="FFC000"/>
                </a:solidFill>
              </a:rPr>
            </a:b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 wonderful present you gave me!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Pts val="2800"/>
              <a:buNone/>
            </a:pPr>
            <a:r>
              <a:rPr lang="en-GB" b="1" dirty="0">
                <a:solidFill>
                  <a:srgbClr val="7030A0"/>
                </a:solidFill>
              </a:rPr>
              <a:t>Command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Pack away your paints now. 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Pts val="2800"/>
              <a:buNone/>
            </a:pPr>
            <a:r>
              <a:rPr lang="en-GB" b="1" dirty="0">
                <a:solidFill>
                  <a:srgbClr val="92D050"/>
                </a:solidFill>
              </a:rPr>
              <a:t>Statement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day, Ali decided to make a toy robot.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070C0"/>
              </a:buClr>
              <a:buSzPts val="2800"/>
              <a:buNone/>
            </a:pPr>
            <a:r>
              <a:rPr lang="en-GB" b="1" dirty="0">
                <a:solidFill>
                  <a:srgbClr val="FF2F92"/>
                </a:solidFill>
              </a:rPr>
              <a:t>Question</a:t>
            </a:r>
            <a:br>
              <a:rPr lang="en-GB" b="1" dirty="0">
                <a:solidFill>
                  <a:srgbClr val="FF2F92"/>
                </a:solidFill>
              </a:rPr>
            </a:b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do lions live? 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647699" y="412400"/>
            <a:ext cx="7848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dirty="0" err="1"/>
              <a:t>Ottershaw</a:t>
            </a:r>
            <a:r>
              <a:rPr lang="en-GB" sz="3959" b="1" dirty="0"/>
              <a:t> Infant School, Surrey</a:t>
            </a:r>
            <a:endParaRPr b="1" dirty="0"/>
          </a:p>
        </p:txBody>
      </p:sp>
      <p:pic>
        <p:nvPicPr>
          <p:cNvPr id="103" name="Google Shape;103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7048" y="1106731"/>
            <a:ext cx="4829903" cy="464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231168" y="339047"/>
            <a:ext cx="8681663" cy="651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ts val="4400"/>
              <a:buNone/>
            </a:pPr>
            <a:r>
              <a:rPr lang="en-GB" sz="4400" b="1" dirty="0">
                <a:solidFill>
                  <a:schemeClr val="tx1"/>
                </a:solidFill>
              </a:rPr>
              <a:t>Explicitly teach the difference between a statement and a phrase</a:t>
            </a:r>
          </a:p>
          <a:p>
            <a:pPr marL="685800" lvl="1" indent="-228600">
              <a:spcBef>
                <a:spcPts val="1000"/>
              </a:spcBef>
              <a:spcAft>
                <a:spcPts val="1800"/>
              </a:spcAft>
              <a:buSzPts val="4000"/>
              <a:buNone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The boy played tennis.</a:t>
            </a:r>
            <a:endParaRPr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5800" lvl="1" indent="-228600">
              <a:spcBef>
                <a:spcPts val="1000"/>
              </a:spcBef>
              <a:spcAft>
                <a:spcPts val="1800"/>
              </a:spcAft>
              <a:buSzPts val="4000"/>
              <a:buNone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Blue sky. </a:t>
            </a:r>
            <a:endParaRPr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5800" lvl="1" indent="-228600">
              <a:spcBef>
                <a:spcPts val="1000"/>
              </a:spcBef>
              <a:spcAft>
                <a:spcPts val="1800"/>
              </a:spcAft>
              <a:buSzPts val="4000"/>
              <a:buNone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The rabbit ate a carrot.</a:t>
            </a:r>
            <a:endParaRPr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5800" lvl="1" indent="-228600">
              <a:spcBef>
                <a:spcPts val="1000"/>
              </a:spcBef>
              <a:spcAft>
                <a:spcPts val="1800"/>
              </a:spcAft>
              <a:buSzPts val="4000"/>
              <a:buNone/>
            </a:pP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Delicious cake. 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Google Shape;215;p13">
            <a:extLst>
              <a:ext uri="{FF2B5EF4-FFF2-40B4-BE49-F238E27FC236}">
                <a16:creationId xmlns:a16="http://schemas.microsoft.com/office/drawing/2014/main" id="{30135254-6007-7943-84D8-924E692ACC11}"/>
              </a:ext>
            </a:extLst>
          </p:cNvPr>
          <p:cNvSpPr/>
          <p:nvPr/>
        </p:nvSpPr>
        <p:spPr>
          <a:xfrm>
            <a:off x="709216" y="2058168"/>
            <a:ext cx="208708" cy="271347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16;p13">
            <a:extLst>
              <a:ext uri="{FF2B5EF4-FFF2-40B4-BE49-F238E27FC236}">
                <a16:creationId xmlns:a16="http://schemas.microsoft.com/office/drawing/2014/main" id="{25634EE3-E778-BB43-B988-974489E4B7C7}"/>
              </a:ext>
            </a:extLst>
          </p:cNvPr>
          <p:cNvSpPr/>
          <p:nvPr/>
        </p:nvSpPr>
        <p:spPr>
          <a:xfrm>
            <a:off x="709216" y="2895108"/>
            <a:ext cx="208708" cy="271347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7;p13">
            <a:extLst>
              <a:ext uri="{FF2B5EF4-FFF2-40B4-BE49-F238E27FC236}">
                <a16:creationId xmlns:a16="http://schemas.microsoft.com/office/drawing/2014/main" id="{517DC36C-E145-1643-BF66-0B19EDAF5ED4}"/>
              </a:ext>
            </a:extLst>
          </p:cNvPr>
          <p:cNvSpPr/>
          <p:nvPr/>
        </p:nvSpPr>
        <p:spPr>
          <a:xfrm>
            <a:off x="709216" y="3732048"/>
            <a:ext cx="208708" cy="271347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9;p13">
            <a:extLst>
              <a:ext uri="{FF2B5EF4-FFF2-40B4-BE49-F238E27FC236}">
                <a16:creationId xmlns:a16="http://schemas.microsoft.com/office/drawing/2014/main" id="{0436B982-E7FD-DC4E-A84F-29CEBABDCBBC}"/>
              </a:ext>
            </a:extLst>
          </p:cNvPr>
          <p:cNvSpPr/>
          <p:nvPr/>
        </p:nvSpPr>
        <p:spPr>
          <a:xfrm>
            <a:off x="709216" y="4568987"/>
            <a:ext cx="208708" cy="271347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215" y="991048"/>
            <a:ext cx="6483570" cy="487590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1168223" y="539300"/>
            <a:ext cx="1368300" cy="369300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Year 1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1496775" y="1102175"/>
            <a:ext cx="5973600" cy="43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1) Circle the </a:t>
            </a:r>
            <a:r>
              <a:rPr lang="en-GB" sz="2300" b="1" dirty="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full stops</a:t>
            </a:r>
            <a:r>
              <a:rPr lang="en-GB" sz="2300" dirty="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that are in the wrong places. </a:t>
            </a:r>
            <a:endParaRPr sz="23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One has been done for you.</a:t>
            </a:r>
            <a:endParaRPr sz="23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My classroom is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 quite big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 There are some colourful paintings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 on the walls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 My best friend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 Ahmed painted one of them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70EB29-4DA2-2D47-93FE-43B1205E07D3}"/>
              </a:ext>
            </a:extLst>
          </p:cNvPr>
          <p:cNvSpPr/>
          <p:nvPr/>
        </p:nvSpPr>
        <p:spPr>
          <a:xfrm>
            <a:off x="3452116" y="2938408"/>
            <a:ext cx="205483" cy="205483"/>
          </a:xfrm>
          <a:prstGeom prst="ellipse">
            <a:avLst/>
          </a:prstGeom>
          <a:noFill/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628650" y="282934"/>
            <a:ext cx="7886700" cy="100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dirty="0"/>
              <a:t>Questions</a:t>
            </a:r>
            <a:endParaRPr dirty="0"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628650" y="1371601"/>
            <a:ext cx="76788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70" b="1" dirty="0"/>
              <a:t>Question tags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70" i="1" dirty="0"/>
              <a:t>She’s really talented, isn’t she? 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70" i="1" dirty="0"/>
              <a:t>I am the best writer, aren’t I? 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70" b="1" dirty="0"/>
              <a:t>Verb starters (do, have, be) or modal verbs (could, should, </a:t>
            </a:r>
            <a:br>
              <a:rPr lang="en-GB" sz="2170" b="1" dirty="0"/>
            </a:br>
            <a:r>
              <a:rPr lang="en-GB" sz="2170" b="1" dirty="0"/>
              <a:t>will etc)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70" i="1" dirty="0"/>
              <a:t>Do you have a pencil? 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70" i="1" dirty="0"/>
              <a:t>Could you pass me the sauce please? 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i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70" b="1" dirty="0" err="1"/>
              <a:t>Wh</a:t>
            </a:r>
            <a:r>
              <a:rPr lang="en-GB" sz="2170" b="1" dirty="0"/>
              <a:t>- words (what, who, whom, whose, where, why, when)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70" i="1" dirty="0"/>
              <a:t>Who was that? 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70" i="1" dirty="0"/>
              <a:t>Where did you find them? 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8"/>
          <p:cNvGraphicFramePr/>
          <p:nvPr>
            <p:extLst>
              <p:ext uri="{D42A27DB-BD31-4B8C-83A1-F6EECF244321}">
                <p14:modId xmlns:p14="http://schemas.microsoft.com/office/powerpoint/2010/main" val="1081287599"/>
              </p:ext>
            </p:extLst>
          </p:nvPr>
        </p:nvGraphicFramePr>
        <p:xfrm>
          <a:off x="628650" y="1413287"/>
          <a:ext cx="7886700" cy="44529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5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4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What </a:t>
                      </a:r>
                      <a:endParaRPr sz="15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Noun/noun phrase</a:t>
                      </a:r>
                      <a:endParaRPr sz="15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Subject (noun </a:t>
                      </a:r>
                      <a:br>
                        <a:rPr lang="en-GB" sz="15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</a:br>
                      <a:r>
                        <a:rPr lang="en-GB" sz="15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or pronoun)</a:t>
                      </a:r>
                      <a:endParaRPr sz="15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verb</a:t>
                      </a:r>
                      <a:endParaRPr sz="15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Exclamation mark </a:t>
                      </a:r>
                      <a:endParaRPr sz="15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What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big teeth</a:t>
                      </a:r>
                      <a:endParaRPr sz="15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you</a:t>
                      </a:r>
                      <a:endParaRPr sz="15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have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!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How</a:t>
                      </a:r>
                      <a:endParaRPr sz="1500" b="1" u="none" strike="noStrike" cap="none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Adjective</a:t>
                      </a:r>
                      <a:endParaRPr sz="15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Subject (noun or pronoun)</a:t>
                      </a:r>
                      <a:endParaRPr sz="15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verb</a:t>
                      </a:r>
                      <a:endParaRPr sz="1500" b="1" u="none" strike="noStrike" cap="none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Exclamation mark </a:t>
                      </a:r>
                      <a:endParaRPr sz="15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How 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amazing 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he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is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!</a:t>
                      </a:r>
                      <a:endParaRPr sz="15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125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N.B: The syntax varies in the examples given because they can include other elements but this gives a rough guide. </a:t>
                      </a:r>
                      <a:endParaRPr sz="1200" b="1" i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30;p7">
            <a:extLst>
              <a:ext uri="{FF2B5EF4-FFF2-40B4-BE49-F238E27FC236}">
                <a16:creationId xmlns:a16="http://schemas.microsoft.com/office/drawing/2014/main" id="{1687F85B-CB93-E240-985A-73AD2F7A21B3}"/>
              </a:ext>
            </a:extLst>
          </p:cNvPr>
          <p:cNvSpPr txBox="1">
            <a:spLocks/>
          </p:cNvSpPr>
          <p:nvPr/>
        </p:nvSpPr>
        <p:spPr>
          <a:xfrm>
            <a:off x="628650" y="282934"/>
            <a:ext cx="7886700" cy="100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GB" b="1" dirty="0"/>
              <a:t>Explanations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dirty="0"/>
              <a:t>Other uses of exclamation marks </a:t>
            </a:r>
            <a:endParaRPr b="1" dirty="0"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1047964" y="1825625"/>
            <a:ext cx="74673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GB" sz="2380" b="1" dirty="0">
                <a:solidFill>
                  <a:schemeClr val="tx1"/>
                </a:solidFill>
              </a:rPr>
              <a:t>Examples of using exclamation marks</a:t>
            </a:r>
            <a:endParaRPr b="1" dirty="0">
              <a:solidFill>
                <a:schemeClr val="tx1"/>
              </a:solidFill>
            </a:endParaRPr>
          </a:p>
          <a:p>
            <a:pPr marL="151130" indent="0">
              <a:lnSpc>
                <a:spcPct val="70000"/>
              </a:lnSpc>
              <a:buSzPts val="2380"/>
              <a:buNone/>
            </a:pPr>
            <a:endParaRPr sz="238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SzPts val="2380"/>
              <a:buNone/>
            </a:pPr>
            <a:r>
              <a:rPr lang="en-GB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are my best friend! </a:t>
            </a:r>
            <a:endParaRPr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lnSpc>
                <a:spcPct val="70000"/>
              </a:lnSpc>
              <a:buSzPts val="2380"/>
              <a:buNone/>
            </a:pPr>
            <a:r>
              <a:rPr lang="en-GB" sz="2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(Statement with an exclamation mark)</a:t>
            </a:r>
            <a:endParaRPr sz="2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08330" lvl="1" indent="0">
              <a:lnSpc>
                <a:spcPct val="70000"/>
              </a:lnSpc>
              <a:buSzPts val="2380"/>
              <a:buNone/>
            </a:pPr>
            <a:endParaRPr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SzPts val="2380"/>
              <a:buNone/>
            </a:pPr>
            <a:r>
              <a:rPr lang="en-GB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Get out of my house! </a:t>
            </a:r>
            <a:endParaRPr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lnSpc>
                <a:spcPct val="70000"/>
              </a:lnSpc>
              <a:buSzPts val="2380"/>
              <a:buNone/>
            </a:pPr>
            <a:r>
              <a:rPr lang="en-GB" sz="2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(Command with an exclamation mark)</a:t>
            </a:r>
            <a:endParaRPr sz="2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08330" lvl="1" indent="0">
              <a:lnSpc>
                <a:spcPct val="70000"/>
              </a:lnSpc>
              <a:buSzPts val="2380"/>
              <a:buNone/>
            </a:pPr>
            <a:endParaRPr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SzPts val="2380"/>
              <a:buNone/>
            </a:pPr>
            <a:r>
              <a:rPr lang="en-GB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Wow! </a:t>
            </a:r>
            <a:endParaRPr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</p:txBody>
      </p:sp>
      <p:sp>
        <p:nvSpPr>
          <p:cNvPr id="4" name="Google Shape;215;p13">
            <a:extLst>
              <a:ext uri="{FF2B5EF4-FFF2-40B4-BE49-F238E27FC236}">
                <a16:creationId xmlns:a16="http://schemas.microsoft.com/office/drawing/2014/main" id="{58CDCC53-8402-F94F-B61F-603B4A6A288D}"/>
              </a:ext>
            </a:extLst>
          </p:cNvPr>
          <p:cNvSpPr/>
          <p:nvPr/>
        </p:nvSpPr>
        <p:spPr>
          <a:xfrm>
            <a:off x="1120183" y="2613078"/>
            <a:ext cx="208708" cy="271347"/>
          </a:xfrm>
          <a:prstGeom prst="chevron">
            <a:avLst>
              <a:gd name="adj" fmla="val 50000"/>
            </a:avLst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6;p13">
            <a:extLst>
              <a:ext uri="{FF2B5EF4-FFF2-40B4-BE49-F238E27FC236}">
                <a16:creationId xmlns:a16="http://schemas.microsoft.com/office/drawing/2014/main" id="{54F1093B-F812-B14B-ABCF-574E0533BAEE}"/>
              </a:ext>
            </a:extLst>
          </p:cNvPr>
          <p:cNvSpPr/>
          <p:nvPr/>
        </p:nvSpPr>
        <p:spPr>
          <a:xfrm>
            <a:off x="1120183" y="3515656"/>
            <a:ext cx="208708" cy="271347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7;p13">
            <a:extLst>
              <a:ext uri="{FF2B5EF4-FFF2-40B4-BE49-F238E27FC236}">
                <a16:creationId xmlns:a16="http://schemas.microsoft.com/office/drawing/2014/main" id="{EE0D469C-4873-5848-9445-B1A8B1EF7E84}"/>
              </a:ext>
            </a:extLst>
          </p:cNvPr>
          <p:cNvSpPr/>
          <p:nvPr/>
        </p:nvSpPr>
        <p:spPr>
          <a:xfrm>
            <a:off x="1122095" y="4387412"/>
            <a:ext cx="208708" cy="271347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1307</Words>
  <Application>Microsoft Macintosh PowerPoint</Application>
  <PresentationFormat>On-screen Show (4:3)</PresentationFormat>
  <Paragraphs>168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Rounded</vt:lpstr>
      <vt:lpstr>Calibri</vt:lpstr>
      <vt:lpstr>Arial</vt:lpstr>
      <vt:lpstr>Architects Daughter</vt:lpstr>
      <vt:lpstr>Office Theme</vt:lpstr>
      <vt:lpstr>PowerPoint Presentation</vt:lpstr>
      <vt:lpstr> Different types of sentences</vt:lpstr>
      <vt:lpstr>Ottershaw Infant School, Surrey</vt:lpstr>
      <vt:lpstr>PowerPoint Presentation</vt:lpstr>
      <vt:lpstr>PowerPoint Presentation</vt:lpstr>
      <vt:lpstr>PowerPoint Presentation</vt:lpstr>
      <vt:lpstr>Questions</vt:lpstr>
      <vt:lpstr>PowerPoint Presentation</vt:lpstr>
      <vt:lpstr>Other uses of exclamation marks </vt:lpstr>
      <vt:lpstr>What type of writing can exclamations be applied to?  </vt:lpstr>
      <vt:lpstr> </vt:lpstr>
      <vt:lpstr>How can commands be used in writing ?</vt:lpstr>
      <vt:lpstr>Gateway to writing – Learning about sentences (2009)</vt:lpstr>
      <vt:lpstr>Beginnings and endings</vt:lpstr>
      <vt:lpstr>Is it a sentence?</vt:lpstr>
      <vt:lpstr>Noisy sentences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Shareen Wilkinson</dc:creator>
  <cp:lastModifiedBy>Alysanne Parker</cp:lastModifiedBy>
  <cp:revision>14</cp:revision>
  <dcterms:created xsi:type="dcterms:W3CDTF">2020-07-19T20:05:59Z</dcterms:created>
  <dcterms:modified xsi:type="dcterms:W3CDTF">2020-07-30T08:24:26Z</dcterms:modified>
</cp:coreProperties>
</file>