
<file path=[Content_Types].xml><?xml version="1.0" encoding="utf-8"?>
<Types xmlns="http://schemas.openxmlformats.org/package/2006/content-types">
  <Default Extension="emf" ContentType="image/x-emf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9" roundtripDataSignature="AMtx7mibYu1qmWFSI9S6MwlpQEllqmBPs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D883FF"/>
    <a:srgbClr val="FF8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82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overnment/uploads/system/uploads/attachment_data/file/439299/Sample_ks2_EnglishGPS_paper1_questions.pdf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1. Subordinate clauses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2. Prepositional phrases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3. Determiners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4. Statements, questions, commands and exclamations (might need to cut this down but wanted to try first)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5. Explicit vocabulary teaching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6. Spelling and vocabulary - exploring etymology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7. Proofreading and editing writing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8. Teaching paragraphs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9. Reading fluency skills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10.Phonics subject knowledge for KS2 teachers</a:t>
            </a: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0" name="Google Shape;160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GB"/>
              <a:t>A subordinate clause tells us ‘extra information’ within a sentence. It is not until year 5 in the English programmes of study that pupils are expected to learn about relative clauses and relative pronouns. According to the National Curriculum glossary, a relative clause is a special type of subordinate clause that contains a relative pronoun (e.g. who, which, that, etc). Therefore, the subordinate clause is an umbrella term.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My brother, who lives in America, is a medical doctor.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Subordinate clause is the umbrella term but this is a relative clause using the relative pronoun ‘who’ and the verb ‘lives’. The commas denote that this is additional information (parenthesis) or a non-defining relative clause.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My brother who lives in America is a medical doctor.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Subordinate clause is the umbrella term but this is a relative clause using the relative pronoun ‘who’. This is about a specific brother and is known as a defining relative clause.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7" name="Google Shape;167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Both of these sentences contain relative clauses.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Example answer from the 2016 sample mark scheme: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 commas in the first sentence mean that all mangoes taste delicious / all mangoes are grown in hot countries (non-defining relative clause). There are no commas in the second sentence, so it means that only mangoes grown in hot countries taste delicious (defining relative clause).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Note: Pupils do not need to know the terms defining and non-defining relative clauses. </a:t>
            </a:r>
            <a:endParaRPr sz="700" b="0" i="0" u="none" strike="noStrike" cap="none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GB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KS2 sample 2016 grammar test example:</a:t>
            </a:r>
            <a:endParaRPr sz="700" b="0" i="0" u="none" strike="noStrike" cap="none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GB" sz="1200" b="0" i="0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https://www.gov.uk/government/uploads/system/uploads/attachment_data/file/439299/Sample_ks2_EnglishGPS_paper1_questions.pdf</a:t>
            </a:r>
            <a:endParaRPr sz="700" b="0" i="0" u="none" strike="noStrike" cap="none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27063" y="815975"/>
            <a:ext cx="5437187" cy="40798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5" name="Google Shape;175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Form and function is important when teaching grammar.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Different forms can function as adverbials.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Important to note both.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Non-finite – not limited by time or place (tense)</a:t>
            </a:r>
            <a:endParaRPr/>
          </a:p>
        </p:txBody>
      </p:sp>
      <p:sp>
        <p:nvSpPr>
          <p:cNvPr id="176" name="Google Shape;176;p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2" name="Google Shape;182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GB" sz="12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 was the best film </a:t>
            </a:r>
            <a:r>
              <a:rPr lang="en-GB" sz="12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(that) I've ever seen</a:t>
            </a:r>
            <a:r>
              <a:rPr lang="en-GB" sz="12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As long as the relative pronoun is the object of the sentence.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Whom is only used for the object of the sentence.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Chattering is still a verb.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My sister works at Harvard University.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 would accept any of the following as a subordinate clause in the response: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My sister, who lives in America, works at Harvard University. (As you say, non-defining relative clause – which is a subtype of subordinate clause)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My sister who lives in America works at Harvard University. (Again, as your example, defining relative clause – which is also subtype of subordinate clause)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My sister works at Harvard University because it has a world-class research department. (Subordinate clause starting </a:t>
            </a:r>
            <a:r>
              <a:rPr lang="en-GB" sz="1200" b="0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because </a:t>
            </a:r>
            <a:r>
              <a:rPr lang="en-GB" sz="12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– any other subordinate clause would also be creditworthy)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Similarly, when we ask children to circle / identify the subordinate clause, this could be a relative clause (although it is more likely not to be, as we would tend to call a relative clause what it is!)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9" name="Google Shape;189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14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1. Subordinate clauses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2. Prepositional phrases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3. Determiners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4. Statements, questions, commands and exclamations (might need to cut this down but wanted to try first)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5. Explicit vocabulary teaching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6. Spelling and vocabulary - exploring etymology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7. Proofreading and editing writing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8. Teaching paragraphs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9. Reading fluency skills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10.Phonics subject knowledge for KS2 teachers</a:t>
            </a: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08399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mid-15c., "having an inferior rank," from Medieval Latin subordinatus "placed in a lower order, made subject," past participle of subordinare "place in a lower order," from Latin sub "under" (see sub-) + ordinare "arrange, set in order," from ordo (genitive ordinis) "row, rank, series, arrangement" (see order (n.)). </a:t>
            </a:r>
            <a:endParaRPr/>
          </a:p>
        </p:txBody>
      </p:sp>
      <p:sp>
        <p:nvSpPr>
          <p:cNvPr id="94" name="Google Shape;94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Source: Pixabay (copyright free images)</a:t>
            </a:r>
            <a:endParaRPr/>
          </a:p>
        </p:txBody>
      </p:sp>
      <p:sp>
        <p:nvSpPr>
          <p:cNvPr id="101" name="Google Shape;101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0" name="Google Shape;110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Different type of verbs sheet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 (determiner) children (noun), who (relative pronoun), were chattering (verb – past progressive), happily (adverb)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Model how to write a multi-clause and then children practice and apply.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 main clause is complete on its own and can form a complete sentence. A subordinate clause -'when I forgot my purse' - is part of the main clause and cannot exist on its own. In the following examples, the subordinate clauses are in italics: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You'll hurt yourself </a:t>
            </a:r>
            <a:r>
              <a:rPr lang="en-GB" i="1"/>
              <a:t>if you're not careful</a:t>
            </a:r>
            <a:r>
              <a:rPr lang="en-GB"/>
              <a:t>.</a:t>
            </a:r>
            <a:br>
              <a:rPr lang="en-GB"/>
            </a:br>
            <a:r>
              <a:rPr lang="en-GB" i="1"/>
              <a:t>Although it was cold</a:t>
            </a:r>
            <a:r>
              <a:rPr lang="en-GB"/>
              <a:t>, the morning was bright.</a:t>
            </a:r>
            <a:br>
              <a:rPr lang="en-GB"/>
            </a:br>
            <a:r>
              <a:rPr lang="en-GB"/>
              <a:t>Where are the biscuits </a:t>
            </a:r>
            <a:r>
              <a:rPr lang="en-GB" i="1"/>
              <a:t>(that) I bought this morning</a:t>
            </a:r>
            <a:r>
              <a:rPr lang="en-GB"/>
              <a:t>?</a:t>
            </a:r>
            <a:br>
              <a:rPr lang="en-GB"/>
            </a:br>
            <a:r>
              <a:rPr lang="en-GB"/>
              <a:t>John, </a:t>
            </a:r>
            <a:r>
              <a:rPr lang="en-GB" i="1"/>
              <a:t>who was losing his temper,</a:t>
            </a:r>
            <a:r>
              <a:rPr lang="en-GB"/>
              <a:t> began shouting.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Although most clauses require a subject and verb, some subordinate clauses do not. In many such cases, the verb can be understood. For example: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 morning, though cold, was bright.  (= though it was cold)</a:t>
            </a:r>
            <a:br>
              <a:rPr lang="en-GB"/>
            </a:br>
            <a:r>
              <a:rPr lang="en-GB"/>
              <a:t>When in Rome, do as the Romans do. (= when you are in Rome)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GB" sz="1200"/>
              <a:t>Most clauses require a subject and verb but some can be assumed.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8" name="Google Shape;118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6" name="Google Shape;126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/>
              <a:t>Subordinate clause (extra information etc)</a:t>
            </a:r>
            <a:endParaRPr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/>
              <a:t>Subordinate clause (using the subordinating conjunction to introduce the subordinate clause)</a:t>
            </a:r>
            <a:endParaRPr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/>
              <a:t>Main clause in the sentence (‘because’ using the subordinating conjunction to introduce the subordinate clause)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GB"/>
              <a:t>Uses a subordinating conjunction to introduce a subordinate clause</a:t>
            </a:r>
            <a:endParaRPr/>
          </a:p>
        </p:txBody>
      </p:sp>
      <p:sp>
        <p:nvSpPr>
          <p:cNvPr id="127" name="Google Shape;127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6" name="Google Shape;126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/>
              <a:t>Subordinate clause (extra information etc)</a:t>
            </a:r>
            <a:endParaRPr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/>
              <a:t>Subordinate clause (using the subordinating conjunction to introduce the subordinate clause)</a:t>
            </a:r>
            <a:endParaRPr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/>
              <a:t>Main clause in the sentence (‘because’ using the subordinating conjunction to introduce the subordinate clause)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GB"/>
              <a:t>Uses a subordinating conjunction to introduce a subordinate clause</a:t>
            </a:r>
            <a:endParaRPr/>
          </a:p>
        </p:txBody>
      </p:sp>
      <p:sp>
        <p:nvSpPr>
          <p:cNvPr id="127" name="Google Shape;127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226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1" name="Google Shape;141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9" name="Google Shape;149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7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7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6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7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7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8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8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9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0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0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2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2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21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2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2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22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22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22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2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4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4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4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2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5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5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25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6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7" name="Google Shape;8;p39">
            <a:extLst>
              <a:ext uri="{FF2B5EF4-FFF2-40B4-BE49-F238E27FC236}">
                <a16:creationId xmlns:a16="http://schemas.microsoft.com/office/drawing/2014/main" id="{9F6EB2F9-2811-F247-B3E5-6F26C0C5BE50}"/>
              </a:ext>
            </a:extLst>
          </p:cNvPr>
          <p:cNvPicPr preferRelativeResize="0"/>
          <p:nvPr userDrawn="1"/>
        </p:nvPicPr>
        <p:blipFill rotWithShape="1">
          <a:blip r:embed="rId13">
            <a:alphaModFix/>
          </a:blip>
          <a:srcRect/>
          <a:stretch/>
        </p:blipFill>
        <p:spPr>
          <a:xfrm>
            <a:off x="380934" y="6216282"/>
            <a:ext cx="2007701" cy="45719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Google Shape;9;p39">
            <a:extLst>
              <a:ext uri="{FF2B5EF4-FFF2-40B4-BE49-F238E27FC236}">
                <a16:creationId xmlns:a16="http://schemas.microsoft.com/office/drawing/2014/main" id="{A4626E10-9508-CB43-BC41-78835104193E}"/>
              </a:ext>
            </a:extLst>
          </p:cNvPr>
          <p:cNvCxnSpPr/>
          <p:nvPr userDrawn="1"/>
        </p:nvCxnSpPr>
        <p:spPr>
          <a:xfrm>
            <a:off x="457200" y="6126163"/>
            <a:ext cx="8229600" cy="0"/>
          </a:xfrm>
          <a:prstGeom prst="straightConnector1">
            <a:avLst/>
          </a:prstGeom>
          <a:noFill/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" name="Google Shape;10;p39">
            <a:extLst>
              <a:ext uri="{FF2B5EF4-FFF2-40B4-BE49-F238E27FC236}">
                <a16:creationId xmlns:a16="http://schemas.microsoft.com/office/drawing/2014/main" id="{566B29DF-5BA6-3C43-97D8-2A09AFB78F8B}"/>
              </a:ext>
            </a:extLst>
          </p:cNvPr>
          <p:cNvSpPr/>
          <p:nvPr userDrawn="1"/>
        </p:nvSpPr>
        <p:spPr>
          <a:xfrm>
            <a:off x="8411688" y="6321752"/>
            <a:ext cx="351378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en-GB" sz="1100" b="1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100" b="1" i="0" u="none" strike="noStrike" cap="none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43E44C5-111B-8345-B67C-8012AC9C17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253031"/>
            <a:ext cx="9145890" cy="6353252"/>
          </a:xfrm>
          <a:prstGeom prst="rect">
            <a:avLst/>
          </a:prstGeom>
        </p:spPr>
      </p:pic>
      <p:sp>
        <p:nvSpPr>
          <p:cNvPr id="4" name="Google Shape;89;p1">
            <a:extLst>
              <a:ext uri="{FF2B5EF4-FFF2-40B4-BE49-F238E27FC236}">
                <a16:creationId xmlns:a16="http://schemas.microsoft.com/office/drawing/2014/main" id="{C5ACB67D-4337-BF4D-BE0C-794317958A13}"/>
              </a:ext>
            </a:extLst>
          </p:cNvPr>
          <p:cNvSpPr txBox="1">
            <a:spLocks/>
          </p:cNvSpPr>
          <p:nvPr/>
        </p:nvSpPr>
        <p:spPr>
          <a:xfrm>
            <a:off x="3896474" y="5348645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 algn="l">
              <a:lnSpc>
                <a:spcPct val="70000"/>
              </a:lnSpc>
              <a:spcBef>
                <a:spcPts val="0"/>
              </a:spcBef>
              <a:buSzPts val="1860"/>
            </a:pPr>
            <a:r>
              <a:rPr lang="en-GB" sz="1860" dirty="0"/>
              <a:t>Course creator: </a:t>
            </a:r>
            <a:r>
              <a:rPr lang="en-GB" sz="1860" dirty="0" err="1"/>
              <a:t>Shareen</a:t>
            </a:r>
            <a:r>
              <a:rPr lang="en-GB" sz="1860" dirty="0"/>
              <a:t> Wilkinson </a:t>
            </a:r>
          </a:p>
          <a:p>
            <a:pPr marL="0" indent="0" algn="l">
              <a:lnSpc>
                <a:spcPct val="70000"/>
              </a:lnSpc>
              <a:buSzPts val="1860"/>
            </a:pPr>
            <a:r>
              <a:rPr lang="en-GB" sz="1860" dirty="0"/>
              <a:t>@</a:t>
            </a:r>
            <a:r>
              <a:rPr lang="en-GB" sz="1860" dirty="0" err="1"/>
              <a:t>ShareenAdvice</a:t>
            </a:r>
            <a:r>
              <a:rPr lang="en-GB" sz="1860" dirty="0"/>
              <a:t>  </a:t>
            </a:r>
            <a:endParaRPr lang="en-GB" dirty="0"/>
          </a:p>
        </p:txBody>
      </p:sp>
      <p:pic>
        <p:nvPicPr>
          <p:cNvPr id="5" name="Google Shape;28;p1">
            <a:extLst>
              <a:ext uri="{FF2B5EF4-FFF2-40B4-BE49-F238E27FC236}">
                <a16:creationId xmlns:a16="http://schemas.microsoft.com/office/drawing/2014/main" id="{871B4EBA-FDCF-C142-B033-7A558F07257D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801438" y="1380713"/>
            <a:ext cx="1797978" cy="8211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0"/>
          <p:cNvSpPr txBox="1">
            <a:spLocks noGrp="1"/>
          </p:cNvSpPr>
          <p:nvPr>
            <p:ph type="title"/>
          </p:nvPr>
        </p:nvSpPr>
        <p:spPr>
          <a:xfrm>
            <a:off x="389386" y="103696"/>
            <a:ext cx="8365225" cy="16683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 b="1" dirty="0"/>
              <a:t>Relative clauses defining </a:t>
            </a:r>
            <a:br>
              <a:rPr lang="en-GB" b="1" dirty="0"/>
            </a:br>
            <a:r>
              <a:rPr lang="en-GB" b="1" dirty="0"/>
              <a:t>and non-defining </a:t>
            </a:r>
            <a:endParaRPr dirty="0"/>
          </a:p>
        </p:txBody>
      </p:sp>
      <p:sp>
        <p:nvSpPr>
          <p:cNvPr id="164" name="Google Shape;164;p10"/>
          <p:cNvSpPr txBox="1">
            <a:spLocks noGrp="1"/>
          </p:cNvSpPr>
          <p:nvPr>
            <p:ph type="body" idx="1"/>
          </p:nvPr>
        </p:nvSpPr>
        <p:spPr>
          <a:xfrm>
            <a:off x="628649" y="1394110"/>
            <a:ext cx="748793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indent="0">
              <a:spcBef>
                <a:spcPts val="0"/>
              </a:spcBef>
              <a:buSzPts val="2800"/>
              <a:buNone/>
            </a:pPr>
            <a:endParaRPr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GB" sz="4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My sister, who </a:t>
            </a:r>
            <a:r>
              <a:rPr lang="en-GB" sz="4800" b="1" i="1" dirty="0">
                <a:solidFill>
                  <a:srgbClr val="00B0F0"/>
                </a:solidFill>
              </a:rPr>
              <a:t>lives in Spain</a:t>
            </a:r>
            <a:r>
              <a:rPr lang="en-GB" sz="4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is a medical doctor. </a:t>
            </a:r>
            <a:endParaRPr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SzPts val="4800"/>
              <a:buNone/>
            </a:pPr>
            <a:endParaRPr sz="4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GB" sz="4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My sister who </a:t>
            </a:r>
            <a:r>
              <a:rPr lang="en-GB" sz="4800" b="1" i="1" dirty="0">
                <a:solidFill>
                  <a:srgbClr val="00B0F0"/>
                </a:solidFill>
              </a:rPr>
              <a:t>lives in Spain </a:t>
            </a:r>
            <a:r>
              <a:rPr lang="en-GB" sz="4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is a medical doctor. </a:t>
            </a:r>
            <a:endParaRPr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SzPts val="2800"/>
              <a:buNone/>
            </a:pPr>
            <a:endParaRPr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1"/>
          <p:cNvSpPr txBox="1"/>
          <p:nvPr/>
        </p:nvSpPr>
        <p:spPr>
          <a:xfrm>
            <a:off x="457200" y="614149"/>
            <a:ext cx="8229600" cy="47089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Explain the use of the commas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4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Mangoes, </a:t>
            </a:r>
            <a:r>
              <a:rPr lang="en-GB" sz="4400" b="1" i="1" dirty="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which are grown in hot countries, </a:t>
            </a:r>
            <a:r>
              <a:rPr lang="en-GB" sz="44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taste delicious. </a:t>
            </a:r>
            <a:endParaRPr sz="4400" dirty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400" dirty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4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Mangoes </a:t>
            </a:r>
            <a:r>
              <a:rPr lang="en-GB" sz="4400" b="1" i="1" dirty="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which are grown in hot countries </a:t>
            </a:r>
            <a:r>
              <a:rPr lang="en-GB" sz="44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taste delicious. </a:t>
            </a:r>
            <a:endParaRPr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71" name="Google Shape;171;p11"/>
          <p:cNvSpPr/>
          <p:nvPr/>
        </p:nvSpPr>
        <p:spPr>
          <a:xfrm>
            <a:off x="6602486" y="2861354"/>
            <a:ext cx="1952090" cy="660115"/>
          </a:xfrm>
          <a:prstGeom prst="wedgeRoundRectCallout">
            <a:avLst>
              <a:gd name="adj1" fmla="val -37754"/>
              <a:gd name="adj2" fmla="val -95628"/>
              <a:gd name="adj3" fmla="val 16667"/>
            </a:avLst>
          </a:prstGeom>
          <a:solidFill>
            <a:schemeClr val="accent4"/>
          </a:solidFill>
          <a:ln>
            <a:solidFill>
              <a:schemeClr val="bg1"/>
            </a:solidFill>
            <a:headEnd type="none" w="sm" len="sm"/>
            <a:tailEnd type="none" w="sm" len="sm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en-GB" sz="2400" b="1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I think that…</a:t>
            </a:r>
            <a:endParaRPr sz="2400" dirty="0">
              <a:solidFill>
                <a:schemeClr val="bg1"/>
              </a:solidFill>
            </a:endParaRPr>
          </a:p>
        </p:txBody>
      </p:sp>
      <p:sp>
        <p:nvSpPr>
          <p:cNvPr id="6" name="Google Shape;171;p11">
            <a:extLst>
              <a:ext uri="{FF2B5EF4-FFF2-40B4-BE49-F238E27FC236}">
                <a16:creationId xmlns:a16="http://schemas.microsoft.com/office/drawing/2014/main" id="{C1EA3417-74F9-B149-A739-90DA8C8C4211}"/>
              </a:ext>
            </a:extLst>
          </p:cNvPr>
          <p:cNvSpPr/>
          <p:nvPr/>
        </p:nvSpPr>
        <p:spPr>
          <a:xfrm>
            <a:off x="6260145" y="5150391"/>
            <a:ext cx="2422858" cy="618283"/>
          </a:xfrm>
          <a:prstGeom prst="wedgeRoundRectCallout">
            <a:avLst>
              <a:gd name="adj1" fmla="val -37754"/>
              <a:gd name="adj2" fmla="val -95628"/>
              <a:gd name="adj3" fmla="val 16667"/>
            </a:avLst>
          </a:prstGeom>
          <a:solidFill>
            <a:schemeClr val="accent4"/>
          </a:solidFill>
          <a:ln>
            <a:solidFill>
              <a:schemeClr val="bg1"/>
            </a:solidFill>
            <a:headEnd type="none" w="sm" len="sm"/>
            <a:tailEnd type="none" w="sm" len="sm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en-GB" sz="2400" b="1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This is because…</a:t>
            </a:r>
            <a:endParaRPr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2"/>
          <p:cNvSpPr txBox="1">
            <a:spLocks noGrp="1"/>
          </p:cNvSpPr>
          <p:nvPr>
            <p:ph type="body" idx="1"/>
          </p:nvPr>
        </p:nvSpPr>
        <p:spPr>
          <a:xfrm>
            <a:off x="457200" y="1369886"/>
            <a:ext cx="8229600" cy="4918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 sz="2600" b="1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Adverb: </a:t>
            </a:r>
            <a:r>
              <a:rPr lang="en-GB" sz="26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‘</a:t>
            </a:r>
            <a:r>
              <a:rPr lang="en-GB" sz="2600" b="1" i="1" dirty="0">
                <a:solidFill>
                  <a:srgbClr val="0070C0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Hurriedly turning away</a:t>
            </a:r>
            <a:r>
              <a:rPr lang="en-GB" sz="26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, the woman hid the purse in her bag.’</a:t>
            </a:r>
            <a:endParaRPr sz="26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 sz="2600" b="1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Prepositional phrase </a:t>
            </a:r>
            <a:r>
              <a:rPr lang="en-GB" sz="26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‘</a:t>
            </a:r>
            <a:r>
              <a:rPr lang="en-GB" sz="2600" b="1" i="1" dirty="0">
                <a:solidFill>
                  <a:srgbClr val="0070C0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Underneath the bridge, </a:t>
            </a:r>
            <a:r>
              <a:rPr lang="en-GB" sz="26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the woman hid the purse in her bag.’</a:t>
            </a:r>
            <a:endParaRPr sz="26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 sz="2600" b="1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A subordinating conjunction: </a:t>
            </a:r>
            <a:r>
              <a:rPr lang="en-GB" sz="2600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 </a:t>
            </a:r>
            <a:r>
              <a:rPr lang="en-GB" sz="2600" b="1" i="1" dirty="0">
                <a:solidFill>
                  <a:srgbClr val="0070C0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‘Although she was ashamed, </a:t>
            </a:r>
            <a:r>
              <a:rPr lang="en-GB" sz="26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the woman hid the purse in her bag.’</a:t>
            </a:r>
            <a:br>
              <a:rPr lang="en-GB" sz="26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</a:br>
            <a:endParaRPr sz="26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 sz="2600" b="1" dirty="0">
                <a:solidFill>
                  <a:srgbClr val="FFC000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Non-finite verbs</a:t>
            </a:r>
            <a:endParaRPr sz="2600" dirty="0">
              <a:solidFill>
                <a:srgbClr val="FFC000"/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 sz="2600" b="1" dirty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An –ed: </a:t>
            </a:r>
            <a:r>
              <a:rPr lang="en-GB" sz="26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‘</a:t>
            </a:r>
            <a:r>
              <a:rPr lang="en-GB" sz="2600" b="1" i="1" dirty="0">
                <a:solidFill>
                  <a:srgbClr val="FFC000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Exhausted,</a:t>
            </a:r>
            <a:r>
              <a:rPr lang="en-GB" sz="2600" b="1" i="1" dirty="0">
                <a:solidFill>
                  <a:srgbClr val="0070C0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 </a:t>
            </a:r>
            <a:r>
              <a:rPr lang="en-GB" sz="26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the woman hid the purse in her bag.’</a:t>
            </a:r>
            <a:endParaRPr sz="26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228600" lvl="0" indent="-228600">
              <a:lnSpc>
                <a:spcPct val="80000"/>
              </a:lnSpc>
              <a:buSzPts val="2800"/>
            </a:pPr>
            <a:r>
              <a:rPr lang="en-GB" sz="2600" b="1" dirty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An –</a:t>
            </a:r>
            <a:r>
              <a:rPr lang="en-GB" sz="2600" b="1" dirty="0" err="1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ing</a:t>
            </a:r>
            <a:r>
              <a:rPr lang="en-GB" sz="2600" b="1" dirty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: </a:t>
            </a:r>
            <a:r>
              <a:rPr lang="en-GB" sz="26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‘</a:t>
            </a:r>
            <a:r>
              <a:rPr lang="en-GB" sz="2600" b="1" i="1" dirty="0">
                <a:solidFill>
                  <a:srgbClr val="FFC000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Gazing into the distance,</a:t>
            </a:r>
            <a:r>
              <a:rPr lang="en-GB" sz="2600" b="1" i="1" dirty="0">
                <a:solidFill>
                  <a:srgbClr val="0070C0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 </a:t>
            </a:r>
            <a:r>
              <a:rPr lang="en-GB" sz="26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the woman hid the purse in her bag.’</a:t>
            </a:r>
            <a:endParaRPr sz="26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  <p:sp>
        <p:nvSpPr>
          <p:cNvPr id="179" name="Google Shape;179;p12"/>
          <p:cNvSpPr txBox="1"/>
          <p:nvPr/>
        </p:nvSpPr>
        <p:spPr>
          <a:xfrm>
            <a:off x="457200" y="178024"/>
            <a:ext cx="8229600" cy="13890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 sz="4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Fronted adverbials 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3"/>
          <p:cNvSpPr txBox="1">
            <a:spLocks noGrp="1"/>
          </p:cNvSpPr>
          <p:nvPr>
            <p:ph type="title"/>
          </p:nvPr>
        </p:nvSpPr>
        <p:spPr>
          <a:xfrm>
            <a:off x="549400" y="36338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90"/>
              <a:buFont typeface="Calibri"/>
              <a:buNone/>
            </a:pPr>
            <a:r>
              <a:rPr lang="en-GB" sz="2790" b="1" dirty="0"/>
              <a:t>Note: the subject and verb can be assumed and the relative pronoun can be omitted.  </a:t>
            </a:r>
            <a:br>
              <a:rPr lang="en-GB" sz="3959" dirty="0"/>
            </a:br>
            <a:endParaRPr sz="3959" dirty="0"/>
          </a:p>
        </p:txBody>
      </p:sp>
      <p:sp>
        <p:nvSpPr>
          <p:cNvPr id="186" name="Google Shape;186;p13"/>
          <p:cNvSpPr txBox="1">
            <a:spLocks noGrp="1"/>
          </p:cNvSpPr>
          <p:nvPr>
            <p:ph type="body" idx="1"/>
          </p:nvPr>
        </p:nvSpPr>
        <p:spPr>
          <a:xfrm>
            <a:off x="504230" y="1350865"/>
            <a:ext cx="8319940" cy="4608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68000" lvl="0" indent="-228600" algn="l" rtl="0">
              <a:lnSpc>
                <a:spcPct val="90000"/>
              </a:lnSpc>
              <a:spcBef>
                <a:spcPts val="0"/>
              </a:spcBef>
              <a:spcAft>
                <a:spcPts val="3000"/>
              </a:spcAft>
              <a:buClr>
                <a:schemeClr val="dk1"/>
              </a:buClr>
              <a:buSzPts val="3600"/>
              <a:buFont typeface="Noto Sans Symbols"/>
              <a:buChar char="✔"/>
            </a:pPr>
            <a:r>
              <a:rPr lang="en-GB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children, </a:t>
            </a:r>
            <a:r>
              <a:rPr lang="en-GB" sz="3200" b="1" dirty="0">
                <a:solidFill>
                  <a:schemeClr val="accent5"/>
                </a:solidFill>
              </a:rPr>
              <a:t>who were </a:t>
            </a:r>
            <a:r>
              <a:rPr lang="en-GB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chattering happily, played on the swings. </a:t>
            </a:r>
            <a:endParaRPr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468000" lvl="0" indent="-228600" algn="l" rtl="0">
              <a:lnSpc>
                <a:spcPct val="90000"/>
              </a:lnSpc>
              <a:spcBef>
                <a:spcPts val="0"/>
              </a:spcBef>
              <a:spcAft>
                <a:spcPts val="3000"/>
              </a:spcAft>
              <a:buClr>
                <a:schemeClr val="dk1"/>
              </a:buClr>
              <a:buSzPts val="3600"/>
              <a:buFont typeface="Noto Sans Symbols"/>
              <a:buChar char="✔"/>
            </a:pPr>
            <a:r>
              <a:rPr lang="en-GB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children, chattering happily, played on the swings. </a:t>
            </a:r>
            <a:endParaRPr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468000" lvl="0" indent="-228600" algn="l" rtl="0">
              <a:lnSpc>
                <a:spcPct val="90000"/>
              </a:lnSpc>
              <a:spcBef>
                <a:spcPts val="0"/>
              </a:spcBef>
              <a:spcAft>
                <a:spcPts val="3000"/>
              </a:spcAft>
              <a:buClr>
                <a:schemeClr val="dk1"/>
              </a:buClr>
              <a:buSzPts val="3600"/>
              <a:buFont typeface="Noto Sans Symbols"/>
              <a:buChar char="✔"/>
            </a:pPr>
            <a:r>
              <a:rPr lang="en-GB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It was the best movie</a:t>
            </a:r>
            <a:r>
              <a:rPr lang="en-GB" sz="3200" b="1" dirty="0"/>
              <a:t> </a:t>
            </a:r>
            <a:r>
              <a:rPr lang="en-GB" sz="3200" b="1" dirty="0">
                <a:solidFill>
                  <a:schemeClr val="accent5"/>
                </a:solidFill>
              </a:rPr>
              <a:t>that</a:t>
            </a:r>
            <a:r>
              <a:rPr lang="en-GB" sz="3200" b="1" dirty="0"/>
              <a:t> </a:t>
            </a:r>
            <a:r>
              <a:rPr lang="en-GB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I’ve seen. </a:t>
            </a:r>
            <a:endParaRPr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468000" lvl="0" indent="-228600" algn="l" rtl="0">
              <a:lnSpc>
                <a:spcPct val="90000"/>
              </a:lnSpc>
              <a:spcBef>
                <a:spcPts val="0"/>
              </a:spcBef>
              <a:spcAft>
                <a:spcPts val="3000"/>
              </a:spcAft>
              <a:buClr>
                <a:schemeClr val="dk1"/>
              </a:buClr>
              <a:buSzPts val="3600"/>
              <a:buFont typeface="Noto Sans Symbols"/>
              <a:buChar char="✔"/>
            </a:pPr>
            <a:r>
              <a:rPr lang="en-GB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It was the best movie I’ve seen. </a:t>
            </a:r>
            <a:endParaRPr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25099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en-GB" sz="1000" i="1" dirty="0"/>
              <a:t>    (Year 5, English programmes of study)</a:t>
            </a:r>
            <a:endParaRPr sz="1000" i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4"/>
          <p:cNvSpPr txBox="1"/>
          <p:nvPr/>
        </p:nvSpPr>
        <p:spPr>
          <a:xfrm>
            <a:off x="6786054" y="1605642"/>
            <a:ext cx="1728192" cy="584775"/>
          </a:xfrm>
          <a:prstGeom prst="rect">
            <a:avLst/>
          </a:prstGeom>
          <a:solidFill>
            <a:srgbClr val="FFFF00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59.9%</a:t>
            </a:r>
            <a:endParaRPr/>
          </a:p>
        </p:txBody>
      </p:sp>
      <p:sp>
        <p:nvSpPr>
          <p:cNvPr id="4" name="Google Shape;185;p13">
            <a:extLst>
              <a:ext uri="{FF2B5EF4-FFF2-40B4-BE49-F238E27FC236}">
                <a16:creationId xmlns:a16="http://schemas.microsoft.com/office/drawing/2014/main" id="{F6713C72-CAED-2F4A-88FF-2C5CB28E860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49400" y="36338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90"/>
              <a:buFont typeface="Calibri"/>
              <a:buNone/>
            </a:pPr>
            <a:r>
              <a:rPr lang="en-GB" sz="2790" b="1" dirty="0"/>
              <a:t>Underline the </a:t>
            </a:r>
            <a:r>
              <a:rPr lang="en-GB" sz="2790" b="1" dirty="0">
                <a:solidFill>
                  <a:srgbClr val="00B0F0"/>
                </a:solidFill>
              </a:rPr>
              <a:t>relative clause </a:t>
            </a:r>
            <a:r>
              <a:rPr lang="en-GB" sz="2790" b="1" dirty="0"/>
              <a:t>in each sentence.</a:t>
            </a:r>
            <a:endParaRPr sz="3959" dirty="0"/>
          </a:p>
        </p:txBody>
      </p:sp>
      <p:sp>
        <p:nvSpPr>
          <p:cNvPr id="5" name="Google Shape;185;p13">
            <a:extLst>
              <a:ext uri="{FF2B5EF4-FFF2-40B4-BE49-F238E27FC236}">
                <a16:creationId xmlns:a16="http://schemas.microsoft.com/office/drawing/2014/main" id="{A53B105D-07AF-764D-95D7-F3A7978EDD98}"/>
              </a:ext>
            </a:extLst>
          </p:cNvPr>
          <p:cNvSpPr txBox="1">
            <a:spLocks/>
          </p:cNvSpPr>
          <p:nvPr/>
        </p:nvSpPr>
        <p:spPr>
          <a:xfrm>
            <a:off x="457200" y="2008839"/>
            <a:ext cx="8229600" cy="2840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200000"/>
              </a:lnSpc>
              <a:buSzPts val="2790"/>
            </a:pPr>
            <a:r>
              <a:rPr lang="en-GB" sz="2790" dirty="0"/>
              <a:t>We visited the funfair that came to our town.</a:t>
            </a:r>
          </a:p>
          <a:p>
            <a:pPr>
              <a:lnSpc>
                <a:spcPct val="200000"/>
              </a:lnSpc>
              <a:buSzPts val="2790"/>
            </a:pPr>
            <a:r>
              <a:rPr lang="en-GB" sz="2790" dirty="0"/>
              <a:t>My uncle who lives in Australia has sent me a present.</a:t>
            </a:r>
          </a:p>
          <a:p>
            <a:pPr>
              <a:lnSpc>
                <a:spcPct val="200000"/>
              </a:lnSpc>
              <a:buSzPts val="2790"/>
            </a:pPr>
            <a:r>
              <a:rPr lang="en-GB" sz="2790" dirty="0"/>
              <a:t>My friend whose rabbit I look after is on holiday. </a:t>
            </a:r>
            <a:endParaRPr lang="en-GB" sz="3959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43E44C5-111B-8345-B67C-8012AC9C17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253031"/>
            <a:ext cx="9145890" cy="6353252"/>
          </a:xfrm>
          <a:prstGeom prst="rect">
            <a:avLst/>
          </a:prstGeom>
        </p:spPr>
      </p:pic>
      <p:sp>
        <p:nvSpPr>
          <p:cNvPr id="4" name="Google Shape;89;p1">
            <a:extLst>
              <a:ext uri="{FF2B5EF4-FFF2-40B4-BE49-F238E27FC236}">
                <a16:creationId xmlns:a16="http://schemas.microsoft.com/office/drawing/2014/main" id="{C5ACB67D-4337-BF4D-BE0C-794317958A13}"/>
              </a:ext>
            </a:extLst>
          </p:cNvPr>
          <p:cNvSpPr txBox="1">
            <a:spLocks/>
          </p:cNvSpPr>
          <p:nvPr/>
        </p:nvSpPr>
        <p:spPr>
          <a:xfrm>
            <a:off x="3896474" y="5348645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 algn="l">
              <a:lnSpc>
                <a:spcPct val="70000"/>
              </a:lnSpc>
              <a:spcBef>
                <a:spcPts val="0"/>
              </a:spcBef>
              <a:buSzPts val="1860"/>
            </a:pPr>
            <a:r>
              <a:rPr lang="en-GB" sz="1860"/>
              <a:t>Course creator: Shareen Wilkinson </a:t>
            </a:r>
          </a:p>
          <a:p>
            <a:pPr marL="0" indent="0" algn="l">
              <a:lnSpc>
                <a:spcPct val="70000"/>
              </a:lnSpc>
              <a:buSzPts val="1860"/>
            </a:pPr>
            <a:r>
              <a:rPr lang="en-GB" sz="1860"/>
              <a:t>@ShareenAdvice  </a:t>
            </a:r>
            <a:endParaRPr lang="en-GB" dirty="0"/>
          </a:p>
        </p:txBody>
      </p:sp>
      <p:pic>
        <p:nvPicPr>
          <p:cNvPr id="5" name="Google Shape;28;p1">
            <a:extLst>
              <a:ext uri="{FF2B5EF4-FFF2-40B4-BE49-F238E27FC236}">
                <a16:creationId xmlns:a16="http://schemas.microsoft.com/office/drawing/2014/main" id="{871B4EBA-FDCF-C142-B033-7A558F07257D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801438" y="1380713"/>
            <a:ext cx="1797978" cy="82116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506;p38">
            <a:extLst>
              <a:ext uri="{FF2B5EF4-FFF2-40B4-BE49-F238E27FC236}">
                <a16:creationId xmlns:a16="http://schemas.microsoft.com/office/drawing/2014/main" id="{6D95B555-633D-324A-8824-59356918ED1C}"/>
              </a:ext>
            </a:extLst>
          </p:cNvPr>
          <p:cNvSpPr/>
          <p:nvPr/>
        </p:nvSpPr>
        <p:spPr>
          <a:xfrm>
            <a:off x="3960240" y="2140327"/>
            <a:ext cx="5183760" cy="118923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507;p38">
            <a:extLst>
              <a:ext uri="{FF2B5EF4-FFF2-40B4-BE49-F238E27FC236}">
                <a16:creationId xmlns:a16="http://schemas.microsoft.com/office/drawing/2014/main" id="{C6E3D51B-CB79-B54F-B197-D55BE482D353}"/>
              </a:ext>
            </a:extLst>
          </p:cNvPr>
          <p:cNvSpPr txBox="1"/>
          <p:nvPr/>
        </p:nvSpPr>
        <p:spPr>
          <a:xfrm>
            <a:off x="3985924" y="2140327"/>
            <a:ext cx="4142698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Arial Rounded"/>
              <a:buNone/>
            </a:pPr>
            <a:r>
              <a:rPr lang="en-GB" sz="6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Thank you!</a:t>
            </a:r>
            <a:endParaRPr sz="6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2962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 b="1"/>
              <a:t>Etymology </a:t>
            </a:r>
            <a:endParaRPr/>
          </a:p>
        </p:txBody>
      </p:sp>
      <p:sp>
        <p:nvSpPr>
          <p:cNvPr id="97" name="Google Shape;97;p2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 i="1"/>
              <a:t>mid-15c., "having an inferior rank," from Medieval Latin subordinatus "placed in a lower order, made subject," past participle of subordinare "place in a lower order," from Latin sub "under" (see sub-)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 i="1"/>
              <a:t>+ ordinare "arrange, set in order," from ordo (genitive ordinis) "row, rank, series, arrangement“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i="1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/>
              <a:t>Source: Etymonline.com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"/>
          <p:cNvSpPr txBox="1"/>
          <p:nvPr/>
        </p:nvSpPr>
        <p:spPr>
          <a:xfrm>
            <a:off x="2258703" y="254849"/>
            <a:ext cx="4988256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Subordinate clause</a:t>
            </a:r>
            <a:endParaRPr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C464682-43C0-DC42-832B-67700139D764}"/>
              </a:ext>
            </a:extLst>
          </p:cNvPr>
          <p:cNvGrpSpPr/>
          <p:nvPr/>
        </p:nvGrpSpPr>
        <p:grpSpPr>
          <a:xfrm>
            <a:off x="801384" y="2917858"/>
            <a:ext cx="7541233" cy="934949"/>
            <a:chOff x="801384" y="2761336"/>
            <a:chExt cx="7541233" cy="1235307"/>
          </a:xfrm>
        </p:grpSpPr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id="{D9666362-1DC7-D544-B10F-17E1459AB85D}"/>
                </a:ext>
              </a:extLst>
            </p:cNvPr>
            <p:cNvSpPr/>
            <p:nvPr/>
          </p:nvSpPr>
          <p:spPr>
            <a:xfrm>
              <a:off x="6184276" y="2761336"/>
              <a:ext cx="2158340" cy="1235307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" name="Rounded Rectangle 1">
              <a:extLst>
                <a:ext uri="{FF2B5EF4-FFF2-40B4-BE49-F238E27FC236}">
                  <a16:creationId xmlns:a16="http://schemas.microsoft.com/office/drawing/2014/main" id="{CAD08C3E-36FF-D841-B0DB-4F60ECFBCD37}"/>
                </a:ext>
              </a:extLst>
            </p:cNvPr>
            <p:cNvSpPr/>
            <p:nvPr/>
          </p:nvSpPr>
          <p:spPr>
            <a:xfrm>
              <a:off x="801384" y="2761336"/>
              <a:ext cx="2158340" cy="1235307"/>
            </a:xfrm>
            <a:prstGeom prst="round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05" name="Google Shape;105;p3"/>
            <p:cNvSpPr txBox="1"/>
            <p:nvPr/>
          </p:nvSpPr>
          <p:spPr>
            <a:xfrm>
              <a:off x="6209273" y="2826825"/>
              <a:ext cx="2133344" cy="109790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2400" b="1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Relative </a:t>
              </a:r>
              <a:br>
                <a:rPr lang="en-GB" sz="2400" b="1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r>
                <a:rPr lang="en-GB" sz="2400" b="1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clause </a:t>
              </a:r>
              <a:endParaRPr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106" name="Google Shape;106;p3"/>
            <p:cNvSpPr txBox="1"/>
            <p:nvPr/>
          </p:nvSpPr>
          <p:spPr>
            <a:xfrm>
              <a:off x="801384" y="2827148"/>
              <a:ext cx="2158340" cy="8687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2400" b="1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Fronted adverbial</a:t>
              </a:r>
              <a:endParaRPr sz="2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07" name="Google Shape;107;p3"/>
          <p:cNvSpPr txBox="1"/>
          <p:nvPr/>
        </p:nvSpPr>
        <p:spPr>
          <a:xfrm>
            <a:off x="760286" y="4382916"/>
            <a:ext cx="7623425" cy="1384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Other terms not used in the national curriculum: </a:t>
            </a:r>
            <a:r>
              <a:rPr lang="en-GB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embedded clause, dropped in clause, complex sentence, dependent clause </a:t>
            </a:r>
            <a:endParaRPr sz="2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104EE2-62CF-704E-9DD7-F97493093F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1856" y="1090130"/>
            <a:ext cx="2860287" cy="295891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"/>
          <p:cNvSpPr txBox="1">
            <a:spLocks noGrp="1"/>
          </p:cNvSpPr>
          <p:nvPr>
            <p:ph type="title"/>
          </p:nvPr>
        </p:nvSpPr>
        <p:spPr>
          <a:xfrm>
            <a:off x="10274" y="521182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GB" sz="4000" b="1" dirty="0">
                <a:solidFill>
                  <a:schemeClr val="dk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What makes this a good </a:t>
            </a:r>
            <a:br>
              <a:rPr lang="en-GB" sz="4000" b="1" dirty="0">
                <a:solidFill>
                  <a:schemeClr val="dk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</a:br>
            <a:r>
              <a:rPr lang="en-GB" sz="4000" b="1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multi-clause sentence</a:t>
            </a:r>
            <a:r>
              <a:rPr lang="en-GB" sz="4000" b="1" dirty="0">
                <a:solidFill>
                  <a:schemeClr val="dk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?</a:t>
            </a:r>
            <a:r>
              <a:rPr lang="en-GB" sz="4000" b="1" dirty="0">
                <a:solidFill>
                  <a:srgbClr val="FF0000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 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4" name="Google Shape;114;p4"/>
          <p:cNvSpPr txBox="1">
            <a:spLocks noGrp="1"/>
          </p:cNvSpPr>
          <p:nvPr>
            <p:ph type="body" idx="1"/>
          </p:nvPr>
        </p:nvSpPr>
        <p:spPr>
          <a:xfrm>
            <a:off x="462336" y="3570270"/>
            <a:ext cx="6770671" cy="24452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SzPts val="1750"/>
              <a:buNone/>
            </a:pPr>
            <a:r>
              <a:rPr lang="en-GB" sz="4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children, </a:t>
            </a:r>
            <a:r>
              <a:rPr lang="en-GB" sz="4800" b="1" dirty="0">
                <a:solidFill>
                  <a:srgbClr val="00B0F0"/>
                </a:solidFill>
              </a:rPr>
              <a:t>who were chattering happily</a:t>
            </a:r>
            <a:r>
              <a:rPr lang="en-GB" sz="4800" dirty="0">
                <a:solidFill>
                  <a:srgbClr val="00B0F0"/>
                </a:solidFill>
              </a:rPr>
              <a:t>, </a:t>
            </a:r>
            <a:r>
              <a:rPr lang="en-GB" sz="4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played on the swings. </a:t>
            </a:r>
            <a:endParaRPr sz="4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5" name="Google Shape;115;p4"/>
          <p:cNvSpPr/>
          <p:nvPr/>
        </p:nvSpPr>
        <p:spPr>
          <a:xfrm>
            <a:off x="5887093" y="1959764"/>
            <a:ext cx="2794571" cy="1741301"/>
          </a:xfrm>
          <a:prstGeom prst="cloudCallout">
            <a:avLst>
              <a:gd name="adj1" fmla="val -96163"/>
              <a:gd name="adj2" fmla="val 43127"/>
            </a:avLst>
          </a:prstGeom>
          <a:solidFill>
            <a:srgbClr val="FFC000"/>
          </a:solidFill>
          <a:ln>
            <a:noFill/>
            <a:headEnd type="none" w="sm" len="sm"/>
            <a:tailEnd type="none" w="sm" len="sm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I think that…</a:t>
            </a:r>
            <a:endParaRPr dirty="0">
              <a:solidFill>
                <a:schemeClr val="bg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This is because…</a:t>
            </a:r>
            <a:endParaRPr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"/>
          <p:cNvSpPr txBox="1">
            <a:spLocks noGrp="1"/>
          </p:cNvSpPr>
          <p:nvPr>
            <p:ph type="body" idx="1"/>
          </p:nvPr>
        </p:nvSpPr>
        <p:spPr>
          <a:xfrm>
            <a:off x="464261" y="3569697"/>
            <a:ext cx="6666002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indent="0">
              <a:buSzPts val="2800"/>
              <a:buNone/>
            </a:pPr>
            <a:r>
              <a:rPr lang="en-GB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Paul’s Auntie May</a:t>
            </a:r>
            <a:r>
              <a:rPr lang="en-GB" sz="4000" b="1" dirty="0">
                <a:solidFill>
                  <a:srgbClr val="00B0F0"/>
                </a:solidFill>
              </a:rPr>
              <a:t>, who loves to bake cakes, </a:t>
            </a:r>
            <a:r>
              <a:rPr lang="en-GB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always has flour in the cupboard. </a:t>
            </a:r>
            <a:endParaRPr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Google Shape;113;p4">
            <a:extLst>
              <a:ext uri="{FF2B5EF4-FFF2-40B4-BE49-F238E27FC236}">
                <a16:creationId xmlns:a16="http://schemas.microsoft.com/office/drawing/2014/main" id="{40C451E0-E195-8F4F-B16E-8DBDAAEDA0E0}"/>
              </a:ext>
            </a:extLst>
          </p:cNvPr>
          <p:cNvSpPr txBox="1">
            <a:spLocks/>
          </p:cNvSpPr>
          <p:nvPr/>
        </p:nvSpPr>
        <p:spPr>
          <a:xfrm>
            <a:off x="10274" y="521182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SzPts val="4000"/>
              <a:buFont typeface="Arial"/>
              <a:buNone/>
            </a:pPr>
            <a:r>
              <a:rPr lang="en-GB" sz="4000" b="1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What makes this a good </a:t>
            </a:r>
            <a:br>
              <a:rPr lang="en-GB" sz="4000" b="1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</a:br>
            <a:r>
              <a:rPr lang="en-GB" sz="4000" b="1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multi-clause sentence?</a:t>
            </a:r>
            <a:r>
              <a:rPr lang="en-GB" sz="4000" b="1">
                <a:solidFill>
                  <a:srgbClr val="FF0000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 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Google Shape;115;p4">
            <a:extLst>
              <a:ext uri="{FF2B5EF4-FFF2-40B4-BE49-F238E27FC236}">
                <a16:creationId xmlns:a16="http://schemas.microsoft.com/office/drawing/2014/main" id="{E472A189-9FDB-BE4F-BB52-A4A6C93AACD5}"/>
              </a:ext>
            </a:extLst>
          </p:cNvPr>
          <p:cNvSpPr/>
          <p:nvPr/>
        </p:nvSpPr>
        <p:spPr>
          <a:xfrm>
            <a:off x="5979557" y="1972234"/>
            <a:ext cx="2794571" cy="1741301"/>
          </a:xfrm>
          <a:prstGeom prst="cloudCallout">
            <a:avLst>
              <a:gd name="adj1" fmla="val -96163"/>
              <a:gd name="adj2" fmla="val 43127"/>
            </a:avLst>
          </a:prstGeom>
          <a:solidFill>
            <a:srgbClr val="00B0F0"/>
          </a:solidFill>
          <a:ln>
            <a:noFill/>
            <a:headEnd type="none" w="sm" len="sm"/>
            <a:tailEnd type="none" w="sm" len="sm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Subordinate clause in the middle.</a:t>
            </a:r>
            <a:endParaRPr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D26466E-18E4-A248-8731-31178F41E3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026779"/>
              </p:ext>
            </p:extLst>
          </p:nvPr>
        </p:nvGraphicFramePr>
        <p:xfrm>
          <a:off x="688369" y="1376737"/>
          <a:ext cx="7808360" cy="44795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9771">
                  <a:extLst>
                    <a:ext uri="{9D8B030D-6E8A-4147-A177-3AD203B41FA5}">
                      <a16:colId xmlns:a16="http://schemas.microsoft.com/office/drawing/2014/main" val="1222555207"/>
                    </a:ext>
                  </a:extLst>
                </a:gridCol>
                <a:gridCol w="1635803">
                  <a:extLst>
                    <a:ext uri="{9D8B030D-6E8A-4147-A177-3AD203B41FA5}">
                      <a16:colId xmlns:a16="http://schemas.microsoft.com/office/drawing/2014/main" val="3927076275"/>
                    </a:ext>
                  </a:extLst>
                </a:gridCol>
                <a:gridCol w="2602786">
                  <a:extLst>
                    <a:ext uri="{9D8B030D-6E8A-4147-A177-3AD203B41FA5}">
                      <a16:colId xmlns:a16="http://schemas.microsoft.com/office/drawing/2014/main" val="608187712"/>
                    </a:ext>
                  </a:extLst>
                </a:gridCol>
              </a:tblGrid>
              <a:tr h="418065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Sentence</a:t>
                      </a: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Main clause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Subordinate clause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9981979"/>
                  </a:ext>
                </a:extLst>
              </a:tr>
              <a:tr h="106223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Billie, </a:t>
                      </a:r>
                      <a:r>
                        <a:rPr lang="en-US" sz="1800" b="1" u="sng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who was nine years old</a:t>
                      </a:r>
                      <a:r>
                        <a:rPr lang="en-US" sz="18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loved to play tennis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798278"/>
                  </a:ext>
                </a:extLst>
              </a:tr>
              <a:tr h="1499618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Billie’s mum brought her a tennis racket </a:t>
                      </a:r>
                      <a:r>
                        <a:rPr lang="en-US" sz="1800" b="1" u="sng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 that she could play more often</a:t>
                      </a:r>
                      <a:r>
                        <a:rPr lang="en-US" sz="18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5858728"/>
                  </a:ext>
                </a:extLst>
              </a:tr>
              <a:tr h="1499618">
                <a:tc>
                  <a:txBody>
                    <a:bodyPr/>
                    <a:lstStyle/>
                    <a:p>
                      <a:r>
                        <a:rPr lang="en-US" sz="1800" b="1" u="sng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Billie could not play tennis with her friend Lana </a:t>
                      </a:r>
                      <a:r>
                        <a:rPr lang="en-US" sz="18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because Lana did not have a racket.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446209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B661BD3-1D7E-434F-AB9E-76DAEAE16B0C}"/>
              </a:ext>
            </a:extLst>
          </p:cNvPr>
          <p:cNvSpPr txBox="1"/>
          <p:nvPr/>
        </p:nvSpPr>
        <p:spPr>
          <a:xfrm>
            <a:off x="616449" y="506845"/>
            <a:ext cx="69967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Tick one in box in each row to show if the underlined clause is a </a:t>
            </a:r>
            <a:r>
              <a:rPr lang="en-US" sz="2000" b="1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main clause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 or a </a:t>
            </a:r>
            <a:r>
              <a:rPr lang="en-US" sz="2000" b="1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subordinate clause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D26466E-18E4-A248-8731-31178F41E3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054966"/>
              </p:ext>
            </p:extLst>
          </p:nvPr>
        </p:nvGraphicFramePr>
        <p:xfrm>
          <a:off x="688369" y="1376737"/>
          <a:ext cx="7808360" cy="44795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4714">
                  <a:extLst>
                    <a:ext uri="{9D8B030D-6E8A-4147-A177-3AD203B41FA5}">
                      <a16:colId xmlns:a16="http://schemas.microsoft.com/office/drawing/2014/main" val="1222555207"/>
                    </a:ext>
                  </a:extLst>
                </a:gridCol>
                <a:gridCol w="1715784">
                  <a:extLst>
                    <a:ext uri="{9D8B030D-6E8A-4147-A177-3AD203B41FA5}">
                      <a16:colId xmlns:a16="http://schemas.microsoft.com/office/drawing/2014/main" val="3927076275"/>
                    </a:ext>
                  </a:extLst>
                </a:gridCol>
                <a:gridCol w="2917862">
                  <a:extLst>
                    <a:ext uri="{9D8B030D-6E8A-4147-A177-3AD203B41FA5}">
                      <a16:colId xmlns:a16="http://schemas.microsoft.com/office/drawing/2014/main" val="608187712"/>
                    </a:ext>
                  </a:extLst>
                </a:gridCol>
              </a:tblGrid>
              <a:tr h="418065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Sentence</a:t>
                      </a: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Preposition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Subordinating conjunction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9981979"/>
                  </a:ext>
                </a:extLst>
              </a:tr>
              <a:tr h="106223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 moved here </a:t>
                      </a:r>
                      <a:r>
                        <a:rPr lang="en-US" sz="1800" b="1" u="sng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after</a:t>
                      </a:r>
                      <a:r>
                        <a:rPr lang="en-US" sz="18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the end of the war.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798278"/>
                  </a:ext>
                </a:extLst>
              </a:tr>
              <a:tr h="1499618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Entry is free </a:t>
                      </a:r>
                      <a:r>
                        <a:rPr lang="en-US" sz="1800" b="1" u="sng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after</a:t>
                      </a:r>
                      <a:r>
                        <a:rPr lang="en-US" sz="18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5pm in the evening. 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5858728"/>
                  </a:ext>
                </a:extLst>
              </a:tr>
              <a:tr h="1499618">
                <a:tc>
                  <a:txBody>
                    <a:bodyPr/>
                    <a:lstStyle/>
                    <a:p>
                      <a:r>
                        <a:rPr lang="en-US" sz="1800" b="1" u="non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 went to the cinema </a:t>
                      </a:r>
                      <a:r>
                        <a:rPr lang="en-US" sz="1800" b="1" u="sng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after</a:t>
                      </a:r>
                      <a:r>
                        <a:rPr lang="en-US" sz="1800" b="1" u="non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 had eaten my dinner.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446209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B661BD3-1D7E-434F-AB9E-76DAEAE16B0C}"/>
              </a:ext>
            </a:extLst>
          </p:cNvPr>
          <p:cNvSpPr txBox="1"/>
          <p:nvPr/>
        </p:nvSpPr>
        <p:spPr>
          <a:xfrm>
            <a:off x="616449" y="506845"/>
            <a:ext cx="66679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Tick one in box in each row to show whether the word </a:t>
            </a:r>
            <a:r>
              <a:rPr lang="en-US" sz="2000" b="1" u="sng" dirty="0">
                <a:latin typeface="Calibri" panose="020F0502020204030204" pitchFamily="34" charset="0"/>
                <a:cs typeface="Calibri" panose="020F0502020204030204" pitchFamily="34" charset="0"/>
              </a:rPr>
              <a:t>after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 is used as a </a:t>
            </a:r>
            <a:r>
              <a:rPr lang="en-US" sz="2000" b="1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subordinating conjunction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or as a </a:t>
            </a:r>
            <a:r>
              <a:rPr lang="en-US" sz="20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preposition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72BAA2DD-7173-E544-BFAA-56D4F955236A}"/>
              </a:ext>
            </a:extLst>
          </p:cNvPr>
          <p:cNvSpPr/>
          <p:nvPr/>
        </p:nvSpPr>
        <p:spPr>
          <a:xfrm>
            <a:off x="9495033" y="1993186"/>
            <a:ext cx="575353" cy="523982"/>
          </a:xfrm>
          <a:prstGeom prst="roundRect">
            <a:avLst/>
          </a:prstGeom>
          <a:noFill/>
          <a:ln w="12700" cap="flat" cmpd="sng" algn="ctr">
            <a:solidFill>
              <a:schemeClr val="tx2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6B853C27-9B16-F741-BAFE-CA3E8907BE78}"/>
              </a:ext>
            </a:extLst>
          </p:cNvPr>
          <p:cNvSpPr/>
          <p:nvPr/>
        </p:nvSpPr>
        <p:spPr>
          <a:xfrm>
            <a:off x="11702264" y="1993186"/>
            <a:ext cx="575353" cy="523982"/>
          </a:xfrm>
          <a:prstGeom prst="roundRect">
            <a:avLst/>
          </a:prstGeom>
          <a:noFill/>
          <a:ln w="12700" cap="flat" cmpd="sng" algn="ctr">
            <a:solidFill>
              <a:schemeClr val="tx2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C70C732A-C248-844E-A916-313A6632E928}"/>
              </a:ext>
            </a:extLst>
          </p:cNvPr>
          <p:cNvSpPr/>
          <p:nvPr/>
        </p:nvSpPr>
        <p:spPr>
          <a:xfrm>
            <a:off x="9495033" y="3255195"/>
            <a:ext cx="575353" cy="523982"/>
          </a:xfrm>
          <a:prstGeom prst="roundRect">
            <a:avLst/>
          </a:prstGeom>
          <a:noFill/>
          <a:ln w="12700" cap="flat" cmpd="sng" algn="ctr">
            <a:solidFill>
              <a:schemeClr val="tx2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378B5F1-B6A1-4B4E-9F96-60AE37D781E2}"/>
              </a:ext>
            </a:extLst>
          </p:cNvPr>
          <p:cNvSpPr/>
          <p:nvPr/>
        </p:nvSpPr>
        <p:spPr>
          <a:xfrm>
            <a:off x="11702264" y="3255195"/>
            <a:ext cx="575353" cy="523982"/>
          </a:xfrm>
          <a:prstGeom prst="roundRect">
            <a:avLst/>
          </a:prstGeom>
          <a:noFill/>
          <a:ln w="12700" cap="flat" cmpd="sng" algn="ctr">
            <a:solidFill>
              <a:schemeClr val="tx2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A2BC445D-277D-A346-8EF5-72CF59F2BD33}"/>
              </a:ext>
            </a:extLst>
          </p:cNvPr>
          <p:cNvSpPr/>
          <p:nvPr/>
        </p:nvSpPr>
        <p:spPr>
          <a:xfrm>
            <a:off x="9495033" y="4765496"/>
            <a:ext cx="575353" cy="523982"/>
          </a:xfrm>
          <a:prstGeom prst="roundRect">
            <a:avLst/>
          </a:prstGeom>
          <a:noFill/>
          <a:ln w="12700" cap="flat" cmpd="sng" algn="ctr">
            <a:solidFill>
              <a:schemeClr val="tx2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05ECE21F-1440-8548-A481-00E0827B2778}"/>
              </a:ext>
            </a:extLst>
          </p:cNvPr>
          <p:cNvSpPr/>
          <p:nvPr/>
        </p:nvSpPr>
        <p:spPr>
          <a:xfrm>
            <a:off x="11702264" y="4765496"/>
            <a:ext cx="575353" cy="523982"/>
          </a:xfrm>
          <a:prstGeom prst="roundRect">
            <a:avLst/>
          </a:prstGeom>
          <a:noFill/>
          <a:ln w="12700" cap="flat" cmpd="sng" algn="ctr">
            <a:solidFill>
              <a:schemeClr val="tx2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Google Shape;138;p7">
            <a:extLst>
              <a:ext uri="{FF2B5EF4-FFF2-40B4-BE49-F238E27FC236}">
                <a16:creationId xmlns:a16="http://schemas.microsoft.com/office/drawing/2014/main" id="{1F067E75-BB0F-C24D-AE52-E42F56311C0F}"/>
              </a:ext>
            </a:extLst>
          </p:cNvPr>
          <p:cNvSpPr/>
          <p:nvPr/>
        </p:nvSpPr>
        <p:spPr>
          <a:xfrm>
            <a:off x="7284378" y="197792"/>
            <a:ext cx="1469206" cy="916956"/>
          </a:xfrm>
          <a:prstGeom prst="wedgeRoundRectCallout">
            <a:avLst>
              <a:gd name="adj1" fmla="val -44247"/>
              <a:gd name="adj2" fmla="val 64198"/>
              <a:gd name="adj3" fmla="val 16667"/>
            </a:avLst>
          </a:prstGeom>
          <a:solidFill>
            <a:srgbClr val="00B0F0"/>
          </a:solidFill>
          <a:ln>
            <a:solidFill>
              <a:schemeClr val="bg1"/>
            </a:solidFill>
            <a:headEnd type="none" w="sm" len="sm"/>
            <a:tailEnd type="none" w="sm" len="sm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How do you know? </a:t>
            </a:r>
            <a:endParaRPr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438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1F8B9C6E-ED00-8C46-8E12-076DE0D729D9}"/>
              </a:ext>
            </a:extLst>
          </p:cNvPr>
          <p:cNvSpPr/>
          <p:nvPr/>
        </p:nvSpPr>
        <p:spPr>
          <a:xfrm>
            <a:off x="5357944" y="308225"/>
            <a:ext cx="3303171" cy="453090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7CE42946-3F96-324A-B580-3D9A4F3EBD15}"/>
              </a:ext>
            </a:extLst>
          </p:cNvPr>
          <p:cNvSpPr/>
          <p:nvPr/>
        </p:nvSpPr>
        <p:spPr>
          <a:xfrm>
            <a:off x="482885" y="308225"/>
            <a:ext cx="4664468" cy="291429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0D09AB24-4898-5547-A910-20648D1CDBEC}"/>
              </a:ext>
            </a:extLst>
          </p:cNvPr>
          <p:cNvSpPr/>
          <p:nvPr/>
        </p:nvSpPr>
        <p:spPr>
          <a:xfrm>
            <a:off x="482885" y="3428999"/>
            <a:ext cx="4664468" cy="241214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Google Shape;144;p8"/>
          <p:cNvSpPr txBox="1">
            <a:spLocks noGrp="1"/>
          </p:cNvSpPr>
          <p:nvPr>
            <p:ph type="body" idx="1"/>
          </p:nvPr>
        </p:nvSpPr>
        <p:spPr>
          <a:xfrm>
            <a:off x="765424" y="524653"/>
            <a:ext cx="4186691" cy="2582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800"/>
              <a:buNone/>
            </a:pPr>
            <a:r>
              <a:rPr lang="en-GB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Main Clause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Our teacher wore a suit today.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children had to walk to school.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Our computer went to the repair shop.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5" name="Google Shape;145;p8"/>
          <p:cNvSpPr txBox="1"/>
          <p:nvPr/>
        </p:nvSpPr>
        <p:spPr>
          <a:xfrm>
            <a:off x="765424" y="3604802"/>
            <a:ext cx="4110169" cy="2101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125" marR="0" lvl="0" indent="-255587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1836"/>
              <a:buFont typeface="Noto Sans Symbols"/>
              <a:buNone/>
            </a:pPr>
            <a:r>
              <a:rPr lang="en-GB" sz="2800" b="1" dirty="0">
                <a:solidFill>
                  <a:schemeClr val="accent6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Subordinate Clause</a:t>
            </a:r>
            <a:endParaRPr sz="2800" b="1" i="0" strike="noStrike" cap="none" dirty="0">
              <a:solidFill>
                <a:schemeClr val="accent6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508000" marR="0" lvl="0" indent="-457200" algn="l" rtl="0"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2800"/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He is usually scruffy.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08000" marR="0" lvl="0" indent="-457200" algn="l" rtl="0"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2800"/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They had missed the bus.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08000" marR="0" lvl="0" indent="-457200" algn="l" rtl="0"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2800"/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It has stopped working.</a:t>
            </a:r>
            <a:endParaRPr sz="2400" u="none" strike="noStrike" cap="none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365125" marR="0" lvl="0" indent="-25558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None/>
            </a:pPr>
            <a:endParaRPr sz="2700" b="0" i="0" u="none" strike="noStrike" cap="none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146" name="Google Shape;146;p8"/>
          <p:cNvSpPr txBox="1"/>
          <p:nvPr/>
        </p:nvSpPr>
        <p:spPr>
          <a:xfrm>
            <a:off x="5656766" y="1395334"/>
            <a:ext cx="5180747" cy="2862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t" anchorCtr="0">
            <a:spAutoFit/>
          </a:bodyPr>
          <a:lstStyle/>
          <a:p>
            <a:pPr marL="0" marR="0" lvl="0" indent="-127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GB" sz="24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who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-127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GB" sz="24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which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-127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GB" sz="24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whose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-127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GB" sz="24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whom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-127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GB" sz="24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that </a:t>
            </a:r>
            <a:endParaRPr sz="24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62E1618-1D88-1E40-AE99-4A828E49C3CF}"/>
              </a:ext>
            </a:extLst>
          </p:cNvPr>
          <p:cNvSpPr/>
          <p:nvPr/>
        </p:nvSpPr>
        <p:spPr>
          <a:xfrm>
            <a:off x="5656766" y="524653"/>
            <a:ext cx="30043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800" b="1" dirty="0">
                <a:solidFill>
                  <a:srgbClr val="7030A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Relative </a:t>
            </a:r>
            <a:br>
              <a:rPr lang="en-GB" sz="2800" b="1" dirty="0">
                <a:solidFill>
                  <a:srgbClr val="7030A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</a:br>
            <a:r>
              <a:rPr lang="en-GB" sz="2800" b="1" dirty="0">
                <a:solidFill>
                  <a:srgbClr val="7030A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pronouns:</a:t>
            </a:r>
            <a:endParaRPr lang="en-GB" sz="2800" dirty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9"/>
          <p:cNvSpPr txBox="1"/>
          <p:nvPr/>
        </p:nvSpPr>
        <p:spPr>
          <a:xfrm>
            <a:off x="4192316" y="951235"/>
            <a:ext cx="3943350" cy="1749564"/>
          </a:xfrm>
          <a:prstGeom prst="rect">
            <a:avLst/>
          </a:prstGeom>
          <a:solidFill>
            <a:srgbClr val="FFC000"/>
          </a:solidFill>
          <a:ln w="38100" cap="flat" cmpd="sng">
            <a:solidFill>
              <a:schemeClr val="bg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28398" dir="3806097" algn="ctr" rotWithShape="0">
              <a:srgbClr val="4E6128">
                <a:alpha val="4980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1" i="0" u="none" strike="noStrike" cap="none" dirty="0">
                <a:solidFill>
                  <a:schemeClr val="bg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who works at </a:t>
            </a:r>
            <a:r>
              <a:rPr lang="en-GB" sz="2800" b="1" i="0" u="none" strike="noStrike" cap="none" dirty="0" err="1">
                <a:solidFill>
                  <a:schemeClr val="bg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Plazoom</a:t>
            </a:r>
            <a:r>
              <a:rPr lang="en-GB" sz="2800" b="1" i="0" u="none" strike="noStrike" cap="none" dirty="0">
                <a:solidFill>
                  <a:schemeClr val="bg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Primary School</a:t>
            </a:r>
            <a:endParaRPr sz="2800" b="1" i="0" u="none" strike="noStrike" cap="none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157" name="Google Shape;157;p9"/>
          <p:cNvSpPr txBox="1"/>
          <p:nvPr/>
        </p:nvSpPr>
        <p:spPr>
          <a:xfrm>
            <a:off x="4753640" y="4157201"/>
            <a:ext cx="3207366" cy="1129038"/>
          </a:xfrm>
          <a:prstGeom prst="rect">
            <a:avLst/>
          </a:prstGeom>
          <a:solidFill>
            <a:srgbClr val="00B0F0"/>
          </a:solidFill>
          <a:ln w="38100" cap="flat" cmpd="sng">
            <a:solidFill>
              <a:schemeClr val="bg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28398" dir="3806097" algn="ctr" rotWithShape="0">
              <a:srgbClr val="205867">
                <a:alpha val="4980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GB" sz="2400" b="1" u="none" strike="noStrike" cap="none" dirty="0">
                <a:solidFill>
                  <a:schemeClr val="bg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was late for work</a:t>
            </a:r>
            <a:endParaRPr sz="2400" b="1" u="none" strike="noStrike" cap="none" dirty="0">
              <a:solidFill>
                <a:schemeClr val="bg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8" name="Google Shape;153;p9">
            <a:extLst>
              <a:ext uri="{FF2B5EF4-FFF2-40B4-BE49-F238E27FC236}">
                <a16:creationId xmlns:a16="http://schemas.microsoft.com/office/drawing/2014/main" id="{5F47203F-9F92-2F47-90CC-CE4BF2FB73F5}"/>
              </a:ext>
            </a:extLst>
          </p:cNvPr>
          <p:cNvSpPr txBox="1"/>
          <p:nvPr/>
        </p:nvSpPr>
        <p:spPr>
          <a:xfrm>
            <a:off x="1241804" y="319522"/>
            <a:ext cx="576722" cy="800361"/>
          </a:xfrm>
          <a:prstGeom prst="rect">
            <a:avLst/>
          </a:prstGeom>
          <a:solidFill>
            <a:srgbClr val="FFC000"/>
          </a:solidFill>
          <a:ln w="38100" cap="flat" cmpd="sng">
            <a:solidFill>
              <a:schemeClr val="bg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28398" dir="3806097" algn="ctr" rotWithShape="0">
              <a:srgbClr val="4E6128">
                <a:alpha val="4980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GB" sz="2800" b="1" i="0" u="none" strike="noStrike" cap="none" dirty="0">
                <a:solidFill>
                  <a:schemeClr val="bg1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,</a:t>
            </a:r>
            <a:endParaRPr sz="2800" b="1" i="0" u="none" strike="noStrike" cap="none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9" name="Google Shape;157;p9">
            <a:extLst>
              <a:ext uri="{FF2B5EF4-FFF2-40B4-BE49-F238E27FC236}">
                <a16:creationId xmlns:a16="http://schemas.microsoft.com/office/drawing/2014/main" id="{D8C8CF02-907F-C049-A47F-A554BBFBE44C}"/>
              </a:ext>
            </a:extLst>
          </p:cNvPr>
          <p:cNvSpPr txBox="1"/>
          <p:nvPr/>
        </p:nvSpPr>
        <p:spPr>
          <a:xfrm>
            <a:off x="341720" y="2153519"/>
            <a:ext cx="3207366" cy="1129038"/>
          </a:xfrm>
          <a:prstGeom prst="rect">
            <a:avLst/>
          </a:prstGeom>
          <a:solidFill>
            <a:srgbClr val="00B0F0"/>
          </a:solidFill>
          <a:ln w="38100" cap="flat" cmpd="sng">
            <a:solidFill>
              <a:schemeClr val="bg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28398" dir="3806097" algn="ctr" rotWithShape="0">
              <a:srgbClr val="205867">
                <a:alpha val="4980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GB" sz="2400" b="1" u="none" strike="noStrike" cap="none" dirty="0">
                <a:solidFill>
                  <a:schemeClr val="bg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Miss Richardson</a:t>
            </a:r>
            <a:endParaRPr sz="2400" b="1" u="none" strike="noStrike" cap="none" dirty="0">
              <a:solidFill>
                <a:schemeClr val="bg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10" name="Google Shape;153;p9">
            <a:extLst>
              <a:ext uri="{FF2B5EF4-FFF2-40B4-BE49-F238E27FC236}">
                <a16:creationId xmlns:a16="http://schemas.microsoft.com/office/drawing/2014/main" id="{D66E4D69-E5A4-DD4A-98C8-46CD5F909238}"/>
              </a:ext>
            </a:extLst>
          </p:cNvPr>
          <p:cNvSpPr txBox="1"/>
          <p:nvPr/>
        </p:nvSpPr>
        <p:spPr>
          <a:xfrm>
            <a:off x="771229" y="4678426"/>
            <a:ext cx="576722" cy="800361"/>
          </a:xfrm>
          <a:prstGeom prst="rect">
            <a:avLst/>
          </a:prstGeom>
          <a:solidFill>
            <a:srgbClr val="FFC000"/>
          </a:solidFill>
          <a:ln w="38100" cap="flat" cmpd="sng">
            <a:solidFill>
              <a:schemeClr val="bg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28398" dir="3806097" algn="ctr" rotWithShape="0">
              <a:srgbClr val="4E6128">
                <a:alpha val="4980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GB" sz="2800" b="1" i="0" u="none" strike="noStrike" cap="none" dirty="0">
                <a:solidFill>
                  <a:schemeClr val="bg1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,</a:t>
            </a:r>
            <a:endParaRPr sz="2800" b="1" i="0" u="none" strike="noStrike" cap="none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11" name="Google Shape;153;p9">
            <a:extLst>
              <a:ext uri="{FF2B5EF4-FFF2-40B4-BE49-F238E27FC236}">
                <a16:creationId xmlns:a16="http://schemas.microsoft.com/office/drawing/2014/main" id="{8871BBD9-7292-7040-AADF-F553D10330EA}"/>
              </a:ext>
            </a:extLst>
          </p:cNvPr>
          <p:cNvSpPr txBox="1"/>
          <p:nvPr/>
        </p:nvSpPr>
        <p:spPr>
          <a:xfrm>
            <a:off x="2978191" y="4157201"/>
            <a:ext cx="576722" cy="800361"/>
          </a:xfrm>
          <a:prstGeom prst="rect">
            <a:avLst/>
          </a:prstGeom>
          <a:solidFill>
            <a:srgbClr val="00B0F0"/>
          </a:solidFill>
          <a:ln w="38100" cap="flat" cmpd="sng">
            <a:solidFill>
              <a:schemeClr val="bg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28398" dir="3806097" algn="ctr" rotWithShape="0">
              <a:srgbClr val="4E6128">
                <a:alpha val="4980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GB" sz="2800" b="1" i="0" u="none" strike="noStrike" cap="none" dirty="0">
                <a:solidFill>
                  <a:schemeClr val="bg1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t>.</a:t>
            </a:r>
            <a:endParaRPr sz="2800" b="1" i="0" u="none" strike="noStrike" cap="none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1728</Words>
  <Application>Microsoft Macintosh PowerPoint</Application>
  <PresentationFormat>On-screen Show (4:3)</PresentationFormat>
  <Paragraphs>170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Arial Rounded</vt:lpstr>
      <vt:lpstr>Calibri</vt:lpstr>
      <vt:lpstr>Noto Sans Symbols</vt:lpstr>
      <vt:lpstr>Office Theme</vt:lpstr>
      <vt:lpstr>PowerPoint Presentation</vt:lpstr>
      <vt:lpstr>Etymology </vt:lpstr>
      <vt:lpstr>PowerPoint Presentation</vt:lpstr>
      <vt:lpstr>What makes this a good  multi-clause sentence?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Relative clauses defining  and non-defining </vt:lpstr>
      <vt:lpstr>PowerPoint Presentation</vt:lpstr>
      <vt:lpstr>PowerPoint Presentation</vt:lpstr>
      <vt:lpstr>Note: the subject and verb can be assumed and the relative pronoun can be omitted.   </vt:lpstr>
      <vt:lpstr>Underline the relative clause in each sentence.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Shareen Wilkinson</dc:creator>
  <cp:lastModifiedBy>Alysanne Parker</cp:lastModifiedBy>
  <cp:revision>14</cp:revision>
  <dcterms:created xsi:type="dcterms:W3CDTF">2020-07-10T10:32:31Z</dcterms:created>
  <dcterms:modified xsi:type="dcterms:W3CDTF">2020-07-30T10:48:35Z</dcterms:modified>
</cp:coreProperties>
</file>