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7.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8.xml"/>
  <Override ContentType="application/vnd.openxmlformats-officedocument.theme+xml" PartName="/ppt/theme/theme9.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9" r:id="rId5"/>
    <p:sldMasterId id="2147483661" r:id="rId6"/>
    <p:sldMasterId id="2147483663" r:id="rId7"/>
    <p:sldMasterId id="2147483665" r:id="rId8"/>
    <p:sldMasterId id="2147483667" r:id="rId9"/>
    <p:sldMasterId id="2147483669" r:id="rId10"/>
    <p:sldMasterId id="2147483671" r:id="rId11"/>
  </p:sldMasterIdLst>
  <p:notesMasterIdLst>
    <p:notesMasterId r:id="rId12"/>
  </p:notesMasterIdLst>
  <p:sldIdLst>
    <p:sldId id="256" r:id="rId13"/>
    <p:sldId id="257"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71" r:id="rId28"/>
    <p:sldId id="272" r:id="rId29"/>
    <p:sldId id="273" r:id="rId30"/>
    <p:sldId id="274" r:id="rId31"/>
    <p:sldId id="275" r:id="rId32"/>
    <p:sldId id="276" r:id="rId3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4" roundtripDataSignature="AMtx7mj+aESUbJS0Xr8T8jbkkeoQbfUvH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A7513C9-5F9C-4EEB-A4BC-D1C7F839C743}">
  <a:tblStyle styleId="{AA7513C9-5F9C-4EEB-A4BC-D1C7F839C743}"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8.xml"/><Relationship Id="rId22" Type="http://schemas.openxmlformats.org/officeDocument/2006/relationships/slide" Target="slides/slide10.xml"/><Relationship Id="rId21" Type="http://schemas.openxmlformats.org/officeDocument/2006/relationships/slide" Target="slides/slide9.xml"/><Relationship Id="rId24" Type="http://schemas.openxmlformats.org/officeDocument/2006/relationships/slide" Target="slides/slide12.xml"/><Relationship Id="rId23" Type="http://schemas.openxmlformats.org/officeDocument/2006/relationships/slide" Target="slides/slide1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26" Type="http://schemas.openxmlformats.org/officeDocument/2006/relationships/slide" Target="slides/slide14.xml"/><Relationship Id="rId25" Type="http://schemas.openxmlformats.org/officeDocument/2006/relationships/slide" Target="slides/slide13.xml"/><Relationship Id="rId28" Type="http://schemas.openxmlformats.org/officeDocument/2006/relationships/slide" Target="slides/slide16.xml"/><Relationship Id="rId27" Type="http://schemas.openxmlformats.org/officeDocument/2006/relationships/slide" Target="slides/slide15.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17.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19.xml"/><Relationship Id="rId30" Type="http://schemas.openxmlformats.org/officeDocument/2006/relationships/slide" Target="slides/slide18.xml"/><Relationship Id="rId11" Type="http://schemas.openxmlformats.org/officeDocument/2006/relationships/slideMaster" Target="slideMasters/slideMaster8.xml"/><Relationship Id="rId33" Type="http://schemas.openxmlformats.org/officeDocument/2006/relationships/slide" Target="slides/slide21.xml"/><Relationship Id="rId10" Type="http://schemas.openxmlformats.org/officeDocument/2006/relationships/slideMaster" Target="slideMasters/slideMaster7.xml"/><Relationship Id="rId32" Type="http://schemas.openxmlformats.org/officeDocument/2006/relationships/slide" Target="slides/slide20.xml"/><Relationship Id="rId13" Type="http://schemas.openxmlformats.org/officeDocument/2006/relationships/slide" Target="slides/slide1.xml"/><Relationship Id="rId12" Type="http://schemas.openxmlformats.org/officeDocument/2006/relationships/notesMaster" Target="notesMasters/notesMaster1.xml"/><Relationship Id="rId34" Type="http://customschemas.google.com/relationships/presentationmetadata" Target="metadata"/><Relationship Id="rId15" Type="http://schemas.openxmlformats.org/officeDocument/2006/relationships/slide" Target="slides/slide3.xml"/><Relationship Id="rId14" Type="http://schemas.openxmlformats.org/officeDocument/2006/relationships/slide" Target="slides/slide2.xml"/><Relationship Id="rId17" Type="http://schemas.openxmlformats.org/officeDocument/2006/relationships/slide" Target="slides/slide5.xml"/><Relationship Id="rId16" Type="http://schemas.openxmlformats.org/officeDocument/2006/relationships/slide" Target="slides/slide4.xml"/><Relationship Id="rId19" Type="http://schemas.openxmlformats.org/officeDocument/2006/relationships/slide" Target="slides/slide7.xml"/><Relationship Id="rId1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878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7" name="Google Shape;247;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3" name="Google Shape;253;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1" name="Google Shape;281;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17: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a:solidFill>
                  <a:srgbClr val="000000"/>
                </a:solidFill>
                <a:latin typeface="Arial"/>
                <a:ea typeface="Arial"/>
                <a:cs typeface="Arial"/>
                <a:sym typeface="Arial"/>
              </a:rPr>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6" name="Google Shape;296;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200"/>
              <a:buFont typeface="Calibri"/>
              <a:buNone/>
            </a:pPr>
            <a:r>
              <a:rPr lang="en-US" sz="1200">
                <a:latin typeface="Calibri"/>
                <a:ea typeface="Calibri"/>
                <a:cs typeface="Calibri"/>
                <a:sym typeface="Calibri"/>
              </a:rPr>
              <a:t>13% of pupils got this word. </a:t>
            </a:r>
            <a:endParaRPr/>
          </a:p>
        </p:txBody>
      </p:sp>
      <p:sp>
        <p:nvSpPr>
          <p:cNvPr id="297" name="Google Shape;297;p18: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a:solidFill>
                  <a:srgbClr val="000000"/>
                </a:solidFill>
                <a:latin typeface="Arial"/>
                <a:ea typeface="Arial"/>
                <a:cs typeface="Arial"/>
                <a:sym typeface="Arial"/>
              </a:rPr>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2" name="Google Shape;322;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3" name="Google Shape;333;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5" name="Google Shape;16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200"/>
              <a:buFont typeface="Calibri"/>
              <a:buNone/>
            </a:pPr>
            <a:r>
              <a:rPr lang="en-US" sz="1200">
                <a:latin typeface="Calibri"/>
                <a:ea typeface="Calibri"/>
                <a:cs typeface="Calibri"/>
                <a:sym typeface="Calibri"/>
              </a:rPr>
              <a:t>Some vocabulary books </a:t>
            </a:r>
            <a:endParaRPr/>
          </a:p>
        </p:txBody>
      </p:sp>
      <p:sp>
        <p:nvSpPr>
          <p:cNvPr id="166" name="Google Shape;166;p3: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a:solidFill>
                  <a:srgbClr val="000000"/>
                </a:solidFill>
                <a:latin typeface="Arial"/>
                <a:ea typeface="Arial"/>
                <a:cs typeface="Arial"/>
                <a:sym typeface="Arial"/>
              </a:rP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1" name="Google Shape;18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200"/>
              <a:buFont typeface="Calibri"/>
              <a:buNone/>
            </a:pPr>
            <a:r>
              <a:rPr lang="en-US" sz="1200">
                <a:latin typeface="Calibri"/>
                <a:ea typeface="Calibri"/>
                <a:cs typeface="Calibri"/>
                <a:sym typeface="Calibri"/>
              </a:rPr>
              <a:t>Implicit teaching – steps encourage reading across the school. </a:t>
            </a:r>
            <a:endParaRPr/>
          </a:p>
          <a:p>
            <a:pPr indent="0" lvl="0" marL="0" rtl="0" algn="l">
              <a:spcBef>
                <a:spcPts val="0"/>
              </a:spcBef>
              <a:spcAft>
                <a:spcPts val="0"/>
              </a:spcAft>
              <a:buSzPts val="1200"/>
              <a:buFont typeface="Calibri"/>
              <a:buNone/>
            </a:pPr>
            <a:r>
              <a:rPr lang="en-US" sz="1200">
                <a:latin typeface="Calibri"/>
                <a:ea typeface="Calibri"/>
                <a:cs typeface="Calibri"/>
                <a:sym typeface="Calibri"/>
              </a:rPr>
              <a:t>Class reader – reading aloud. </a:t>
            </a:r>
            <a:endParaRPr/>
          </a:p>
          <a:p>
            <a:pPr indent="0" lvl="0" marL="0" rtl="0" algn="l">
              <a:spcBef>
                <a:spcPts val="0"/>
              </a:spcBef>
              <a:spcAft>
                <a:spcPts val="0"/>
              </a:spcAft>
              <a:buSzPts val="1200"/>
              <a:buFont typeface="Calibri"/>
              <a:buNone/>
            </a:pPr>
            <a:r>
              <a:rPr lang="en-US" sz="1200">
                <a:latin typeface="Calibri"/>
                <a:ea typeface="Calibri"/>
                <a:cs typeface="Calibri"/>
                <a:sym typeface="Calibri"/>
              </a:rPr>
              <a:t>Explicitly teaching an exploring new words. </a:t>
            </a:r>
            <a:endParaRPr/>
          </a:p>
        </p:txBody>
      </p:sp>
      <p:sp>
        <p:nvSpPr>
          <p:cNvPr id="182" name="Google Shape;182;p5: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a:solidFill>
                  <a:srgbClr val="000000"/>
                </a:solidFill>
                <a:latin typeface="Arial"/>
                <a:ea typeface="Arial"/>
                <a:cs typeface="Arial"/>
                <a:sym typeface="Arial"/>
              </a:rP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0" name="Google Shape;19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6: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a:solidFill>
                  <a:srgbClr val="000000"/>
                </a:solidFill>
                <a:latin typeface="Arial"/>
                <a:ea typeface="Arial"/>
                <a:cs typeface="Arial"/>
                <a:sym typeface="Arial"/>
              </a:rP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9" name="Google Shape;199;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200"/>
              <a:buFont typeface="Calibri"/>
              <a:buNone/>
            </a:pPr>
            <a:r>
              <a:rPr lang="en-US" sz="1200">
                <a:latin typeface="Calibri"/>
                <a:ea typeface="Calibri"/>
                <a:cs typeface="Calibri"/>
                <a:sym typeface="Calibri"/>
              </a:rPr>
              <a:t>was free to do what he wanted.</a:t>
            </a:r>
            <a:endParaRPr/>
          </a:p>
          <a:p>
            <a:pPr indent="0" lvl="0" marL="0" rtl="0" algn="l">
              <a:spcBef>
                <a:spcPts val="0"/>
              </a:spcBef>
              <a:spcAft>
                <a:spcPts val="0"/>
              </a:spcAft>
              <a:buSzPts val="1200"/>
              <a:buFont typeface="Calibri"/>
              <a:buNone/>
            </a:pPr>
            <a:r>
              <a:rPr lang="en-US" sz="1200">
                <a:latin typeface="Calibri"/>
                <a:ea typeface="Calibri"/>
                <a:cs typeface="Calibri"/>
                <a:sym typeface="Calibri"/>
              </a:rPr>
              <a:t>Stresses the importance of teaching idioms and figurative language. </a:t>
            </a:r>
            <a:endParaRPr/>
          </a:p>
        </p:txBody>
      </p:sp>
      <p:sp>
        <p:nvSpPr>
          <p:cNvPr id="200" name="Google Shape;200;p7: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a:solidFill>
                  <a:srgbClr val="000000"/>
                </a:solidFill>
                <a:latin typeface="Arial"/>
                <a:ea typeface="Arial"/>
                <a:cs typeface="Arial"/>
                <a:sym typeface="Arial"/>
              </a:rPr>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4" name="Google Shape;214;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200"/>
              <a:buFont typeface="Calibri"/>
              <a:buNone/>
            </a:pPr>
            <a:r>
              <a:rPr lang="en-US" sz="1200">
                <a:latin typeface="Calibri"/>
                <a:ea typeface="Calibri"/>
                <a:cs typeface="Calibri"/>
                <a:sym typeface="Calibri"/>
              </a:rPr>
              <a:t>IDIOM: you reap what you sow </a:t>
            </a:r>
            <a:endParaRPr/>
          </a:p>
          <a:p>
            <a:pPr indent="0" lvl="0" marL="0" rtl="0" algn="l">
              <a:spcBef>
                <a:spcPts val="0"/>
              </a:spcBef>
              <a:spcAft>
                <a:spcPts val="0"/>
              </a:spcAft>
              <a:buSzPts val="1200"/>
              <a:buFont typeface="Calibri"/>
              <a:buNone/>
            </a:pPr>
            <a:r>
              <a:rPr lang="en-US" sz="1200">
                <a:latin typeface="Calibri"/>
                <a:ea typeface="Calibri"/>
                <a:cs typeface="Calibri"/>
                <a:sym typeface="Calibri"/>
              </a:rPr>
              <a:t>MEANING: your actions dictate the consequences</a:t>
            </a:r>
            <a:endParaRPr/>
          </a:p>
          <a:p>
            <a:pPr indent="0" lvl="0" marL="0" rtl="0" algn="l">
              <a:spcBef>
                <a:spcPts val="0"/>
              </a:spcBef>
              <a:spcAft>
                <a:spcPts val="0"/>
              </a:spcAft>
              <a:buSzPts val="1200"/>
              <a:buFont typeface="Calibri"/>
              <a:buNone/>
            </a:pPr>
            <a:r>
              <a:rPr lang="en-US" sz="1200">
                <a:latin typeface="Calibri"/>
                <a:ea typeface="Calibri"/>
                <a:cs typeface="Calibri"/>
                <a:sym typeface="Calibri"/>
              </a:rPr>
              <a:t>FROM: “Rolling in the Deep” (2011)</a:t>
            </a:r>
            <a:endParaRPr/>
          </a:p>
          <a:p>
            <a:pPr indent="0" lvl="0" marL="0" rtl="0" algn="l">
              <a:spcBef>
                <a:spcPts val="0"/>
              </a:spcBef>
              <a:spcAft>
                <a:spcPts val="0"/>
              </a:spcAft>
              <a:buNone/>
            </a:pPr>
            <a:r>
              <a:t/>
            </a:r>
            <a:endParaRPr sz="1200">
              <a:latin typeface="Calibri"/>
              <a:ea typeface="Calibri"/>
              <a:cs typeface="Calibri"/>
              <a:sym typeface="Calibri"/>
            </a:endParaRPr>
          </a:p>
        </p:txBody>
      </p:sp>
      <p:sp>
        <p:nvSpPr>
          <p:cNvPr id="215" name="Google Shape;215;p9: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a:solidFill>
                  <a:srgbClr val="000000"/>
                </a:solidFill>
                <a:latin typeface="Arial"/>
                <a:ea typeface="Arial"/>
                <a:cs typeface="Arial"/>
                <a:sym typeface="Arial"/>
              </a:rP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23"/>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3"/>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2" name="Google Shape;22;p2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8" name="Shape 78"/>
        <p:cNvGrpSpPr/>
        <p:nvPr/>
      </p:nvGrpSpPr>
      <p:grpSpPr>
        <a:xfrm>
          <a:off x="0" y="0"/>
          <a:ext cx="0" cy="0"/>
          <a:chOff x="0" y="0"/>
          <a:chExt cx="0" cy="0"/>
        </a:xfrm>
      </p:grpSpPr>
      <p:sp>
        <p:nvSpPr>
          <p:cNvPr id="79" name="Google Shape;79;p46"/>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46"/>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81" name="Google Shape;81;p4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4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4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91" name="Shape 91"/>
        <p:cNvGrpSpPr/>
        <p:nvPr/>
      </p:nvGrpSpPr>
      <p:grpSpPr>
        <a:xfrm>
          <a:off x="0" y="0"/>
          <a:ext cx="0" cy="0"/>
          <a:chOff x="0" y="0"/>
          <a:chExt cx="0" cy="0"/>
        </a:xfrm>
      </p:grpSpPr>
      <p:sp>
        <p:nvSpPr>
          <p:cNvPr id="92" name="Google Shape;92;p2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and Content">
  <p:cSld name="5_Title and Content">
    <p:spTree>
      <p:nvGrpSpPr>
        <p:cNvPr id="100" name="Shape 100"/>
        <p:cNvGrpSpPr/>
        <p:nvPr/>
      </p:nvGrpSpPr>
      <p:grpSpPr>
        <a:xfrm>
          <a:off x="0" y="0"/>
          <a:ext cx="0" cy="0"/>
          <a:chOff x="0" y="0"/>
          <a:chExt cx="0" cy="0"/>
        </a:xfrm>
      </p:grpSpPr>
      <p:sp>
        <p:nvSpPr>
          <p:cNvPr id="101" name="Google Shape;101;p27"/>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2_Title and Content">
    <p:spTree>
      <p:nvGrpSpPr>
        <p:cNvPr id="109" name="Shape 109"/>
        <p:cNvGrpSpPr/>
        <p:nvPr/>
      </p:nvGrpSpPr>
      <p:grpSpPr>
        <a:xfrm>
          <a:off x="0" y="0"/>
          <a:ext cx="0" cy="0"/>
          <a:chOff x="0" y="0"/>
          <a:chExt cx="0" cy="0"/>
        </a:xfrm>
      </p:grpSpPr>
      <p:sp>
        <p:nvSpPr>
          <p:cNvPr id="110" name="Google Shape;110;p2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5_Title and Content">
  <p:cSld name="25_Title and Content">
    <p:spTree>
      <p:nvGrpSpPr>
        <p:cNvPr id="118" name="Shape 118"/>
        <p:cNvGrpSpPr/>
        <p:nvPr/>
      </p:nvGrpSpPr>
      <p:grpSpPr>
        <a:xfrm>
          <a:off x="0" y="0"/>
          <a:ext cx="0" cy="0"/>
          <a:chOff x="0" y="0"/>
          <a:chExt cx="0" cy="0"/>
        </a:xfrm>
      </p:grpSpPr>
      <p:sp>
        <p:nvSpPr>
          <p:cNvPr id="119" name="Google Shape;119;p3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6_Title and Content">
  <p:cSld name="26_Title and Content">
    <p:spTree>
      <p:nvGrpSpPr>
        <p:cNvPr id="127" name="Shape 127"/>
        <p:cNvGrpSpPr/>
        <p:nvPr/>
      </p:nvGrpSpPr>
      <p:grpSpPr>
        <a:xfrm>
          <a:off x="0" y="0"/>
          <a:ext cx="0" cy="0"/>
          <a:chOff x="0" y="0"/>
          <a:chExt cx="0" cy="0"/>
        </a:xfrm>
      </p:grpSpPr>
      <p:sp>
        <p:nvSpPr>
          <p:cNvPr id="128" name="Google Shape;128;p3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 and Content">
  <p:cSld name="7_Title and Content">
    <p:spTree>
      <p:nvGrpSpPr>
        <p:cNvPr id="136" name="Shape 136"/>
        <p:cNvGrpSpPr/>
        <p:nvPr/>
      </p:nvGrpSpPr>
      <p:grpSpPr>
        <a:xfrm>
          <a:off x="0" y="0"/>
          <a:ext cx="0" cy="0"/>
          <a:chOff x="0" y="0"/>
          <a:chExt cx="0" cy="0"/>
        </a:xfrm>
      </p:grpSpPr>
      <p:sp>
        <p:nvSpPr>
          <p:cNvPr id="137" name="Google Shape;137;p3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and Content">
  <p:cSld name="8_Title and Content">
    <p:spTree>
      <p:nvGrpSpPr>
        <p:cNvPr id="145" name="Shape 145"/>
        <p:cNvGrpSpPr/>
        <p:nvPr/>
      </p:nvGrpSpPr>
      <p:grpSpPr>
        <a:xfrm>
          <a:off x="0" y="0"/>
          <a:ext cx="0" cy="0"/>
          <a:chOff x="0" y="0"/>
          <a:chExt cx="0" cy="0"/>
        </a:xfrm>
      </p:grpSpPr>
      <p:sp>
        <p:nvSpPr>
          <p:cNvPr id="146" name="Google Shape;146;p38"/>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36"/>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6"/>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3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3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3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1" name="Shape 31"/>
        <p:cNvGrpSpPr/>
        <p:nvPr/>
      </p:nvGrpSpPr>
      <p:grpSpPr>
        <a:xfrm>
          <a:off x="0" y="0"/>
          <a:ext cx="0" cy="0"/>
          <a:chOff x="0" y="0"/>
          <a:chExt cx="0" cy="0"/>
        </a:xfrm>
      </p:grpSpPr>
      <p:sp>
        <p:nvSpPr>
          <p:cNvPr id="32" name="Google Shape;32;p39"/>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39"/>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3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3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7" name="Shape 37"/>
        <p:cNvGrpSpPr/>
        <p:nvPr/>
      </p:nvGrpSpPr>
      <p:grpSpPr>
        <a:xfrm>
          <a:off x="0" y="0"/>
          <a:ext cx="0" cy="0"/>
          <a:chOff x="0" y="0"/>
          <a:chExt cx="0" cy="0"/>
        </a:xfrm>
      </p:grpSpPr>
      <p:sp>
        <p:nvSpPr>
          <p:cNvPr id="38" name="Google Shape;38;p4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40"/>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4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4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4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3" name="Shape 43"/>
        <p:cNvGrpSpPr/>
        <p:nvPr/>
      </p:nvGrpSpPr>
      <p:grpSpPr>
        <a:xfrm>
          <a:off x="0" y="0"/>
          <a:ext cx="0" cy="0"/>
          <a:chOff x="0" y="0"/>
          <a:chExt cx="0" cy="0"/>
        </a:xfrm>
      </p:grpSpPr>
      <p:sp>
        <p:nvSpPr>
          <p:cNvPr id="44" name="Google Shape;44;p41"/>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41"/>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46" name="Google Shape;46;p41"/>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47" name="Google Shape;47;p4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4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4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0" name="Shape 50"/>
        <p:cNvGrpSpPr/>
        <p:nvPr/>
      </p:nvGrpSpPr>
      <p:grpSpPr>
        <a:xfrm>
          <a:off x="0" y="0"/>
          <a:ext cx="0" cy="0"/>
          <a:chOff x="0" y="0"/>
          <a:chExt cx="0" cy="0"/>
        </a:xfrm>
      </p:grpSpPr>
      <p:sp>
        <p:nvSpPr>
          <p:cNvPr id="51" name="Google Shape;51;p42"/>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42"/>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3" name="Google Shape;53;p42"/>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4" name="Google Shape;54;p4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4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4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7" name="Shape 57"/>
        <p:cNvGrpSpPr/>
        <p:nvPr/>
      </p:nvGrpSpPr>
      <p:grpSpPr>
        <a:xfrm>
          <a:off x="0" y="0"/>
          <a:ext cx="0" cy="0"/>
          <a:chOff x="0" y="0"/>
          <a:chExt cx="0" cy="0"/>
        </a:xfrm>
      </p:grpSpPr>
      <p:sp>
        <p:nvSpPr>
          <p:cNvPr id="58" name="Google Shape;58;p4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4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4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4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2" name="Shape 62"/>
        <p:cNvGrpSpPr/>
        <p:nvPr/>
      </p:nvGrpSpPr>
      <p:grpSpPr>
        <a:xfrm>
          <a:off x="0" y="0"/>
          <a:ext cx="0" cy="0"/>
          <a:chOff x="0" y="0"/>
          <a:chExt cx="0" cy="0"/>
        </a:xfrm>
      </p:grpSpPr>
      <p:sp>
        <p:nvSpPr>
          <p:cNvPr id="63" name="Google Shape;63;p44"/>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44"/>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5" name="Google Shape;65;p44"/>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6" name="Google Shape;66;p44"/>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7" name="Google Shape;67;p44"/>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8" name="Google Shape;68;p4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4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4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1" name="Shape 71"/>
        <p:cNvGrpSpPr/>
        <p:nvPr/>
      </p:nvGrpSpPr>
      <p:grpSpPr>
        <a:xfrm>
          <a:off x="0" y="0"/>
          <a:ext cx="0" cy="0"/>
          <a:chOff x="0" y="0"/>
          <a:chExt cx="0" cy="0"/>
        </a:xfrm>
      </p:grpSpPr>
      <p:sp>
        <p:nvSpPr>
          <p:cNvPr id="72" name="Google Shape;72;p4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45"/>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4" name="Google Shape;74;p45"/>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4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4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4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1.xml"/><Relationship Id="rId3" Type="http://schemas.openxmlformats.org/officeDocument/2006/relationships/theme" Target="../theme/theme9.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2.xml"/><Relationship Id="rId3" Type="http://schemas.openxmlformats.org/officeDocument/2006/relationships/theme" Target="../theme/theme6.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3.xml"/><Relationship Id="rId3"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4.xml"/><Relationship Id="rId3"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5.xml"/><Relationship Id="rId3" Type="http://schemas.openxmlformats.org/officeDocument/2006/relationships/theme" Target="../theme/theme7.xml"/></Relationships>
</file>

<file path=ppt/slideMasters/_rels/slideMaster7.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6.xml"/><Relationship Id="rId3" Type="http://schemas.openxmlformats.org/officeDocument/2006/relationships/theme" Target="../theme/theme3.xml"/></Relationships>
</file>

<file path=ppt/slideMasters/_rels/slideMaster8.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7.xml"/><Relationship Id="rId3"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2"/>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1" name="Google Shape;11;p22"/>
          <p:cNvSpPr txBox="1"/>
          <p:nvPr>
            <p:ph idx="1" type="body"/>
          </p:nvPr>
        </p:nvSpPr>
        <p:spPr>
          <a:xfrm>
            <a:off x="628650" y="1825625"/>
            <a:ext cx="7886700" cy="435133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2" name="Google Shape;12;p2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3" name="Google Shape;13;p2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4" name="Google Shape;14;p2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
        <p:nvSpPr>
          <p:cNvPr id="15" name="Google Shape;15;p22"/>
          <p:cNvSpPr txBox="1"/>
          <p:nvPr/>
        </p:nvSpPr>
        <p:spPr>
          <a:xfrm>
            <a:off x="381000" y="6216650"/>
            <a:ext cx="2008187"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6" name="Google Shape;16;p22"/>
          <p:cNvSpPr txBox="1"/>
          <p:nvPr/>
        </p:nvSpPr>
        <p:spPr>
          <a:xfrm>
            <a:off x="8412162" y="6321425"/>
            <a:ext cx="350837" cy="26193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7F7F7F"/>
              </a:buClr>
              <a:buSzPts val="1100"/>
              <a:buFont typeface="Calibri"/>
              <a:buNone/>
            </a:pPr>
            <a:fld id="{00000000-1234-1234-1234-123412341234}" type="slidenum">
              <a:rPr b="1" i="0" lang="en-US" sz="1100" u="none">
                <a:solidFill>
                  <a:srgbClr val="7F7F7F"/>
                </a:solidFill>
                <a:latin typeface="Calibri"/>
                <a:ea typeface="Calibri"/>
                <a:cs typeface="Calibri"/>
                <a:sym typeface="Calibri"/>
              </a:rPr>
              <a:t>‹#›</a:t>
            </a:fld>
            <a:endParaRPr/>
          </a:p>
        </p:txBody>
      </p:sp>
      <p:pic>
        <p:nvPicPr>
          <p:cNvPr id="17" name="Google Shape;17;p22"/>
          <p:cNvPicPr preferRelativeResize="0"/>
          <p:nvPr/>
        </p:nvPicPr>
        <p:blipFill rotWithShape="1">
          <a:blip r:embed="rId1">
            <a:alphaModFix/>
          </a:blip>
          <a:srcRect b="0" l="0" r="0" t="0"/>
          <a:stretch/>
        </p:blipFill>
        <p:spPr>
          <a:xfrm>
            <a:off x="434975" y="6256337"/>
            <a:ext cx="2008187" cy="457200"/>
          </a:xfrm>
          <a:prstGeom prst="rect">
            <a:avLst/>
          </a:prstGeom>
          <a:noFill/>
          <a:ln>
            <a:noFill/>
          </a:ln>
        </p:spPr>
      </p:pic>
      <p:cxnSp>
        <p:nvCxnSpPr>
          <p:cNvPr id="18" name="Google Shape;18;p22"/>
          <p:cNvCxnSpPr/>
          <p:nvPr/>
        </p:nvCxnSpPr>
        <p:spPr>
          <a:xfrm>
            <a:off x="457200" y="6176962"/>
            <a:ext cx="8229600" cy="0"/>
          </a:xfrm>
          <a:prstGeom prst="straightConnector1">
            <a:avLst/>
          </a:prstGeom>
          <a:noFill/>
          <a:ln cap="flat" cmpd="sng" w="9525">
            <a:solidFill>
              <a:srgbClr val="A5A5A5"/>
            </a:solidFill>
            <a:prstDash val="solid"/>
            <a:miter lim="800000"/>
            <a:headEnd len="med" w="med" type="none"/>
            <a:tailEnd len="med" w="med" type="none"/>
          </a:ln>
        </p:spPr>
      </p:cxn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24"/>
          <p:cNvSpPr txBox="1"/>
          <p:nvPr/>
        </p:nvSpPr>
        <p:spPr>
          <a:xfrm>
            <a:off x="381000" y="6216650"/>
            <a:ext cx="2008187"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6" name="Google Shape;86;p24"/>
          <p:cNvSpPr txBox="1"/>
          <p:nvPr/>
        </p:nvSpPr>
        <p:spPr>
          <a:xfrm>
            <a:off x="8412162" y="6321425"/>
            <a:ext cx="350837" cy="26193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7F7F7F"/>
              </a:buClr>
              <a:buSzPts val="1100"/>
              <a:buFont typeface="Calibri"/>
              <a:buNone/>
            </a:pPr>
            <a:fld id="{00000000-1234-1234-1234-123412341234}" type="slidenum">
              <a:rPr b="1" i="0" lang="en-US" sz="1100" u="none">
                <a:solidFill>
                  <a:srgbClr val="7F7F7F"/>
                </a:solidFill>
                <a:latin typeface="Calibri"/>
                <a:ea typeface="Calibri"/>
                <a:cs typeface="Calibri"/>
                <a:sym typeface="Calibri"/>
              </a:rPr>
              <a:t>‹#›</a:t>
            </a:fld>
            <a:endParaRPr/>
          </a:p>
        </p:txBody>
      </p:sp>
      <p:pic>
        <p:nvPicPr>
          <p:cNvPr id="87" name="Google Shape;87;p24"/>
          <p:cNvPicPr preferRelativeResize="0"/>
          <p:nvPr/>
        </p:nvPicPr>
        <p:blipFill rotWithShape="1">
          <a:blip r:embed="rId1">
            <a:alphaModFix/>
          </a:blip>
          <a:srcRect b="0" l="0" r="0" t="0"/>
          <a:stretch/>
        </p:blipFill>
        <p:spPr>
          <a:xfrm>
            <a:off x="434975" y="6256337"/>
            <a:ext cx="2008187" cy="457200"/>
          </a:xfrm>
          <a:prstGeom prst="rect">
            <a:avLst/>
          </a:prstGeom>
          <a:noFill/>
          <a:ln>
            <a:noFill/>
          </a:ln>
        </p:spPr>
      </p:pic>
      <p:cxnSp>
        <p:nvCxnSpPr>
          <p:cNvPr id="88" name="Google Shape;88;p24"/>
          <p:cNvCxnSpPr/>
          <p:nvPr/>
        </p:nvCxnSpPr>
        <p:spPr>
          <a:xfrm>
            <a:off x="457200" y="6176962"/>
            <a:ext cx="8229600" cy="0"/>
          </a:xfrm>
          <a:prstGeom prst="straightConnector1">
            <a:avLst/>
          </a:prstGeom>
          <a:noFill/>
          <a:ln cap="flat" cmpd="sng" w="9525">
            <a:solidFill>
              <a:srgbClr val="A5A5A5"/>
            </a:solidFill>
            <a:prstDash val="solid"/>
            <a:miter lim="800000"/>
            <a:headEnd len="med" w="med" type="none"/>
            <a:tailEnd len="med" w="med" type="none"/>
          </a:ln>
        </p:spPr>
      </p:cxnSp>
      <p:sp>
        <p:nvSpPr>
          <p:cNvPr id="89" name="Google Shape;89;p24"/>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90" name="Google Shape;90;p24"/>
          <p:cNvSpPr txBox="1"/>
          <p:nvPr>
            <p:ph idx="1" type="body"/>
          </p:nvPr>
        </p:nvSpPr>
        <p:spPr>
          <a:xfrm>
            <a:off x="628650" y="1825625"/>
            <a:ext cx="7886700" cy="435133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3" name="Shape 93"/>
        <p:cNvGrpSpPr/>
        <p:nvPr/>
      </p:nvGrpSpPr>
      <p:grpSpPr>
        <a:xfrm>
          <a:off x="0" y="0"/>
          <a:ext cx="0" cy="0"/>
          <a:chOff x="0" y="0"/>
          <a:chExt cx="0" cy="0"/>
        </a:xfrm>
      </p:grpSpPr>
      <p:sp>
        <p:nvSpPr>
          <p:cNvPr id="94" name="Google Shape;94;p26"/>
          <p:cNvSpPr txBox="1"/>
          <p:nvPr/>
        </p:nvSpPr>
        <p:spPr>
          <a:xfrm>
            <a:off x="381000" y="6216650"/>
            <a:ext cx="2008187"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95" name="Google Shape;95;p26"/>
          <p:cNvSpPr txBox="1"/>
          <p:nvPr/>
        </p:nvSpPr>
        <p:spPr>
          <a:xfrm>
            <a:off x="8412162" y="6321425"/>
            <a:ext cx="350837" cy="26193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7F7F7F"/>
              </a:buClr>
              <a:buSzPts val="1100"/>
              <a:buFont typeface="Calibri"/>
              <a:buNone/>
            </a:pPr>
            <a:fld id="{00000000-1234-1234-1234-123412341234}" type="slidenum">
              <a:rPr b="1" i="0" lang="en-US" sz="1100" u="none">
                <a:solidFill>
                  <a:srgbClr val="7F7F7F"/>
                </a:solidFill>
                <a:latin typeface="Calibri"/>
                <a:ea typeface="Calibri"/>
                <a:cs typeface="Calibri"/>
                <a:sym typeface="Calibri"/>
              </a:rPr>
              <a:t>‹#›</a:t>
            </a:fld>
            <a:endParaRPr/>
          </a:p>
        </p:txBody>
      </p:sp>
      <p:pic>
        <p:nvPicPr>
          <p:cNvPr id="96" name="Google Shape;96;p26"/>
          <p:cNvPicPr preferRelativeResize="0"/>
          <p:nvPr/>
        </p:nvPicPr>
        <p:blipFill rotWithShape="1">
          <a:blip r:embed="rId1">
            <a:alphaModFix/>
          </a:blip>
          <a:srcRect b="0" l="0" r="0" t="0"/>
          <a:stretch/>
        </p:blipFill>
        <p:spPr>
          <a:xfrm>
            <a:off x="434975" y="6256337"/>
            <a:ext cx="2008187" cy="457200"/>
          </a:xfrm>
          <a:prstGeom prst="rect">
            <a:avLst/>
          </a:prstGeom>
          <a:noFill/>
          <a:ln>
            <a:noFill/>
          </a:ln>
        </p:spPr>
      </p:pic>
      <p:cxnSp>
        <p:nvCxnSpPr>
          <p:cNvPr id="97" name="Google Shape;97;p26"/>
          <p:cNvCxnSpPr/>
          <p:nvPr/>
        </p:nvCxnSpPr>
        <p:spPr>
          <a:xfrm>
            <a:off x="457200" y="6176962"/>
            <a:ext cx="8229600" cy="0"/>
          </a:xfrm>
          <a:prstGeom prst="straightConnector1">
            <a:avLst/>
          </a:prstGeom>
          <a:noFill/>
          <a:ln cap="flat" cmpd="sng" w="9525">
            <a:solidFill>
              <a:srgbClr val="A5A5A5"/>
            </a:solidFill>
            <a:prstDash val="solid"/>
            <a:miter lim="800000"/>
            <a:headEnd len="med" w="med" type="none"/>
            <a:tailEnd len="med" w="med" type="none"/>
          </a:ln>
        </p:spPr>
      </p:cxnSp>
      <p:sp>
        <p:nvSpPr>
          <p:cNvPr id="98" name="Google Shape;98;p26"/>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99" name="Google Shape;99;p26"/>
          <p:cNvSpPr txBox="1"/>
          <p:nvPr>
            <p:ph idx="1" type="body"/>
          </p:nvPr>
        </p:nvSpPr>
        <p:spPr>
          <a:xfrm>
            <a:off x="628650" y="1825625"/>
            <a:ext cx="7886700" cy="435133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2"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2" name="Shape 102"/>
        <p:cNvGrpSpPr/>
        <p:nvPr/>
      </p:nvGrpSpPr>
      <p:grpSpPr>
        <a:xfrm>
          <a:off x="0" y="0"/>
          <a:ext cx="0" cy="0"/>
          <a:chOff x="0" y="0"/>
          <a:chExt cx="0" cy="0"/>
        </a:xfrm>
      </p:grpSpPr>
      <p:sp>
        <p:nvSpPr>
          <p:cNvPr id="103" name="Google Shape;103;p28"/>
          <p:cNvSpPr txBox="1"/>
          <p:nvPr/>
        </p:nvSpPr>
        <p:spPr>
          <a:xfrm>
            <a:off x="381000" y="6216650"/>
            <a:ext cx="2008187"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4" name="Google Shape;104;p28"/>
          <p:cNvSpPr txBox="1"/>
          <p:nvPr/>
        </p:nvSpPr>
        <p:spPr>
          <a:xfrm>
            <a:off x="8412162" y="6321425"/>
            <a:ext cx="350837" cy="26193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7F7F7F"/>
              </a:buClr>
              <a:buSzPts val="1100"/>
              <a:buFont typeface="Calibri"/>
              <a:buNone/>
            </a:pPr>
            <a:fld id="{00000000-1234-1234-1234-123412341234}" type="slidenum">
              <a:rPr b="1" i="0" lang="en-US" sz="1100" u="none">
                <a:solidFill>
                  <a:srgbClr val="7F7F7F"/>
                </a:solidFill>
                <a:latin typeface="Calibri"/>
                <a:ea typeface="Calibri"/>
                <a:cs typeface="Calibri"/>
                <a:sym typeface="Calibri"/>
              </a:rPr>
              <a:t>‹#›</a:t>
            </a:fld>
            <a:endParaRPr/>
          </a:p>
        </p:txBody>
      </p:sp>
      <p:pic>
        <p:nvPicPr>
          <p:cNvPr id="105" name="Google Shape;105;p28"/>
          <p:cNvPicPr preferRelativeResize="0"/>
          <p:nvPr/>
        </p:nvPicPr>
        <p:blipFill rotWithShape="1">
          <a:blip r:embed="rId1">
            <a:alphaModFix/>
          </a:blip>
          <a:srcRect b="0" l="0" r="0" t="0"/>
          <a:stretch/>
        </p:blipFill>
        <p:spPr>
          <a:xfrm>
            <a:off x="434975" y="6256337"/>
            <a:ext cx="2008187" cy="457200"/>
          </a:xfrm>
          <a:prstGeom prst="rect">
            <a:avLst/>
          </a:prstGeom>
          <a:noFill/>
          <a:ln>
            <a:noFill/>
          </a:ln>
        </p:spPr>
      </p:pic>
      <p:cxnSp>
        <p:nvCxnSpPr>
          <p:cNvPr id="106" name="Google Shape;106;p28"/>
          <p:cNvCxnSpPr/>
          <p:nvPr/>
        </p:nvCxnSpPr>
        <p:spPr>
          <a:xfrm>
            <a:off x="457200" y="6176962"/>
            <a:ext cx="8229600" cy="0"/>
          </a:xfrm>
          <a:prstGeom prst="straightConnector1">
            <a:avLst/>
          </a:prstGeom>
          <a:noFill/>
          <a:ln cap="flat" cmpd="sng" w="9525">
            <a:solidFill>
              <a:srgbClr val="A5A5A5"/>
            </a:solidFill>
            <a:prstDash val="solid"/>
            <a:miter lim="800000"/>
            <a:headEnd len="med" w="med" type="none"/>
            <a:tailEnd len="med" w="med" type="none"/>
          </a:ln>
        </p:spPr>
      </p:cxnSp>
      <p:sp>
        <p:nvSpPr>
          <p:cNvPr id="107" name="Google Shape;107;p28"/>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08" name="Google Shape;108;p28"/>
          <p:cNvSpPr txBox="1"/>
          <p:nvPr>
            <p:ph idx="1" type="body"/>
          </p:nvPr>
        </p:nvSpPr>
        <p:spPr>
          <a:xfrm>
            <a:off x="628650" y="1825625"/>
            <a:ext cx="7886700" cy="435133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4"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1" name="Shape 111"/>
        <p:cNvGrpSpPr/>
        <p:nvPr/>
      </p:nvGrpSpPr>
      <p:grpSpPr>
        <a:xfrm>
          <a:off x="0" y="0"/>
          <a:ext cx="0" cy="0"/>
          <a:chOff x="0" y="0"/>
          <a:chExt cx="0" cy="0"/>
        </a:xfrm>
      </p:grpSpPr>
      <p:sp>
        <p:nvSpPr>
          <p:cNvPr id="112" name="Google Shape;112;p30"/>
          <p:cNvSpPr txBox="1"/>
          <p:nvPr/>
        </p:nvSpPr>
        <p:spPr>
          <a:xfrm>
            <a:off x="381000" y="6216650"/>
            <a:ext cx="2008187"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3" name="Google Shape;113;p30"/>
          <p:cNvSpPr txBox="1"/>
          <p:nvPr/>
        </p:nvSpPr>
        <p:spPr>
          <a:xfrm>
            <a:off x="8412162" y="6321425"/>
            <a:ext cx="350837" cy="26193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7F7F7F"/>
              </a:buClr>
              <a:buSzPts val="1100"/>
              <a:buFont typeface="Calibri"/>
              <a:buNone/>
            </a:pPr>
            <a:fld id="{00000000-1234-1234-1234-123412341234}" type="slidenum">
              <a:rPr b="1" i="0" lang="en-US" sz="1100" u="none">
                <a:solidFill>
                  <a:srgbClr val="7F7F7F"/>
                </a:solidFill>
                <a:latin typeface="Calibri"/>
                <a:ea typeface="Calibri"/>
                <a:cs typeface="Calibri"/>
                <a:sym typeface="Calibri"/>
              </a:rPr>
              <a:t>‹#›</a:t>
            </a:fld>
            <a:endParaRPr/>
          </a:p>
        </p:txBody>
      </p:sp>
      <p:pic>
        <p:nvPicPr>
          <p:cNvPr id="114" name="Google Shape;114;p30"/>
          <p:cNvPicPr preferRelativeResize="0"/>
          <p:nvPr/>
        </p:nvPicPr>
        <p:blipFill rotWithShape="1">
          <a:blip r:embed="rId1">
            <a:alphaModFix/>
          </a:blip>
          <a:srcRect b="0" l="0" r="0" t="0"/>
          <a:stretch/>
        </p:blipFill>
        <p:spPr>
          <a:xfrm>
            <a:off x="434975" y="6256337"/>
            <a:ext cx="2008187" cy="457200"/>
          </a:xfrm>
          <a:prstGeom prst="rect">
            <a:avLst/>
          </a:prstGeom>
          <a:noFill/>
          <a:ln>
            <a:noFill/>
          </a:ln>
        </p:spPr>
      </p:pic>
      <p:cxnSp>
        <p:nvCxnSpPr>
          <p:cNvPr id="115" name="Google Shape;115;p30"/>
          <p:cNvCxnSpPr/>
          <p:nvPr/>
        </p:nvCxnSpPr>
        <p:spPr>
          <a:xfrm>
            <a:off x="457200" y="6176962"/>
            <a:ext cx="8229600" cy="0"/>
          </a:xfrm>
          <a:prstGeom prst="straightConnector1">
            <a:avLst/>
          </a:prstGeom>
          <a:noFill/>
          <a:ln cap="flat" cmpd="sng" w="9525">
            <a:solidFill>
              <a:srgbClr val="A5A5A5"/>
            </a:solidFill>
            <a:prstDash val="solid"/>
            <a:miter lim="800000"/>
            <a:headEnd len="med" w="med" type="none"/>
            <a:tailEnd len="med" w="med" type="none"/>
          </a:ln>
        </p:spPr>
      </p:cxnSp>
      <p:sp>
        <p:nvSpPr>
          <p:cNvPr id="116" name="Google Shape;116;p30"/>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17" name="Google Shape;117;p30"/>
          <p:cNvSpPr txBox="1"/>
          <p:nvPr>
            <p:ph idx="1" type="body"/>
          </p:nvPr>
        </p:nvSpPr>
        <p:spPr>
          <a:xfrm>
            <a:off x="628650" y="1825625"/>
            <a:ext cx="7886700" cy="435133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6"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0" name="Shape 120"/>
        <p:cNvGrpSpPr/>
        <p:nvPr/>
      </p:nvGrpSpPr>
      <p:grpSpPr>
        <a:xfrm>
          <a:off x="0" y="0"/>
          <a:ext cx="0" cy="0"/>
          <a:chOff x="0" y="0"/>
          <a:chExt cx="0" cy="0"/>
        </a:xfrm>
      </p:grpSpPr>
      <p:sp>
        <p:nvSpPr>
          <p:cNvPr id="121" name="Google Shape;121;p32"/>
          <p:cNvSpPr txBox="1"/>
          <p:nvPr/>
        </p:nvSpPr>
        <p:spPr>
          <a:xfrm>
            <a:off x="381000" y="6216650"/>
            <a:ext cx="2008187"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22" name="Google Shape;122;p32"/>
          <p:cNvSpPr txBox="1"/>
          <p:nvPr/>
        </p:nvSpPr>
        <p:spPr>
          <a:xfrm>
            <a:off x="8412162" y="6321425"/>
            <a:ext cx="350837" cy="26193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7F7F7F"/>
              </a:buClr>
              <a:buSzPts val="1100"/>
              <a:buFont typeface="Calibri"/>
              <a:buNone/>
            </a:pPr>
            <a:fld id="{00000000-1234-1234-1234-123412341234}" type="slidenum">
              <a:rPr b="1" i="0" lang="en-US" sz="1100" u="none">
                <a:solidFill>
                  <a:srgbClr val="7F7F7F"/>
                </a:solidFill>
                <a:latin typeface="Calibri"/>
                <a:ea typeface="Calibri"/>
                <a:cs typeface="Calibri"/>
                <a:sym typeface="Calibri"/>
              </a:rPr>
              <a:t>‹#›</a:t>
            </a:fld>
            <a:endParaRPr/>
          </a:p>
        </p:txBody>
      </p:sp>
      <p:pic>
        <p:nvPicPr>
          <p:cNvPr id="123" name="Google Shape;123;p32"/>
          <p:cNvPicPr preferRelativeResize="0"/>
          <p:nvPr/>
        </p:nvPicPr>
        <p:blipFill rotWithShape="1">
          <a:blip r:embed="rId1">
            <a:alphaModFix/>
          </a:blip>
          <a:srcRect b="0" l="0" r="0" t="0"/>
          <a:stretch/>
        </p:blipFill>
        <p:spPr>
          <a:xfrm>
            <a:off x="434975" y="6256337"/>
            <a:ext cx="2008187" cy="457200"/>
          </a:xfrm>
          <a:prstGeom prst="rect">
            <a:avLst/>
          </a:prstGeom>
          <a:noFill/>
          <a:ln>
            <a:noFill/>
          </a:ln>
        </p:spPr>
      </p:pic>
      <p:cxnSp>
        <p:nvCxnSpPr>
          <p:cNvPr id="124" name="Google Shape;124;p32"/>
          <p:cNvCxnSpPr/>
          <p:nvPr/>
        </p:nvCxnSpPr>
        <p:spPr>
          <a:xfrm>
            <a:off x="457200" y="6176962"/>
            <a:ext cx="8229600" cy="0"/>
          </a:xfrm>
          <a:prstGeom prst="straightConnector1">
            <a:avLst/>
          </a:prstGeom>
          <a:noFill/>
          <a:ln cap="flat" cmpd="sng" w="9525">
            <a:solidFill>
              <a:srgbClr val="A5A5A5"/>
            </a:solidFill>
            <a:prstDash val="solid"/>
            <a:miter lim="800000"/>
            <a:headEnd len="med" w="med" type="none"/>
            <a:tailEnd len="med" w="med" type="none"/>
          </a:ln>
        </p:spPr>
      </p:cxnSp>
      <p:sp>
        <p:nvSpPr>
          <p:cNvPr id="125" name="Google Shape;125;p32"/>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26" name="Google Shape;126;p32"/>
          <p:cNvSpPr txBox="1"/>
          <p:nvPr>
            <p:ph idx="1" type="body"/>
          </p:nvPr>
        </p:nvSpPr>
        <p:spPr>
          <a:xfrm>
            <a:off x="628650" y="1825625"/>
            <a:ext cx="7886700" cy="435133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9" name="Shape 129"/>
        <p:cNvGrpSpPr/>
        <p:nvPr/>
      </p:nvGrpSpPr>
      <p:grpSpPr>
        <a:xfrm>
          <a:off x="0" y="0"/>
          <a:ext cx="0" cy="0"/>
          <a:chOff x="0" y="0"/>
          <a:chExt cx="0" cy="0"/>
        </a:xfrm>
      </p:grpSpPr>
      <p:sp>
        <p:nvSpPr>
          <p:cNvPr id="130" name="Google Shape;130;p34"/>
          <p:cNvSpPr txBox="1"/>
          <p:nvPr/>
        </p:nvSpPr>
        <p:spPr>
          <a:xfrm>
            <a:off x="381000" y="6216650"/>
            <a:ext cx="2008187"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31" name="Google Shape;131;p34"/>
          <p:cNvSpPr txBox="1"/>
          <p:nvPr/>
        </p:nvSpPr>
        <p:spPr>
          <a:xfrm>
            <a:off x="8412162" y="6321425"/>
            <a:ext cx="350837" cy="26193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7F7F7F"/>
              </a:buClr>
              <a:buSzPts val="1100"/>
              <a:buFont typeface="Calibri"/>
              <a:buNone/>
            </a:pPr>
            <a:fld id="{00000000-1234-1234-1234-123412341234}" type="slidenum">
              <a:rPr b="1" i="0" lang="en-US" sz="1100" u="none">
                <a:solidFill>
                  <a:srgbClr val="7F7F7F"/>
                </a:solidFill>
                <a:latin typeface="Calibri"/>
                <a:ea typeface="Calibri"/>
                <a:cs typeface="Calibri"/>
                <a:sym typeface="Calibri"/>
              </a:rPr>
              <a:t>‹#›</a:t>
            </a:fld>
            <a:endParaRPr/>
          </a:p>
        </p:txBody>
      </p:sp>
      <p:pic>
        <p:nvPicPr>
          <p:cNvPr id="132" name="Google Shape;132;p34"/>
          <p:cNvPicPr preferRelativeResize="0"/>
          <p:nvPr/>
        </p:nvPicPr>
        <p:blipFill rotWithShape="1">
          <a:blip r:embed="rId1">
            <a:alphaModFix/>
          </a:blip>
          <a:srcRect b="0" l="0" r="0" t="0"/>
          <a:stretch/>
        </p:blipFill>
        <p:spPr>
          <a:xfrm>
            <a:off x="434975" y="6256337"/>
            <a:ext cx="2008187" cy="457200"/>
          </a:xfrm>
          <a:prstGeom prst="rect">
            <a:avLst/>
          </a:prstGeom>
          <a:noFill/>
          <a:ln>
            <a:noFill/>
          </a:ln>
        </p:spPr>
      </p:pic>
      <p:cxnSp>
        <p:nvCxnSpPr>
          <p:cNvPr id="133" name="Google Shape;133;p34"/>
          <p:cNvCxnSpPr/>
          <p:nvPr/>
        </p:nvCxnSpPr>
        <p:spPr>
          <a:xfrm>
            <a:off x="457200" y="6176962"/>
            <a:ext cx="8229600" cy="0"/>
          </a:xfrm>
          <a:prstGeom prst="straightConnector1">
            <a:avLst/>
          </a:prstGeom>
          <a:noFill/>
          <a:ln cap="flat" cmpd="sng" w="9525">
            <a:solidFill>
              <a:srgbClr val="A5A5A5"/>
            </a:solidFill>
            <a:prstDash val="solid"/>
            <a:miter lim="800000"/>
            <a:headEnd len="med" w="med" type="none"/>
            <a:tailEnd len="med" w="med" type="none"/>
          </a:ln>
        </p:spPr>
      </p:cxnSp>
      <p:sp>
        <p:nvSpPr>
          <p:cNvPr id="134" name="Google Shape;134;p34"/>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35" name="Google Shape;135;p34"/>
          <p:cNvSpPr txBox="1"/>
          <p:nvPr>
            <p:ph idx="1" type="body"/>
          </p:nvPr>
        </p:nvSpPr>
        <p:spPr>
          <a:xfrm>
            <a:off x="628650" y="1825625"/>
            <a:ext cx="7886700" cy="435133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7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8" name="Shape 138"/>
        <p:cNvGrpSpPr/>
        <p:nvPr/>
      </p:nvGrpSpPr>
      <p:grpSpPr>
        <a:xfrm>
          <a:off x="0" y="0"/>
          <a:ext cx="0" cy="0"/>
          <a:chOff x="0" y="0"/>
          <a:chExt cx="0" cy="0"/>
        </a:xfrm>
      </p:grpSpPr>
      <p:sp>
        <p:nvSpPr>
          <p:cNvPr id="139" name="Google Shape;139;p37"/>
          <p:cNvSpPr txBox="1"/>
          <p:nvPr/>
        </p:nvSpPr>
        <p:spPr>
          <a:xfrm>
            <a:off x="381000" y="6216650"/>
            <a:ext cx="2008187"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40" name="Google Shape;140;p37"/>
          <p:cNvSpPr txBox="1"/>
          <p:nvPr/>
        </p:nvSpPr>
        <p:spPr>
          <a:xfrm>
            <a:off x="8412162" y="6321425"/>
            <a:ext cx="350837" cy="26193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7F7F7F"/>
              </a:buClr>
              <a:buSzPts val="1100"/>
              <a:buFont typeface="Calibri"/>
              <a:buNone/>
            </a:pPr>
            <a:fld id="{00000000-1234-1234-1234-123412341234}" type="slidenum">
              <a:rPr b="1" i="0" lang="en-US" sz="1100" u="none">
                <a:solidFill>
                  <a:srgbClr val="7F7F7F"/>
                </a:solidFill>
                <a:latin typeface="Calibri"/>
                <a:ea typeface="Calibri"/>
                <a:cs typeface="Calibri"/>
                <a:sym typeface="Calibri"/>
              </a:rPr>
              <a:t>‹#›</a:t>
            </a:fld>
            <a:endParaRPr/>
          </a:p>
        </p:txBody>
      </p:sp>
      <p:pic>
        <p:nvPicPr>
          <p:cNvPr id="141" name="Google Shape;141;p37"/>
          <p:cNvPicPr preferRelativeResize="0"/>
          <p:nvPr/>
        </p:nvPicPr>
        <p:blipFill rotWithShape="1">
          <a:blip r:embed="rId1">
            <a:alphaModFix/>
          </a:blip>
          <a:srcRect b="0" l="0" r="0" t="0"/>
          <a:stretch/>
        </p:blipFill>
        <p:spPr>
          <a:xfrm>
            <a:off x="434975" y="6256337"/>
            <a:ext cx="2008187" cy="457200"/>
          </a:xfrm>
          <a:prstGeom prst="rect">
            <a:avLst/>
          </a:prstGeom>
          <a:noFill/>
          <a:ln>
            <a:noFill/>
          </a:ln>
        </p:spPr>
      </p:pic>
      <p:cxnSp>
        <p:nvCxnSpPr>
          <p:cNvPr id="142" name="Google Shape;142;p37"/>
          <p:cNvCxnSpPr/>
          <p:nvPr/>
        </p:nvCxnSpPr>
        <p:spPr>
          <a:xfrm>
            <a:off x="457200" y="6176962"/>
            <a:ext cx="8229600" cy="0"/>
          </a:xfrm>
          <a:prstGeom prst="straightConnector1">
            <a:avLst/>
          </a:prstGeom>
          <a:noFill/>
          <a:ln cap="flat" cmpd="sng" w="9525">
            <a:solidFill>
              <a:srgbClr val="A5A5A5"/>
            </a:solidFill>
            <a:prstDash val="solid"/>
            <a:miter lim="800000"/>
            <a:headEnd len="med" w="med" type="none"/>
            <a:tailEnd len="med" w="med" type="none"/>
          </a:ln>
        </p:spPr>
      </p:cxnSp>
      <p:sp>
        <p:nvSpPr>
          <p:cNvPr id="143" name="Google Shape;143;p37"/>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44" name="Google Shape;144;p37"/>
          <p:cNvSpPr txBox="1"/>
          <p:nvPr>
            <p:ph idx="1" type="body"/>
          </p:nvPr>
        </p:nvSpPr>
        <p:spPr>
          <a:xfrm>
            <a:off x="628650" y="1825625"/>
            <a:ext cx="7886700" cy="435133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72"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 Id="rId3" Type="http://schemas.openxmlformats.org/officeDocument/2006/relationships/image" Target="../media/image10.jpg"/><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1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9.pn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pic>
        <p:nvPicPr>
          <p:cNvPr id="151" name="Google Shape;151;p1"/>
          <p:cNvPicPr preferRelativeResize="0"/>
          <p:nvPr/>
        </p:nvPicPr>
        <p:blipFill rotWithShape="1">
          <a:blip r:embed="rId3">
            <a:alphaModFix/>
          </a:blip>
          <a:srcRect b="0" l="0" r="0" t="0"/>
          <a:stretch/>
        </p:blipFill>
        <p:spPr>
          <a:xfrm>
            <a:off x="0" y="298450"/>
            <a:ext cx="9144000" cy="6343650"/>
          </a:xfrm>
          <a:prstGeom prst="rect">
            <a:avLst/>
          </a:prstGeom>
          <a:noFill/>
          <a:ln>
            <a:noFill/>
          </a:ln>
        </p:spPr>
      </p:pic>
      <p:sp>
        <p:nvSpPr>
          <p:cNvPr id="152" name="Google Shape;152;p1"/>
          <p:cNvSpPr txBox="1"/>
          <p:nvPr/>
        </p:nvSpPr>
        <p:spPr>
          <a:xfrm>
            <a:off x="3886200" y="4986337"/>
            <a:ext cx="6858000" cy="1655762"/>
          </a:xfrm>
          <a:prstGeom prst="rect">
            <a:avLst/>
          </a:prstGeom>
          <a:noFill/>
          <a:ln>
            <a:noFill/>
          </a:ln>
        </p:spPr>
        <p:txBody>
          <a:bodyPr anchorCtr="0" anchor="t" bIns="45700" lIns="91425" spcFirstLastPara="1" rIns="91425" wrap="square" tIns="45700">
            <a:normAutofit/>
          </a:bodyPr>
          <a:lstStyle/>
          <a:p>
            <a:pPr indent="0" lvl="0" marL="0" marR="0" rtl="0" algn="l">
              <a:lnSpc>
                <a:spcPct val="7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Course creator: Shareen Wilkinson </a:t>
            </a:r>
            <a:endParaRPr/>
          </a:p>
          <a:p>
            <a:pPr indent="0" lvl="0" marL="0" marR="0" rtl="0" algn="l">
              <a:lnSpc>
                <a:spcPct val="70000"/>
              </a:lnSpc>
              <a:spcBef>
                <a:spcPts val="100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@ShareenAdvice  </a:t>
            </a:r>
            <a:endParaRPr/>
          </a:p>
        </p:txBody>
      </p:sp>
      <p:sp>
        <p:nvSpPr>
          <p:cNvPr id="153" name="Google Shape;153;p1"/>
          <p:cNvSpPr txBox="1"/>
          <p:nvPr/>
        </p:nvSpPr>
        <p:spPr>
          <a:xfrm>
            <a:off x="3802062" y="1381125"/>
            <a:ext cx="1797050" cy="8207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pic>
        <p:nvPicPr>
          <p:cNvPr id="154" name="Google Shape;154;p1"/>
          <p:cNvPicPr preferRelativeResize="0"/>
          <p:nvPr/>
        </p:nvPicPr>
        <p:blipFill rotWithShape="1">
          <a:blip r:embed="rId4">
            <a:alphaModFix/>
          </a:blip>
          <a:srcRect b="0" l="0" r="0" t="0"/>
          <a:stretch/>
        </p:blipFill>
        <p:spPr>
          <a:xfrm>
            <a:off x="3802062" y="1381125"/>
            <a:ext cx="1797050" cy="82073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10"/>
          <p:cNvSpPr txBox="1"/>
          <p:nvPr>
            <p:ph idx="4294967295" type="title"/>
          </p:nvPr>
        </p:nvSpPr>
        <p:spPr>
          <a:xfrm>
            <a:off x="457200" y="377825"/>
            <a:ext cx="8229600" cy="633412"/>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600"/>
              <a:buFont typeface="Arial"/>
              <a:buNone/>
            </a:pPr>
            <a:r>
              <a:rPr b="1" i="0" lang="en-US" sz="3600" u="none" cap="none" strike="noStrike">
                <a:solidFill>
                  <a:schemeClr val="dk1"/>
                </a:solidFill>
                <a:latin typeface="Calibri"/>
                <a:ea typeface="Calibri"/>
                <a:cs typeface="Calibri"/>
                <a:sym typeface="Calibri"/>
              </a:rPr>
              <a:t>Glint</a:t>
            </a:r>
            <a:endParaRPr/>
          </a:p>
        </p:txBody>
      </p:sp>
      <p:sp>
        <p:nvSpPr>
          <p:cNvPr id="231" name="Google Shape;231;p10"/>
          <p:cNvSpPr txBox="1"/>
          <p:nvPr>
            <p:ph idx="1" type="body"/>
          </p:nvPr>
        </p:nvSpPr>
        <p:spPr>
          <a:xfrm>
            <a:off x="528637" y="1149350"/>
            <a:ext cx="8967787" cy="6092825"/>
          </a:xfrm>
          <a:prstGeom prst="rect">
            <a:avLst/>
          </a:prstGeom>
          <a:noFill/>
          <a:ln>
            <a:noFill/>
          </a:ln>
        </p:spPr>
        <p:txBody>
          <a:bodyPr anchorCtr="0" anchor="t" bIns="45700" lIns="91425" spcFirstLastPara="1" rIns="91425" wrap="square" tIns="45700">
            <a:normAutofit/>
          </a:bodyPr>
          <a:lstStyle/>
          <a:p>
            <a:pPr indent="0" lvl="0" marL="0" rtl="0" algn="l">
              <a:lnSpc>
                <a:spcPct val="70000"/>
              </a:lnSpc>
              <a:spcBef>
                <a:spcPts val="0"/>
              </a:spcBef>
              <a:spcAft>
                <a:spcPts val="0"/>
              </a:spcAft>
              <a:buSzPts val="2800"/>
              <a:buNone/>
            </a:pPr>
            <a:r>
              <a:rPr b="1" i="0" lang="en-US" sz="2000" u="none">
                <a:solidFill>
                  <a:srgbClr val="7030A0"/>
                </a:solidFill>
                <a:latin typeface="Calibri"/>
                <a:ea typeface="Calibri"/>
                <a:cs typeface="Calibri"/>
                <a:sym typeface="Calibri"/>
              </a:rPr>
              <a:t>R</a:t>
            </a:r>
            <a:r>
              <a:rPr b="0" i="0" lang="en-US" sz="2000" u="none">
                <a:solidFill>
                  <a:srgbClr val="7030A0"/>
                </a:solidFill>
                <a:latin typeface="Calibri"/>
                <a:ea typeface="Calibri"/>
                <a:cs typeface="Calibri"/>
                <a:sym typeface="Calibri"/>
              </a:rPr>
              <a:t>ead it</a:t>
            </a:r>
            <a:endParaRPr/>
          </a:p>
          <a:p>
            <a:pPr indent="0" lvl="0" marL="0" rtl="0" algn="l">
              <a:lnSpc>
                <a:spcPct val="70000"/>
              </a:lnSpc>
              <a:spcBef>
                <a:spcPts val="1000"/>
              </a:spcBef>
              <a:spcAft>
                <a:spcPts val="0"/>
              </a:spcAft>
              <a:buSzPts val="2800"/>
              <a:buNone/>
            </a:pPr>
            <a:r>
              <a:rPr b="1" i="0" lang="en-US" sz="2000" u="none">
                <a:solidFill>
                  <a:srgbClr val="FF2F92"/>
                </a:solidFill>
                <a:latin typeface="Calibri"/>
                <a:ea typeface="Calibri"/>
                <a:cs typeface="Calibri"/>
                <a:sym typeface="Calibri"/>
              </a:rPr>
              <a:t>E</a:t>
            </a:r>
            <a:r>
              <a:rPr b="0" i="0" lang="en-US" sz="2000" u="none">
                <a:solidFill>
                  <a:srgbClr val="FF2F92"/>
                </a:solidFill>
                <a:latin typeface="Calibri"/>
                <a:ea typeface="Calibri"/>
                <a:cs typeface="Calibri"/>
                <a:sym typeface="Calibri"/>
              </a:rPr>
              <a:t>xplore it (synonyms)</a:t>
            </a:r>
            <a:endParaRPr/>
          </a:p>
          <a:p>
            <a:pPr indent="-228600" lvl="1" marL="685800" rtl="0" algn="l">
              <a:lnSpc>
                <a:spcPct val="70000"/>
              </a:lnSpc>
              <a:spcBef>
                <a:spcPts val="500"/>
              </a:spcBef>
              <a:spcAft>
                <a:spcPts val="0"/>
              </a:spcAft>
              <a:buClr>
                <a:srgbClr val="000000"/>
              </a:buClr>
              <a:buSzPts val="300"/>
              <a:buFont typeface="Arial"/>
              <a:buChar char="•"/>
            </a:pPr>
            <a:r>
              <a:rPr b="0" i="0" lang="en-US" sz="2000" u="none">
                <a:solidFill>
                  <a:srgbClr val="000000"/>
                </a:solidFill>
                <a:latin typeface="Calibri"/>
                <a:ea typeface="Calibri"/>
                <a:cs typeface="Calibri"/>
                <a:sym typeface="Calibri"/>
              </a:rPr>
              <a:t>Thesaurus work </a:t>
            </a:r>
            <a:endParaRPr/>
          </a:p>
          <a:p>
            <a:pPr indent="-228600" lvl="1" marL="685800" rtl="0" algn="l">
              <a:lnSpc>
                <a:spcPct val="70000"/>
              </a:lnSpc>
              <a:spcBef>
                <a:spcPts val="500"/>
              </a:spcBef>
              <a:spcAft>
                <a:spcPts val="0"/>
              </a:spcAft>
              <a:buSzPts val="1800"/>
              <a:buNone/>
            </a:pPr>
            <a:r>
              <a:rPr b="0" i="1" lang="en-US" sz="2000" u="none">
                <a:solidFill>
                  <a:srgbClr val="000000"/>
                </a:solidFill>
                <a:latin typeface="Calibri"/>
                <a:ea typeface="Calibri"/>
                <a:cs typeface="Calibri"/>
                <a:sym typeface="Calibri"/>
              </a:rPr>
              <a:t>shine, gleam, glitter, sparkle, twinkle, blink, wink,</a:t>
            </a:r>
            <a:endParaRPr/>
          </a:p>
          <a:p>
            <a:pPr indent="-228600" lvl="1" marL="685800" rtl="0" algn="l">
              <a:lnSpc>
                <a:spcPct val="70000"/>
              </a:lnSpc>
              <a:spcBef>
                <a:spcPts val="500"/>
              </a:spcBef>
              <a:spcAft>
                <a:spcPts val="0"/>
              </a:spcAft>
              <a:buSzPts val="1800"/>
              <a:buNone/>
            </a:pPr>
            <a:r>
              <a:rPr b="0" i="1" lang="en-US" sz="2000" u="none">
                <a:solidFill>
                  <a:srgbClr val="000000"/>
                </a:solidFill>
                <a:latin typeface="Calibri"/>
                <a:ea typeface="Calibri"/>
                <a:cs typeface="Calibri"/>
                <a:sym typeface="Calibri"/>
              </a:rPr>
              <a:t>glimmer, shimmer, glow, flicker, glisten, flash</a:t>
            </a:r>
            <a:endParaRPr b="1" i="1" sz="2000" u="none">
              <a:solidFill>
                <a:srgbClr val="000000"/>
              </a:solidFill>
              <a:latin typeface="Calibri"/>
              <a:ea typeface="Calibri"/>
              <a:cs typeface="Calibri"/>
              <a:sym typeface="Calibri"/>
            </a:endParaRPr>
          </a:p>
          <a:p>
            <a:pPr indent="0" lvl="0" marL="0" rtl="0" algn="l">
              <a:lnSpc>
                <a:spcPct val="70000"/>
              </a:lnSpc>
              <a:spcBef>
                <a:spcPts val="1000"/>
              </a:spcBef>
              <a:spcAft>
                <a:spcPts val="0"/>
              </a:spcAft>
              <a:buSzPts val="2800"/>
              <a:buNone/>
            </a:pPr>
            <a:r>
              <a:rPr b="1" i="0" lang="en-US" sz="2000" u="none">
                <a:solidFill>
                  <a:srgbClr val="92D050"/>
                </a:solidFill>
                <a:latin typeface="Calibri"/>
                <a:ea typeface="Calibri"/>
                <a:cs typeface="Calibri"/>
                <a:sym typeface="Calibri"/>
              </a:rPr>
              <a:t>S</a:t>
            </a:r>
            <a:r>
              <a:rPr b="0" i="0" lang="en-US" sz="2000" u="none">
                <a:solidFill>
                  <a:srgbClr val="92D050"/>
                </a:solidFill>
                <a:latin typeface="Calibri"/>
                <a:ea typeface="Calibri"/>
                <a:cs typeface="Calibri"/>
                <a:sym typeface="Calibri"/>
              </a:rPr>
              <a:t>pell it</a:t>
            </a:r>
            <a:endParaRPr/>
          </a:p>
          <a:p>
            <a:pPr indent="-228600" lvl="1" marL="685800" rtl="0" algn="l">
              <a:lnSpc>
                <a:spcPct val="70000"/>
              </a:lnSpc>
              <a:spcBef>
                <a:spcPts val="500"/>
              </a:spcBef>
              <a:spcAft>
                <a:spcPts val="0"/>
              </a:spcAft>
              <a:buClr>
                <a:srgbClr val="000000"/>
              </a:buClr>
              <a:buSzPts val="300"/>
              <a:buFont typeface="Arial"/>
              <a:buChar char="•"/>
            </a:pPr>
            <a:r>
              <a:rPr b="0" i="0" lang="en-US" sz="2000" u="none">
                <a:solidFill>
                  <a:srgbClr val="000000"/>
                </a:solidFill>
                <a:latin typeface="Calibri"/>
                <a:ea typeface="Calibri"/>
                <a:cs typeface="Calibri"/>
                <a:sym typeface="Calibri"/>
              </a:rPr>
              <a:t>Use spelling strategies (e.g. phonics, sound out and blend)</a:t>
            </a:r>
            <a:endParaRPr/>
          </a:p>
          <a:p>
            <a:pPr indent="0" lvl="0" marL="0" rtl="0" algn="l">
              <a:lnSpc>
                <a:spcPct val="70000"/>
              </a:lnSpc>
              <a:spcBef>
                <a:spcPts val="1000"/>
              </a:spcBef>
              <a:spcAft>
                <a:spcPts val="0"/>
              </a:spcAft>
              <a:buSzPts val="2800"/>
              <a:buNone/>
            </a:pPr>
            <a:r>
              <a:rPr b="1" i="0" lang="en-US" sz="2000" u="none">
                <a:solidFill>
                  <a:srgbClr val="00B0F0"/>
                </a:solidFill>
                <a:latin typeface="Calibri"/>
                <a:ea typeface="Calibri"/>
                <a:cs typeface="Calibri"/>
                <a:sym typeface="Calibri"/>
              </a:rPr>
              <a:t>C</a:t>
            </a:r>
            <a:r>
              <a:rPr b="0" i="0" lang="en-US" sz="2000" u="none">
                <a:solidFill>
                  <a:srgbClr val="00B0F0"/>
                </a:solidFill>
                <a:latin typeface="Calibri"/>
                <a:ea typeface="Calibri"/>
                <a:cs typeface="Calibri"/>
                <a:sym typeface="Calibri"/>
              </a:rPr>
              <a:t>heck it (e.g. g-l-i-n-t)</a:t>
            </a:r>
            <a:endParaRPr/>
          </a:p>
          <a:p>
            <a:pPr indent="0" lvl="0" marL="0" rtl="0" algn="l">
              <a:lnSpc>
                <a:spcPct val="70000"/>
              </a:lnSpc>
              <a:spcBef>
                <a:spcPts val="1000"/>
              </a:spcBef>
              <a:spcAft>
                <a:spcPts val="0"/>
              </a:spcAft>
              <a:buSzPts val="2800"/>
              <a:buNone/>
            </a:pPr>
            <a:r>
              <a:rPr b="1" i="0" lang="en-US" sz="2000" u="none">
                <a:solidFill>
                  <a:srgbClr val="FFC000"/>
                </a:solidFill>
                <a:latin typeface="Calibri"/>
                <a:ea typeface="Calibri"/>
                <a:cs typeface="Calibri"/>
                <a:sym typeface="Calibri"/>
              </a:rPr>
              <a:t>U</a:t>
            </a:r>
            <a:r>
              <a:rPr b="0" i="0" lang="en-US" sz="2000" u="none">
                <a:solidFill>
                  <a:srgbClr val="FFC000"/>
                </a:solidFill>
                <a:latin typeface="Calibri"/>
                <a:ea typeface="Calibri"/>
                <a:cs typeface="Calibri"/>
                <a:sym typeface="Calibri"/>
              </a:rPr>
              <a:t>nderstand it</a:t>
            </a:r>
            <a:endParaRPr/>
          </a:p>
          <a:p>
            <a:pPr indent="-228600" lvl="1" marL="685800" rtl="0" algn="l">
              <a:lnSpc>
                <a:spcPct val="70000"/>
              </a:lnSpc>
              <a:spcBef>
                <a:spcPts val="500"/>
              </a:spcBef>
              <a:spcAft>
                <a:spcPts val="0"/>
              </a:spcAft>
              <a:buClr>
                <a:srgbClr val="000000"/>
              </a:buClr>
              <a:buSzPts val="300"/>
              <a:buFont typeface="Arial"/>
              <a:buChar char="•"/>
            </a:pPr>
            <a:r>
              <a:rPr b="0" i="0" lang="en-US" sz="2000" u="none">
                <a:solidFill>
                  <a:srgbClr val="000000"/>
                </a:solidFill>
                <a:latin typeface="Calibri"/>
                <a:ea typeface="Calibri"/>
                <a:cs typeface="Calibri"/>
                <a:sym typeface="Calibri"/>
              </a:rPr>
              <a:t>Dictionary work</a:t>
            </a:r>
            <a:endParaRPr/>
          </a:p>
          <a:p>
            <a:pPr indent="-228600" lvl="1" marL="685800" rtl="0" algn="l">
              <a:lnSpc>
                <a:spcPct val="70000"/>
              </a:lnSpc>
              <a:spcBef>
                <a:spcPts val="500"/>
              </a:spcBef>
              <a:spcAft>
                <a:spcPts val="0"/>
              </a:spcAft>
              <a:buClr>
                <a:srgbClr val="000000"/>
              </a:buClr>
              <a:buSzPts val="200"/>
              <a:buFont typeface="Arial"/>
              <a:buChar char="•"/>
            </a:pPr>
            <a:r>
              <a:rPr b="0" i="0" lang="en-US" sz="2000" u="none">
                <a:solidFill>
                  <a:srgbClr val="000000"/>
                </a:solidFill>
                <a:latin typeface="Calibri"/>
                <a:ea typeface="Calibri"/>
                <a:cs typeface="Calibri"/>
                <a:sym typeface="Calibri"/>
              </a:rPr>
              <a:t>Give out or reflect small flashes of light</a:t>
            </a:r>
            <a:endParaRPr b="1" i="0" sz="2000" u="none">
              <a:solidFill>
                <a:srgbClr val="000000"/>
              </a:solidFill>
              <a:latin typeface="Calibri"/>
              <a:ea typeface="Calibri"/>
              <a:cs typeface="Calibri"/>
              <a:sym typeface="Calibri"/>
            </a:endParaRPr>
          </a:p>
          <a:p>
            <a:pPr indent="0" lvl="0" marL="0" rtl="0" algn="l">
              <a:lnSpc>
                <a:spcPct val="70000"/>
              </a:lnSpc>
              <a:spcBef>
                <a:spcPts val="1000"/>
              </a:spcBef>
              <a:spcAft>
                <a:spcPts val="0"/>
              </a:spcAft>
              <a:buSzPts val="2800"/>
              <a:buNone/>
            </a:pPr>
            <a:r>
              <a:rPr b="1" i="0" lang="en-US" sz="2000" u="none">
                <a:solidFill>
                  <a:srgbClr val="0070C0"/>
                </a:solidFill>
                <a:latin typeface="Calibri"/>
                <a:ea typeface="Calibri"/>
                <a:cs typeface="Calibri"/>
                <a:sym typeface="Calibri"/>
              </a:rPr>
              <a:t>E</a:t>
            </a:r>
            <a:r>
              <a:rPr b="0" i="0" lang="en-US" sz="2000" u="none">
                <a:solidFill>
                  <a:srgbClr val="0070C0"/>
                </a:solidFill>
                <a:latin typeface="Calibri"/>
                <a:ea typeface="Calibri"/>
                <a:cs typeface="Calibri"/>
                <a:sym typeface="Calibri"/>
              </a:rPr>
              <a:t>xplain it in context (apply grammar)</a:t>
            </a:r>
            <a:endParaRPr/>
          </a:p>
          <a:p>
            <a:pPr indent="0" lvl="0" marL="0" rtl="0" algn="l">
              <a:lnSpc>
                <a:spcPct val="70000"/>
              </a:lnSpc>
              <a:spcBef>
                <a:spcPts val="1000"/>
              </a:spcBef>
              <a:spcAft>
                <a:spcPts val="0"/>
              </a:spcAft>
              <a:buSzPts val="2800"/>
              <a:buNone/>
            </a:pPr>
            <a:r>
              <a:rPr b="0" i="1" lang="en-US" sz="2000" u="none">
                <a:solidFill>
                  <a:srgbClr val="000000"/>
                </a:solidFill>
                <a:latin typeface="Calibri"/>
                <a:ea typeface="Calibri"/>
                <a:cs typeface="Calibri"/>
                <a:sym typeface="Calibri"/>
              </a:rPr>
              <a:t>He immediately began searching for the </a:t>
            </a:r>
            <a:r>
              <a:rPr b="1" i="1" lang="en-US" sz="2000" u="none">
                <a:solidFill>
                  <a:srgbClr val="000000"/>
                </a:solidFill>
                <a:latin typeface="Calibri"/>
                <a:ea typeface="Calibri"/>
                <a:cs typeface="Calibri"/>
                <a:sym typeface="Calibri"/>
              </a:rPr>
              <a:t>glint </a:t>
            </a:r>
            <a:r>
              <a:rPr b="0" i="1" lang="en-US" sz="2000" u="none">
                <a:solidFill>
                  <a:srgbClr val="000000"/>
                </a:solidFill>
                <a:latin typeface="Calibri"/>
                <a:ea typeface="Calibri"/>
                <a:cs typeface="Calibri"/>
                <a:sym typeface="Calibri"/>
              </a:rPr>
              <a:t>of gold or silver</a:t>
            </a:r>
            <a:endParaRPr/>
          </a:p>
          <a:p>
            <a:pPr indent="0" lvl="0" marL="0" rtl="0" algn="l">
              <a:lnSpc>
                <a:spcPct val="70000"/>
              </a:lnSpc>
              <a:spcBef>
                <a:spcPts val="1000"/>
              </a:spcBef>
              <a:spcAft>
                <a:spcPts val="0"/>
              </a:spcAft>
              <a:buSzPts val="2800"/>
              <a:buNone/>
            </a:pPr>
            <a:r>
              <a:rPr b="0" i="0" lang="en-US" sz="2000" u="none">
                <a:solidFill>
                  <a:srgbClr val="000000"/>
                </a:solidFill>
                <a:latin typeface="Calibri"/>
                <a:ea typeface="Calibri"/>
                <a:cs typeface="Calibri"/>
                <a:sym typeface="Calibri"/>
              </a:rPr>
              <a:t>It is the sparkle from the gold or silver</a:t>
            </a:r>
            <a:endParaRPr/>
          </a:p>
          <a:p>
            <a:pPr indent="0" lvl="0" marL="0" rtl="0" algn="l">
              <a:lnSpc>
                <a:spcPct val="70000"/>
              </a:lnSpc>
              <a:spcBef>
                <a:spcPts val="1000"/>
              </a:spcBef>
              <a:spcAft>
                <a:spcPts val="0"/>
              </a:spcAft>
              <a:buSzPts val="2800"/>
              <a:buNone/>
            </a:pPr>
            <a:r>
              <a:rPr b="0" i="0" lang="en-US" sz="2000" u="none">
                <a:solidFill>
                  <a:srgbClr val="000000"/>
                </a:solidFill>
                <a:latin typeface="Calibri"/>
                <a:ea typeface="Calibri"/>
                <a:cs typeface="Calibri"/>
                <a:sym typeface="Calibri"/>
              </a:rPr>
              <a:t>- Only need to find the word in the text rather than explain it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11"/>
          <p:cNvSpPr txBox="1"/>
          <p:nvPr>
            <p:ph idx="4294967295" type="title"/>
          </p:nvPr>
        </p:nvSpPr>
        <p:spPr>
          <a:xfrm>
            <a:off x="406400" y="328612"/>
            <a:ext cx="7886700" cy="404812"/>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600"/>
              <a:buFont typeface="Arial"/>
              <a:buNone/>
            </a:pPr>
            <a:r>
              <a:rPr b="1" i="0" lang="en-US" sz="3600" u="none" cap="none" strike="noStrike">
                <a:solidFill>
                  <a:schemeClr val="dk1"/>
                </a:solidFill>
                <a:latin typeface="Calibri"/>
                <a:ea typeface="Calibri"/>
                <a:cs typeface="Calibri"/>
                <a:sym typeface="Calibri"/>
              </a:rPr>
              <a:t>Course</a:t>
            </a:r>
            <a:endParaRPr/>
          </a:p>
        </p:txBody>
      </p:sp>
      <p:sp>
        <p:nvSpPr>
          <p:cNvPr id="237" name="Google Shape;237;p11"/>
          <p:cNvSpPr txBox="1"/>
          <p:nvPr>
            <p:ph idx="1" type="body"/>
          </p:nvPr>
        </p:nvSpPr>
        <p:spPr>
          <a:xfrm>
            <a:off x="477837" y="887412"/>
            <a:ext cx="8408987" cy="630872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2800"/>
              <a:buNone/>
            </a:pPr>
            <a:r>
              <a:rPr b="1" i="0" lang="en-US" sz="1500" u="none">
                <a:solidFill>
                  <a:srgbClr val="7030A0"/>
                </a:solidFill>
                <a:latin typeface="Calibri"/>
                <a:ea typeface="Calibri"/>
                <a:cs typeface="Calibri"/>
                <a:sym typeface="Calibri"/>
              </a:rPr>
              <a:t>R</a:t>
            </a:r>
            <a:r>
              <a:rPr b="0" i="0" lang="en-US" sz="1500" u="none">
                <a:solidFill>
                  <a:srgbClr val="7030A0"/>
                </a:solidFill>
                <a:latin typeface="Calibri"/>
                <a:ea typeface="Calibri"/>
                <a:cs typeface="Calibri"/>
                <a:sym typeface="Calibri"/>
              </a:rPr>
              <a:t>ead</a:t>
            </a:r>
            <a:r>
              <a:rPr b="1" i="0" lang="en-US" sz="1500" u="none">
                <a:solidFill>
                  <a:srgbClr val="7030A0"/>
                </a:solidFill>
                <a:latin typeface="Calibri"/>
                <a:ea typeface="Calibri"/>
                <a:cs typeface="Calibri"/>
                <a:sym typeface="Calibri"/>
              </a:rPr>
              <a:t> </a:t>
            </a:r>
            <a:r>
              <a:rPr b="0" i="0" lang="en-US" sz="1500" u="none">
                <a:solidFill>
                  <a:srgbClr val="7030A0"/>
                </a:solidFill>
                <a:latin typeface="Calibri"/>
                <a:ea typeface="Calibri"/>
                <a:cs typeface="Calibri"/>
                <a:sym typeface="Calibri"/>
              </a:rPr>
              <a:t>it</a:t>
            </a:r>
            <a:endParaRPr/>
          </a:p>
          <a:p>
            <a:pPr indent="0" lvl="0" marL="0" rtl="0" algn="l">
              <a:lnSpc>
                <a:spcPct val="90000"/>
              </a:lnSpc>
              <a:spcBef>
                <a:spcPts val="1000"/>
              </a:spcBef>
              <a:spcAft>
                <a:spcPts val="0"/>
              </a:spcAft>
              <a:buSzPts val="2800"/>
              <a:buNone/>
            </a:pPr>
            <a:r>
              <a:rPr b="1" i="0" lang="en-US" sz="1500" u="none">
                <a:solidFill>
                  <a:srgbClr val="FF2F92"/>
                </a:solidFill>
                <a:latin typeface="Calibri"/>
                <a:ea typeface="Calibri"/>
                <a:cs typeface="Calibri"/>
                <a:sym typeface="Calibri"/>
              </a:rPr>
              <a:t>E</a:t>
            </a:r>
            <a:r>
              <a:rPr b="0" i="0" lang="en-US" sz="1500" u="none">
                <a:solidFill>
                  <a:srgbClr val="FF2F92"/>
                </a:solidFill>
                <a:latin typeface="Calibri"/>
                <a:ea typeface="Calibri"/>
                <a:cs typeface="Calibri"/>
                <a:sym typeface="Calibri"/>
              </a:rPr>
              <a:t>xplore it (synonyms, antonyms and any homophones) </a:t>
            </a:r>
            <a:endParaRPr/>
          </a:p>
          <a:p>
            <a:pPr indent="-12700" lvl="0" marL="0" rtl="0" algn="l">
              <a:lnSpc>
                <a:spcPct val="90000"/>
              </a:lnSpc>
              <a:spcBef>
                <a:spcPts val="1000"/>
              </a:spcBef>
              <a:spcAft>
                <a:spcPts val="0"/>
              </a:spcAft>
              <a:buClr>
                <a:srgbClr val="000000"/>
              </a:buClr>
              <a:buSzPts val="200"/>
              <a:buFont typeface="Arial"/>
              <a:buAutoNum type="arabicPeriod"/>
            </a:pPr>
            <a:r>
              <a:rPr b="0" i="1" lang="en-US" sz="1500" u="none">
                <a:solidFill>
                  <a:srgbClr val="000000"/>
                </a:solidFill>
                <a:latin typeface="Calibri"/>
                <a:ea typeface="Calibri"/>
                <a:cs typeface="Calibri"/>
                <a:sym typeface="Calibri"/>
              </a:rPr>
              <a:t>route, way, track, direction, tack, path, line, journey, itinerary, channel, trail, trajectory, flight path, bearing, heading, orbit, circuit, beat, round, run</a:t>
            </a:r>
            <a:endParaRPr/>
          </a:p>
          <a:p>
            <a:pPr indent="-12700" lvl="0" marL="0" rtl="0" algn="l">
              <a:lnSpc>
                <a:spcPct val="90000"/>
              </a:lnSpc>
              <a:spcBef>
                <a:spcPts val="1000"/>
              </a:spcBef>
              <a:spcAft>
                <a:spcPts val="0"/>
              </a:spcAft>
              <a:buClr>
                <a:srgbClr val="000000"/>
              </a:buClr>
              <a:buSzPts val="200"/>
              <a:buFont typeface="Arial"/>
              <a:buAutoNum type="arabicPeriod"/>
            </a:pPr>
            <a:r>
              <a:rPr b="0" i="1" lang="en-US" sz="1500" u="none">
                <a:solidFill>
                  <a:srgbClr val="000000"/>
                </a:solidFill>
                <a:latin typeface="Calibri"/>
                <a:ea typeface="Calibri"/>
                <a:cs typeface="Calibri"/>
                <a:sym typeface="Calibri"/>
              </a:rPr>
              <a:t>dish, menu item</a:t>
            </a:r>
            <a:endParaRPr/>
          </a:p>
          <a:p>
            <a:pPr indent="0" lvl="0" marL="0" rtl="0" algn="l">
              <a:lnSpc>
                <a:spcPct val="90000"/>
              </a:lnSpc>
              <a:spcBef>
                <a:spcPts val="1000"/>
              </a:spcBef>
              <a:spcAft>
                <a:spcPts val="0"/>
              </a:spcAft>
              <a:buSzPts val="2800"/>
              <a:buNone/>
            </a:pPr>
            <a:r>
              <a:rPr b="1" i="0" lang="en-US" sz="1500" u="none">
                <a:solidFill>
                  <a:srgbClr val="000000"/>
                </a:solidFill>
                <a:latin typeface="Calibri"/>
                <a:ea typeface="Calibri"/>
                <a:cs typeface="Calibri"/>
                <a:sym typeface="Calibri"/>
              </a:rPr>
              <a:t>Homophones: </a:t>
            </a:r>
            <a:r>
              <a:rPr b="0" i="0" lang="en-US" sz="1500" u="none">
                <a:solidFill>
                  <a:srgbClr val="000000"/>
                </a:solidFill>
                <a:latin typeface="Calibri"/>
                <a:ea typeface="Calibri"/>
                <a:cs typeface="Calibri"/>
                <a:sym typeface="Calibri"/>
              </a:rPr>
              <a:t>coarse (adjective)</a:t>
            </a:r>
            <a:endParaRPr/>
          </a:p>
          <a:p>
            <a:pPr indent="0" lvl="0" marL="0" rtl="0" algn="l">
              <a:lnSpc>
                <a:spcPct val="90000"/>
              </a:lnSpc>
              <a:spcBef>
                <a:spcPts val="1000"/>
              </a:spcBef>
              <a:spcAft>
                <a:spcPts val="0"/>
              </a:spcAft>
              <a:buSzPts val="2800"/>
              <a:buNone/>
            </a:pPr>
            <a:r>
              <a:rPr b="1" i="0" lang="en-US" sz="1500" u="none">
                <a:solidFill>
                  <a:srgbClr val="92D050"/>
                </a:solidFill>
                <a:latin typeface="Calibri"/>
                <a:ea typeface="Calibri"/>
                <a:cs typeface="Calibri"/>
                <a:sym typeface="Calibri"/>
              </a:rPr>
              <a:t>S</a:t>
            </a:r>
            <a:r>
              <a:rPr b="0" i="0" lang="en-US" sz="1500" u="none">
                <a:solidFill>
                  <a:srgbClr val="92D050"/>
                </a:solidFill>
                <a:latin typeface="Calibri"/>
                <a:ea typeface="Calibri"/>
                <a:cs typeface="Calibri"/>
                <a:sym typeface="Calibri"/>
              </a:rPr>
              <a:t>pell</a:t>
            </a:r>
            <a:r>
              <a:rPr b="1" i="0" lang="en-US" sz="1500" u="none">
                <a:solidFill>
                  <a:srgbClr val="92D050"/>
                </a:solidFill>
                <a:latin typeface="Calibri"/>
                <a:ea typeface="Calibri"/>
                <a:cs typeface="Calibri"/>
                <a:sym typeface="Calibri"/>
              </a:rPr>
              <a:t> it</a:t>
            </a:r>
            <a:endParaRPr b="0" i="0" sz="1500" u="none">
              <a:solidFill>
                <a:srgbClr val="92D050"/>
              </a:solidFill>
              <a:latin typeface="Calibri"/>
              <a:ea typeface="Calibri"/>
              <a:cs typeface="Calibri"/>
              <a:sym typeface="Calibri"/>
            </a:endParaRPr>
          </a:p>
          <a:p>
            <a:pPr indent="-228600" lvl="1" marL="685800" rtl="0" algn="l">
              <a:lnSpc>
                <a:spcPct val="90000"/>
              </a:lnSpc>
              <a:spcBef>
                <a:spcPts val="500"/>
              </a:spcBef>
              <a:spcAft>
                <a:spcPts val="0"/>
              </a:spcAft>
              <a:buClr>
                <a:srgbClr val="000000"/>
              </a:buClr>
              <a:buSzPts val="200"/>
              <a:buFont typeface="Arial"/>
              <a:buChar char="•"/>
            </a:pPr>
            <a:r>
              <a:rPr b="0" i="0" lang="en-US" sz="1500" u="none">
                <a:solidFill>
                  <a:srgbClr val="000000"/>
                </a:solidFill>
                <a:latin typeface="Calibri"/>
                <a:ea typeface="Calibri"/>
                <a:cs typeface="Calibri"/>
                <a:sym typeface="Calibri"/>
              </a:rPr>
              <a:t>Use spelling strategies (e.g.  break down into syllables, mnemonics, prefixes and/or suffixes)</a:t>
            </a:r>
            <a:endParaRPr/>
          </a:p>
          <a:p>
            <a:pPr indent="0" lvl="0" marL="0" rtl="0" algn="l">
              <a:lnSpc>
                <a:spcPct val="90000"/>
              </a:lnSpc>
              <a:spcBef>
                <a:spcPts val="1000"/>
              </a:spcBef>
              <a:spcAft>
                <a:spcPts val="0"/>
              </a:spcAft>
              <a:buSzPts val="2800"/>
              <a:buNone/>
            </a:pPr>
            <a:r>
              <a:rPr b="1" i="0" lang="en-US" sz="1500" u="none">
                <a:solidFill>
                  <a:srgbClr val="00B0F0"/>
                </a:solidFill>
                <a:latin typeface="Calibri"/>
                <a:ea typeface="Calibri"/>
                <a:cs typeface="Calibri"/>
                <a:sym typeface="Calibri"/>
              </a:rPr>
              <a:t>C</a:t>
            </a:r>
            <a:r>
              <a:rPr b="0" i="0" lang="en-US" sz="1500" u="none">
                <a:solidFill>
                  <a:srgbClr val="00B0F0"/>
                </a:solidFill>
                <a:latin typeface="Calibri"/>
                <a:ea typeface="Calibri"/>
                <a:cs typeface="Calibri"/>
                <a:sym typeface="Calibri"/>
              </a:rPr>
              <a:t>heck</a:t>
            </a:r>
            <a:r>
              <a:rPr b="1" i="0" lang="en-US" sz="1500" u="none">
                <a:solidFill>
                  <a:srgbClr val="00B0F0"/>
                </a:solidFill>
                <a:latin typeface="Calibri"/>
                <a:ea typeface="Calibri"/>
                <a:cs typeface="Calibri"/>
                <a:sym typeface="Calibri"/>
              </a:rPr>
              <a:t> </a:t>
            </a:r>
            <a:r>
              <a:rPr b="0" i="0" lang="en-US" sz="1500" u="none">
                <a:solidFill>
                  <a:srgbClr val="00B0F0"/>
                </a:solidFill>
                <a:latin typeface="Calibri"/>
                <a:ea typeface="Calibri"/>
                <a:cs typeface="Calibri"/>
                <a:sym typeface="Calibri"/>
              </a:rPr>
              <a:t>it</a:t>
            </a:r>
            <a:r>
              <a:rPr b="1" i="0" lang="en-US" sz="1500" u="none">
                <a:solidFill>
                  <a:srgbClr val="00B0F0"/>
                </a:solidFill>
                <a:latin typeface="Calibri"/>
                <a:ea typeface="Calibri"/>
                <a:cs typeface="Calibri"/>
                <a:sym typeface="Calibri"/>
              </a:rPr>
              <a:t> </a:t>
            </a:r>
            <a:endParaRPr b="0" i="0" sz="1500" u="none">
              <a:solidFill>
                <a:srgbClr val="00B0F0"/>
              </a:solidFill>
              <a:latin typeface="Calibri"/>
              <a:ea typeface="Calibri"/>
              <a:cs typeface="Calibri"/>
              <a:sym typeface="Calibri"/>
            </a:endParaRPr>
          </a:p>
          <a:p>
            <a:pPr indent="0" lvl="0" marL="0" rtl="0" algn="l">
              <a:lnSpc>
                <a:spcPct val="90000"/>
              </a:lnSpc>
              <a:spcBef>
                <a:spcPts val="1000"/>
              </a:spcBef>
              <a:spcAft>
                <a:spcPts val="0"/>
              </a:spcAft>
              <a:buSzPts val="2800"/>
              <a:buNone/>
            </a:pPr>
            <a:r>
              <a:rPr b="1" i="0" lang="en-US" sz="1500" u="none">
                <a:solidFill>
                  <a:srgbClr val="FFC000"/>
                </a:solidFill>
                <a:latin typeface="Calibri"/>
                <a:ea typeface="Calibri"/>
                <a:cs typeface="Calibri"/>
                <a:sym typeface="Calibri"/>
              </a:rPr>
              <a:t>U</a:t>
            </a:r>
            <a:r>
              <a:rPr b="0" i="0" lang="en-US" sz="1500" u="none">
                <a:solidFill>
                  <a:srgbClr val="FFC000"/>
                </a:solidFill>
                <a:latin typeface="Calibri"/>
                <a:ea typeface="Calibri"/>
                <a:cs typeface="Calibri"/>
                <a:sym typeface="Calibri"/>
              </a:rPr>
              <a:t>nderstand it</a:t>
            </a:r>
            <a:endParaRPr/>
          </a:p>
          <a:p>
            <a:pPr indent="-228600" lvl="1" marL="685800" rtl="0" algn="l">
              <a:lnSpc>
                <a:spcPct val="90000"/>
              </a:lnSpc>
              <a:spcBef>
                <a:spcPts val="500"/>
              </a:spcBef>
              <a:spcAft>
                <a:spcPts val="0"/>
              </a:spcAft>
              <a:buSzPts val="1800"/>
              <a:buNone/>
            </a:pPr>
            <a:r>
              <a:rPr b="1" i="0" lang="en-US" sz="1500" u="none">
                <a:solidFill>
                  <a:srgbClr val="000000"/>
                </a:solidFill>
                <a:latin typeface="Calibri"/>
                <a:ea typeface="Calibri"/>
                <a:cs typeface="Calibri"/>
                <a:sym typeface="Calibri"/>
              </a:rPr>
              <a:t>Dictionary work</a:t>
            </a:r>
            <a:endParaRPr b="0" i="0" sz="1500" u="none">
              <a:solidFill>
                <a:srgbClr val="000000"/>
              </a:solidFill>
              <a:latin typeface="Calibri"/>
              <a:ea typeface="Calibri"/>
              <a:cs typeface="Calibri"/>
              <a:sym typeface="Calibri"/>
            </a:endParaRPr>
          </a:p>
          <a:p>
            <a:pPr indent="-228600" lvl="1" marL="685800" rtl="0" algn="l">
              <a:lnSpc>
                <a:spcPct val="90000"/>
              </a:lnSpc>
              <a:spcBef>
                <a:spcPts val="500"/>
              </a:spcBef>
              <a:spcAft>
                <a:spcPts val="0"/>
              </a:spcAft>
              <a:buClr>
                <a:srgbClr val="000000"/>
              </a:buClr>
              <a:buSzPts val="200"/>
              <a:buFont typeface="Calibri"/>
              <a:buAutoNum type="arabicPeriod"/>
            </a:pPr>
            <a:r>
              <a:rPr b="0" i="0" lang="en-US" sz="1500" u="none">
                <a:solidFill>
                  <a:srgbClr val="000000"/>
                </a:solidFill>
                <a:latin typeface="Calibri"/>
                <a:ea typeface="Calibri"/>
                <a:cs typeface="Calibri"/>
                <a:sym typeface="Calibri"/>
              </a:rPr>
              <a:t>A set of classes or a plan of study on a particular subject, usually leading to an exam or qualification. </a:t>
            </a:r>
            <a:endParaRPr/>
          </a:p>
          <a:p>
            <a:pPr indent="-228600" lvl="1" marL="685800" rtl="0" algn="l">
              <a:lnSpc>
                <a:spcPct val="90000"/>
              </a:lnSpc>
              <a:spcBef>
                <a:spcPts val="500"/>
              </a:spcBef>
              <a:spcAft>
                <a:spcPts val="0"/>
              </a:spcAft>
              <a:buClr>
                <a:srgbClr val="000000"/>
              </a:buClr>
              <a:buSzPts val="200"/>
              <a:buFont typeface="Calibri"/>
              <a:buAutoNum type="arabicPeriod"/>
            </a:pPr>
            <a:r>
              <a:rPr b="0" i="0" lang="en-US" sz="1500" u="none">
                <a:solidFill>
                  <a:srgbClr val="000000"/>
                </a:solidFill>
                <a:latin typeface="Calibri"/>
                <a:ea typeface="Calibri"/>
                <a:cs typeface="Calibri"/>
                <a:sym typeface="Calibri"/>
              </a:rPr>
              <a:t>A part of a meal that is served separately from the other parts.</a:t>
            </a:r>
            <a:endParaRPr/>
          </a:p>
          <a:p>
            <a:pPr indent="-228600" lvl="1" marL="685800" rtl="0" algn="l">
              <a:lnSpc>
                <a:spcPct val="90000"/>
              </a:lnSpc>
              <a:spcBef>
                <a:spcPts val="500"/>
              </a:spcBef>
              <a:spcAft>
                <a:spcPts val="0"/>
              </a:spcAft>
              <a:buClr>
                <a:srgbClr val="000000"/>
              </a:buClr>
              <a:buSzPts val="200"/>
              <a:buFont typeface="Calibri"/>
              <a:buAutoNum type="arabicPeriod"/>
            </a:pPr>
            <a:r>
              <a:rPr b="0" i="0" lang="en-US" sz="1500" u="none">
                <a:solidFill>
                  <a:srgbClr val="000000"/>
                </a:solidFill>
                <a:latin typeface="Calibri"/>
                <a:ea typeface="Calibri"/>
                <a:cs typeface="Calibri"/>
                <a:sym typeface="Calibri"/>
              </a:rPr>
              <a:t>Movement in time; duration: in the course of a year.</a:t>
            </a:r>
            <a:endParaRPr/>
          </a:p>
          <a:p>
            <a:pPr indent="0" lvl="0" marL="0" rtl="0" algn="l">
              <a:lnSpc>
                <a:spcPct val="90000"/>
              </a:lnSpc>
              <a:spcBef>
                <a:spcPts val="1000"/>
              </a:spcBef>
              <a:spcAft>
                <a:spcPts val="0"/>
              </a:spcAft>
              <a:buSzPts val="2800"/>
              <a:buNone/>
            </a:pPr>
            <a:r>
              <a:rPr b="1" i="0" lang="en-US" sz="1500" u="none">
                <a:solidFill>
                  <a:srgbClr val="0070C0"/>
                </a:solidFill>
                <a:latin typeface="Calibri"/>
                <a:ea typeface="Calibri"/>
                <a:cs typeface="Calibri"/>
                <a:sym typeface="Calibri"/>
              </a:rPr>
              <a:t>E</a:t>
            </a:r>
            <a:r>
              <a:rPr b="0" i="0" lang="en-US" sz="1500" u="none">
                <a:solidFill>
                  <a:srgbClr val="0070C0"/>
                </a:solidFill>
                <a:latin typeface="Calibri"/>
                <a:ea typeface="Calibri"/>
                <a:cs typeface="Calibri"/>
                <a:sym typeface="Calibri"/>
              </a:rPr>
              <a:t>xplain it in different contexts </a:t>
            </a:r>
            <a:br>
              <a:rPr b="1" i="0" lang="en-US" sz="1500" u="none">
                <a:solidFill>
                  <a:srgbClr val="000000"/>
                </a:solidFill>
                <a:latin typeface="Calibri"/>
                <a:ea typeface="Calibri"/>
                <a:cs typeface="Calibri"/>
                <a:sym typeface="Calibri"/>
              </a:rPr>
            </a:br>
            <a:r>
              <a:rPr b="0" i="0" lang="en-US" sz="1500" u="none">
                <a:solidFill>
                  <a:srgbClr val="000000"/>
                </a:solidFill>
                <a:latin typeface="Calibri"/>
                <a:ea typeface="Calibri"/>
                <a:cs typeface="Calibri"/>
                <a:sym typeface="Calibri"/>
              </a:rPr>
              <a:t>Crucial to explore the range of ways that it can be used. </a:t>
            </a:r>
            <a:br>
              <a:rPr b="0" i="0" lang="en-US" sz="1500" u="none">
                <a:solidFill>
                  <a:srgbClr val="000000"/>
                </a:solidFill>
                <a:latin typeface="Calibri"/>
                <a:ea typeface="Calibri"/>
                <a:cs typeface="Calibri"/>
                <a:sym typeface="Calibri"/>
              </a:rPr>
            </a:br>
            <a:r>
              <a:rPr b="0" i="1" lang="en-US" sz="1500" u="none">
                <a:solidFill>
                  <a:srgbClr val="000000"/>
                </a:solidFill>
                <a:latin typeface="Calibri"/>
                <a:ea typeface="Calibri"/>
                <a:cs typeface="Calibri"/>
                <a:sym typeface="Calibri"/>
              </a:rPr>
              <a:t>She completed her training course in one day.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2"/>
          <p:cNvSpPr txBox="1"/>
          <p:nvPr/>
        </p:nvSpPr>
        <p:spPr>
          <a:xfrm>
            <a:off x="1166812" y="366712"/>
            <a:ext cx="6861175" cy="1143000"/>
          </a:xfrm>
          <a:prstGeom prst="rect">
            <a:avLst/>
          </a:prstGeom>
          <a:noFill/>
          <a:ln>
            <a:noFill/>
          </a:ln>
        </p:spPr>
        <p:txBody>
          <a:bodyPr anchorCtr="0" anchor="ctr" bIns="45700" lIns="45700" spcFirstLastPara="1" rIns="45700" wrap="square" tIns="45700">
            <a:normAutofit/>
          </a:bodyPr>
          <a:lstStyle/>
          <a:p>
            <a:pPr indent="0" lvl="0" marL="0" marR="0" rtl="0" algn="ctr">
              <a:lnSpc>
                <a:spcPct val="90000"/>
              </a:lnSpc>
              <a:spcBef>
                <a:spcPts val="0"/>
              </a:spcBef>
              <a:spcAft>
                <a:spcPts val="0"/>
              </a:spcAft>
              <a:buClr>
                <a:srgbClr val="000000"/>
              </a:buClr>
              <a:buSzPts val="3500"/>
              <a:buFont typeface="Calibri"/>
              <a:buNone/>
            </a:pPr>
            <a:r>
              <a:rPr b="1" i="0" lang="en-US" sz="3500" u="none">
                <a:solidFill>
                  <a:srgbClr val="000000"/>
                </a:solidFill>
                <a:latin typeface="Calibri"/>
                <a:ea typeface="Calibri"/>
                <a:cs typeface="Calibri"/>
                <a:sym typeface="Calibri"/>
              </a:rPr>
              <a:t>Hackbrigde Primary School, Sutton</a:t>
            </a:r>
            <a:br>
              <a:rPr b="1" i="0" lang="en-US" sz="3500" u="none">
                <a:solidFill>
                  <a:srgbClr val="000000"/>
                </a:solidFill>
                <a:latin typeface="Calibri"/>
                <a:ea typeface="Calibri"/>
                <a:cs typeface="Calibri"/>
                <a:sym typeface="Calibri"/>
              </a:rPr>
            </a:br>
            <a:r>
              <a:rPr b="1" i="0" lang="en-US" sz="3500" u="none">
                <a:solidFill>
                  <a:srgbClr val="595959"/>
                </a:solidFill>
                <a:latin typeface="Calibri"/>
                <a:ea typeface="Calibri"/>
                <a:cs typeface="Calibri"/>
                <a:sym typeface="Calibri"/>
              </a:rPr>
              <a:t>Amanda Hazelgrove</a:t>
            </a:r>
            <a:endParaRPr/>
          </a:p>
        </p:txBody>
      </p:sp>
      <p:pic>
        <p:nvPicPr>
          <p:cNvPr id="243" name="Google Shape;243;p12"/>
          <p:cNvPicPr preferRelativeResize="0"/>
          <p:nvPr/>
        </p:nvPicPr>
        <p:blipFill rotWithShape="1">
          <a:blip r:embed="rId3">
            <a:alphaModFix/>
          </a:blip>
          <a:srcRect b="-3240" l="0" r="-3229" t="0"/>
          <a:stretch/>
        </p:blipFill>
        <p:spPr>
          <a:xfrm>
            <a:off x="1560512" y="1619250"/>
            <a:ext cx="3097212" cy="4251325"/>
          </a:xfrm>
          <a:prstGeom prst="rect">
            <a:avLst/>
          </a:prstGeom>
          <a:noFill/>
          <a:ln>
            <a:noFill/>
          </a:ln>
        </p:spPr>
      </p:pic>
      <p:pic>
        <p:nvPicPr>
          <p:cNvPr id="244" name="Google Shape;244;p12"/>
          <p:cNvPicPr preferRelativeResize="0"/>
          <p:nvPr/>
        </p:nvPicPr>
        <p:blipFill rotWithShape="1">
          <a:blip r:embed="rId4">
            <a:alphaModFix/>
          </a:blip>
          <a:srcRect b="0" l="0" r="0" t="0"/>
          <a:stretch/>
        </p:blipFill>
        <p:spPr>
          <a:xfrm>
            <a:off x="4657725" y="1619250"/>
            <a:ext cx="3149600" cy="412273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13"/>
          <p:cNvSpPr txBox="1"/>
          <p:nvPr>
            <p:ph idx="4294967295" type="title"/>
          </p:nvPr>
        </p:nvSpPr>
        <p:spPr>
          <a:xfrm>
            <a:off x="103187" y="282575"/>
            <a:ext cx="8937625" cy="541337"/>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0000"/>
              </a:buClr>
              <a:buSzPts val="3200"/>
              <a:buFont typeface="Arial"/>
              <a:buNone/>
            </a:pPr>
            <a:r>
              <a:rPr b="1" i="0" lang="en-US" sz="3200" u="none" cap="none" strike="noStrike">
                <a:solidFill>
                  <a:srgbClr val="000000"/>
                </a:solidFill>
                <a:latin typeface="Calibri"/>
                <a:ea typeface="Calibri"/>
                <a:cs typeface="Calibri"/>
                <a:sym typeface="Calibri"/>
              </a:rPr>
              <a:t>Teach the meanings for prefixes and root words</a:t>
            </a:r>
            <a:endParaRPr/>
          </a:p>
        </p:txBody>
      </p:sp>
      <p:graphicFrame>
        <p:nvGraphicFramePr>
          <p:cNvPr id="250" name="Google Shape;250;p13"/>
          <p:cNvGraphicFramePr/>
          <p:nvPr/>
        </p:nvGraphicFramePr>
        <p:xfrm>
          <a:off x="2054225" y="920750"/>
          <a:ext cx="3000000" cy="3000000"/>
        </p:xfrm>
        <a:graphic>
          <a:graphicData uri="http://schemas.openxmlformats.org/drawingml/2006/table">
            <a:tbl>
              <a:tblPr>
                <a:noFill/>
                <a:tableStyleId>{AA7513C9-5F9C-4EEB-A4BC-D1C7F839C743}</a:tableStyleId>
              </a:tblPr>
              <a:tblGrid>
                <a:gridCol w="2481250"/>
                <a:gridCol w="2554275"/>
              </a:tblGrid>
              <a:tr h="412750">
                <a:tc>
                  <a:txBody>
                    <a:bodyPr/>
                    <a:lstStyle/>
                    <a:p>
                      <a:pPr indent="0" lvl="0" marL="0" marR="0" rtl="0" algn="ctr">
                        <a:lnSpc>
                          <a:spcPct val="100000"/>
                        </a:lnSpc>
                        <a:spcBef>
                          <a:spcPts val="0"/>
                        </a:spcBef>
                        <a:spcAft>
                          <a:spcPts val="0"/>
                        </a:spcAft>
                        <a:buClr>
                          <a:srgbClr val="000000"/>
                        </a:buClr>
                        <a:buSzPts val="1900"/>
                        <a:buFont typeface="Arial"/>
                        <a:buNone/>
                      </a:pPr>
                      <a:r>
                        <a:rPr b="1" i="0" lang="en-US" sz="1900" u="none" cap="none" strike="noStrike">
                          <a:solidFill>
                            <a:schemeClr val="lt1"/>
                          </a:solidFill>
                          <a:latin typeface="Calibri"/>
                          <a:ea typeface="Calibri"/>
                          <a:cs typeface="Calibri"/>
                          <a:sym typeface="Calibri"/>
                        </a:rPr>
                        <a:t>Prefix </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rgbClr val="92D050"/>
                    </a:solidFill>
                  </a:tcPr>
                </a:tc>
                <a:tc>
                  <a:txBody>
                    <a:bodyPr/>
                    <a:lstStyle/>
                    <a:p>
                      <a:pPr indent="0" lvl="0" marL="0" marR="0" rtl="0" algn="ctr">
                        <a:lnSpc>
                          <a:spcPct val="100000"/>
                        </a:lnSpc>
                        <a:spcBef>
                          <a:spcPts val="0"/>
                        </a:spcBef>
                        <a:spcAft>
                          <a:spcPts val="0"/>
                        </a:spcAft>
                        <a:buClr>
                          <a:srgbClr val="000000"/>
                        </a:buClr>
                        <a:buSzPts val="1900"/>
                        <a:buFont typeface="Arial"/>
                        <a:buNone/>
                      </a:pPr>
                      <a:r>
                        <a:rPr b="1" i="0" lang="en-US" sz="1900" u="none" cap="none" strike="noStrike">
                          <a:solidFill>
                            <a:schemeClr val="lt1"/>
                          </a:solidFill>
                          <a:latin typeface="Calibri"/>
                          <a:ea typeface="Calibri"/>
                          <a:cs typeface="Calibri"/>
                          <a:sym typeface="Calibri"/>
                        </a:rPr>
                        <a:t>Meaning</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rgbClr val="92D050"/>
                    </a:solidFill>
                  </a:tcPr>
                </a:tc>
              </a:tr>
              <a:tr h="336550">
                <a:tc>
                  <a:txBody>
                    <a:bodyPr/>
                    <a:lstStyle/>
                    <a:p>
                      <a:pPr indent="0" lvl="0" marL="0" marR="0" rtl="0" algn="ctr">
                        <a:lnSpc>
                          <a:spcPct val="107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auto</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c>
                  <a:txBody>
                    <a:bodyPr/>
                    <a:lstStyle/>
                    <a:p>
                      <a:pPr indent="0" lvl="0" marL="0" marR="0" rtl="0" algn="ctr">
                        <a:lnSpc>
                          <a:spcPct val="107000"/>
                        </a:lnSpc>
                        <a:spcBef>
                          <a:spcPts val="0"/>
                        </a:spcBef>
                        <a:spcAft>
                          <a:spcPts val="0"/>
                        </a:spcAft>
                        <a:buClr>
                          <a:srgbClr val="000000"/>
                        </a:buClr>
                        <a:buSzPts val="1600"/>
                        <a:buFont typeface="Arial"/>
                        <a:buNone/>
                      </a:pPr>
                      <a:r>
                        <a:rPr b="0" i="0" lang="en-US" sz="1600" u="none" cap="none" strike="noStrike">
                          <a:solidFill>
                            <a:srgbClr val="000000"/>
                          </a:solidFill>
                          <a:latin typeface="Calibri"/>
                          <a:ea typeface="Calibri"/>
                          <a:cs typeface="Calibri"/>
                          <a:sym typeface="Calibri"/>
                        </a:rPr>
                        <a:t>self or own</a:t>
                      </a:r>
                      <a:r>
                        <a:rPr b="0" i="0" lang="en-US" sz="1500" u="none" cap="none" strike="noStrike">
                          <a:solidFill>
                            <a:srgbClr val="000000"/>
                          </a:solidFill>
                          <a:latin typeface="Calibri"/>
                          <a:ea typeface="Calibri"/>
                          <a:cs typeface="Calibri"/>
                          <a:sym typeface="Calibri"/>
                        </a:rPr>
                        <a:t> </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r>
              <a:tr h="328600">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anti</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against</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r>
              <a:tr h="327025">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inter</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between </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r>
              <a:tr h="327025">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bi</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two </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r>
              <a:tr h="328600">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mis</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wrong </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r>
              <a:tr h="327025">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contra</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against</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r>
              <a:tr h="327025">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non</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not</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r>
              <a:tr h="328600">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de</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undo</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r>
              <a:tr h="327025">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pre </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before</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r>
              <a:tr h="331775">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in</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000000"/>
                          </a:solidFill>
                          <a:latin typeface="Calibri"/>
                          <a:ea typeface="Calibri"/>
                          <a:cs typeface="Calibri"/>
                          <a:sym typeface="Calibri"/>
                        </a:rPr>
                        <a:t>not (also ‘in’ and ‘into’)</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r>
              <a:tr h="327025">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sub</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under</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r>
              <a:tr h="331775">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sus</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000000"/>
                          </a:solidFill>
                          <a:latin typeface="Calibri"/>
                          <a:ea typeface="Calibri"/>
                          <a:cs typeface="Calibri"/>
                          <a:sym typeface="Calibri"/>
                        </a:rPr>
                        <a:t>under (a version of ‘sub’)</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r>
              <a:tr h="328600">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re</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again</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2F0D9"/>
                    </a:solidFill>
                  </a:tcPr>
                </a:tc>
              </a:tr>
              <a:tr h="327025">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un</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Calibri"/>
                          <a:ea typeface="Calibri"/>
                          <a:cs typeface="Calibri"/>
                          <a:sym typeface="Calibri"/>
                        </a:rPr>
                        <a:t>not</a:t>
                      </a:r>
                      <a:endParaRPr/>
                    </a:p>
                  </a:txBody>
                  <a:tcPr marT="43925" marB="43925" marR="87825" marL="878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5E0B4"/>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14"/>
          <p:cNvSpPr txBox="1"/>
          <p:nvPr/>
        </p:nvSpPr>
        <p:spPr>
          <a:xfrm>
            <a:off x="1166812" y="366712"/>
            <a:ext cx="6861175" cy="1143000"/>
          </a:xfrm>
          <a:prstGeom prst="rect">
            <a:avLst/>
          </a:prstGeom>
          <a:noFill/>
          <a:ln>
            <a:noFill/>
          </a:ln>
        </p:spPr>
        <p:txBody>
          <a:bodyPr anchorCtr="0" anchor="ctr" bIns="45700" lIns="45700" spcFirstLastPara="1" rIns="45700" wrap="square" tIns="45700">
            <a:normAutofit/>
          </a:bodyPr>
          <a:lstStyle/>
          <a:p>
            <a:pPr indent="0" lvl="0" marL="0" marR="0" rtl="0" algn="ctr">
              <a:lnSpc>
                <a:spcPct val="90000"/>
              </a:lnSpc>
              <a:spcBef>
                <a:spcPts val="0"/>
              </a:spcBef>
              <a:spcAft>
                <a:spcPts val="0"/>
              </a:spcAft>
              <a:buClr>
                <a:srgbClr val="000000"/>
              </a:buClr>
              <a:buSzPts val="3500"/>
              <a:buFont typeface="Calibri"/>
              <a:buNone/>
            </a:pPr>
            <a:r>
              <a:rPr b="1" i="0" lang="en-US" sz="3500" u="none">
                <a:solidFill>
                  <a:srgbClr val="000000"/>
                </a:solidFill>
                <a:latin typeface="Calibri"/>
                <a:ea typeface="Calibri"/>
                <a:cs typeface="Calibri"/>
                <a:sym typeface="Calibri"/>
              </a:rPr>
              <a:t>Roots that can stand alone</a:t>
            </a:r>
            <a:br>
              <a:rPr b="1" i="0" lang="en-US" sz="3500" u="none">
                <a:solidFill>
                  <a:srgbClr val="000000"/>
                </a:solidFill>
                <a:latin typeface="Calibri"/>
                <a:ea typeface="Calibri"/>
                <a:cs typeface="Calibri"/>
                <a:sym typeface="Calibri"/>
              </a:rPr>
            </a:br>
            <a:endParaRPr/>
          </a:p>
        </p:txBody>
      </p:sp>
      <p:sp>
        <p:nvSpPr>
          <p:cNvPr id="256" name="Google Shape;256;p14"/>
          <p:cNvSpPr txBox="1"/>
          <p:nvPr>
            <p:ph idx="1" type="body"/>
          </p:nvPr>
        </p:nvSpPr>
        <p:spPr>
          <a:xfrm>
            <a:off x="1166812" y="1101725"/>
            <a:ext cx="7966075" cy="4525962"/>
          </a:xfrm>
          <a:prstGeom prst="rect">
            <a:avLst/>
          </a:prstGeom>
          <a:noFill/>
          <a:ln>
            <a:noFill/>
          </a:ln>
        </p:spPr>
        <p:txBody>
          <a:bodyPr anchorCtr="0" anchor="t" bIns="45700" lIns="45700" spcFirstLastPara="1" rIns="45700" wrap="square" tIns="45700">
            <a:normAutofit/>
          </a:bodyPr>
          <a:lstStyle/>
          <a:p>
            <a:pPr indent="0" lvl="0" marL="0" rtl="0" algn="l">
              <a:lnSpc>
                <a:spcPct val="150000"/>
              </a:lnSpc>
              <a:spcBef>
                <a:spcPts val="0"/>
              </a:spcBef>
              <a:spcAft>
                <a:spcPts val="0"/>
              </a:spcAft>
              <a:buSzPts val="2800"/>
              <a:buNone/>
            </a:pPr>
            <a:r>
              <a:rPr b="1" i="0" lang="en-US" sz="3000" u="none">
                <a:solidFill>
                  <a:srgbClr val="595959"/>
                </a:solidFill>
                <a:latin typeface="Calibri"/>
                <a:ea typeface="Calibri"/>
                <a:cs typeface="Calibri"/>
                <a:sym typeface="Calibri"/>
              </a:rPr>
              <a:t>Act: </a:t>
            </a:r>
            <a:r>
              <a:rPr b="0" i="0" lang="en-US" sz="3000" u="none">
                <a:solidFill>
                  <a:srgbClr val="595959"/>
                </a:solidFill>
                <a:latin typeface="Calibri"/>
                <a:ea typeface="Calibri"/>
                <a:cs typeface="Calibri"/>
                <a:sym typeface="Calibri"/>
              </a:rPr>
              <a:t>to move or do (actor, acting, reenact)</a:t>
            </a:r>
            <a:endParaRPr b="0" i="0" sz="3000" u="none">
              <a:solidFill>
                <a:srgbClr val="535353"/>
              </a:solidFill>
              <a:latin typeface="Calibri"/>
              <a:ea typeface="Calibri"/>
              <a:cs typeface="Calibri"/>
              <a:sym typeface="Calibri"/>
            </a:endParaRPr>
          </a:p>
          <a:p>
            <a:pPr indent="0" lvl="0" marL="0" rtl="0" algn="l">
              <a:lnSpc>
                <a:spcPct val="150000"/>
              </a:lnSpc>
              <a:spcBef>
                <a:spcPts val="1000"/>
              </a:spcBef>
              <a:spcAft>
                <a:spcPts val="0"/>
              </a:spcAft>
              <a:buSzPts val="2800"/>
              <a:buNone/>
            </a:pPr>
            <a:r>
              <a:rPr b="1" i="0" lang="en-US" sz="3000" u="none">
                <a:solidFill>
                  <a:srgbClr val="595959"/>
                </a:solidFill>
                <a:latin typeface="Calibri"/>
                <a:ea typeface="Calibri"/>
                <a:cs typeface="Calibri"/>
                <a:sym typeface="Calibri"/>
              </a:rPr>
              <a:t>Arbor: </a:t>
            </a:r>
            <a:r>
              <a:rPr b="0" i="0" lang="en-US" sz="3000" u="none">
                <a:solidFill>
                  <a:srgbClr val="595959"/>
                </a:solidFill>
                <a:latin typeface="Calibri"/>
                <a:ea typeface="Calibri"/>
                <a:cs typeface="Calibri"/>
                <a:sym typeface="Calibri"/>
              </a:rPr>
              <a:t>tree (arboreal, arboretum, arborist)</a:t>
            </a:r>
            <a:endParaRPr/>
          </a:p>
          <a:p>
            <a:pPr indent="0" lvl="0" marL="0" rtl="0" algn="l">
              <a:lnSpc>
                <a:spcPct val="150000"/>
              </a:lnSpc>
              <a:spcBef>
                <a:spcPts val="1000"/>
              </a:spcBef>
              <a:spcAft>
                <a:spcPts val="0"/>
              </a:spcAft>
              <a:buSzPts val="2800"/>
              <a:buNone/>
            </a:pPr>
            <a:r>
              <a:rPr b="1" i="0" lang="en-US" sz="3000" u="none">
                <a:solidFill>
                  <a:srgbClr val="595959"/>
                </a:solidFill>
                <a:latin typeface="Calibri"/>
                <a:ea typeface="Calibri"/>
                <a:cs typeface="Calibri"/>
                <a:sym typeface="Calibri"/>
              </a:rPr>
              <a:t>Crypt: </a:t>
            </a:r>
            <a:r>
              <a:rPr b="0" i="0" lang="en-US" sz="3000" u="none">
                <a:solidFill>
                  <a:srgbClr val="595959"/>
                </a:solidFill>
                <a:latin typeface="Calibri"/>
                <a:ea typeface="Calibri"/>
                <a:cs typeface="Calibri"/>
                <a:sym typeface="Calibri"/>
              </a:rPr>
              <a:t>to hide (apocryphal, cryptic, cryptography)</a:t>
            </a:r>
            <a:endParaRPr/>
          </a:p>
          <a:p>
            <a:pPr indent="0" lvl="0" marL="0" rtl="0" algn="l">
              <a:lnSpc>
                <a:spcPct val="150000"/>
              </a:lnSpc>
              <a:spcBef>
                <a:spcPts val="1000"/>
              </a:spcBef>
              <a:spcAft>
                <a:spcPts val="0"/>
              </a:spcAft>
              <a:buSzPts val="2800"/>
              <a:buNone/>
            </a:pPr>
            <a:r>
              <a:rPr b="1" i="0" lang="en-US" sz="3000" u="none">
                <a:solidFill>
                  <a:srgbClr val="595959"/>
                </a:solidFill>
                <a:latin typeface="Calibri"/>
                <a:ea typeface="Calibri"/>
                <a:cs typeface="Calibri"/>
                <a:sym typeface="Calibri"/>
              </a:rPr>
              <a:t>Ego: </a:t>
            </a:r>
            <a:r>
              <a:rPr b="0" i="0" lang="en-US" sz="3000" u="none">
                <a:solidFill>
                  <a:srgbClr val="595959"/>
                </a:solidFill>
                <a:latin typeface="Calibri"/>
                <a:ea typeface="Calibri"/>
                <a:cs typeface="Calibri"/>
                <a:sym typeface="Calibri"/>
              </a:rPr>
              <a:t>"I" (egotist, egocentric, egomaniac)</a:t>
            </a:r>
            <a:endParaRPr/>
          </a:p>
          <a:p>
            <a:pPr indent="0" lvl="0" marL="0" rtl="0" algn="l">
              <a:lnSpc>
                <a:spcPct val="150000"/>
              </a:lnSpc>
              <a:spcBef>
                <a:spcPts val="1000"/>
              </a:spcBef>
              <a:spcAft>
                <a:spcPts val="0"/>
              </a:spcAft>
              <a:buSzPts val="2800"/>
              <a:buNone/>
            </a:pPr>
            <a:r>
              <a:rPr b="1" i="0" lang="en-US" sz="3000" u="none">
                <a:solidFill>
                  <a:srgbClr val="595959"/>
                </a:solidFill>
                <a:latin typeface="Calibri"/>
                <a:ea typeface="Calibri"/>
                <a:cs typeface="Calibri"/>
                <a:sym typeface="Calibri"/>
              </a:rPr>
              <a:t>Form: </a:t>
            </a:r>
            <a:r>
              <a:rPr b="0" i="0" lang="en-US" sz="3000" u="none">
                <a:solidFill>
                  <a:srgbClr val="595959"/>
                </a:solidFill>
                <a:latin typeface="Calibri"/>
                <a:ea typeface="Calibri"/>
                <a:cs typeface="Calibri"/>
                <a:sym typeface="Calibri"/>
              </a:rPr>
              <a:t>shape (conform, formulate, reform)</a:t>
            </a:r>
            <a:endParaRPr/>
          </a:p>
          <a:p>
            <a:pPr indent="-228600" lvl="0" marL="457200" rtl="0" algn="l">
              <a:lnSpc>
                <a:spcPct val="90000"/>
              </a:lnSpc>
              <a:spcBef>
                <a:spcPts val="1000"/>
              </a:spcBef>
              <a:spcAft>
                <a:spcPts val="0"/>
              </a:spcAft>
              <a:buClr>
                <a:schemeClr val="dk1"/>
              </a:buClr>
              <a:buSzPts val="2800"/>
              <a:buNone/>
            </a:pPr>
            <a:r>
              <a:t/>
            </a:r>
            <a:endParaRPr b="0" i="0" sz="3000" u="none">
              <a:solidFill>
                <a:srgbClr val="595959"/>
              </a:solidFill>
              <a:latin typeface="Calibri"/>
              <a:ea typeface="Calibri"/>
              <a:cs typeface="Calibri"/>
              <a:sym typeface="Calibri"/>
            </a:endParaRPr>
          </a:p>
        </p:txBody>
      </p:sp>
      <p:sp>
        <p:nvSpPr>
          <p:cNvPr id="257" name="Google Shape;257;p14"/>
          <p:cNvSpPr/>
          <p:nvPr/>
        </p:nvSpPr>
        <p:spPr>
          <a:xfrm>
            <a:off x="819150" y="1406525"/>
            <a:ext cx="153987" cy="238125"/>
          </a:xfrm>
          <a:prstGeom prst="chevron">
            <a:avLst>
              <a:gd fmla="val 10800" name="adj"/>
            </a:avLst>
          </a:prstGeom>
          <a:solidFill>
            <a:srgbClr val="92D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58" name="Google Shape;258;p14"/>
          <p:cNvSpPr/>
          <p:nvPr/>
        </p:nvSpPr>
        <p:spPr>
          <a:xfrm>
            <a:off x="779462" y="2260600"/>
            <a:ext cx="153987" cy="238125"/>
          </a:xfrm>
          <a:prstGeom prst="chevron">
            <a:avLst>
              <a:gd fmla="val 10800" name="adj"/>
            </a:avLst>
          </a:prstGeom>
          <a:solidFill>
            <a:srgbClr val="0070C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59" name="Google Shape;259;p14"/>
          <p:cNvSpPr/>
          <p:nvPr/>
        </p:nvSpPr>
        <p:spPr>
          <a:xfrm>
            <a:off x="779462" y="3054350"/>
            <a:ext cx="153987" cy="238125"/>
          </a:xfrm>
          <a:prstGeom prst="chevron">
            <a:avLst>
              <a:gd fmla="val 10800" name="adj"/>
            </a:avLst>
          </a:prstGeom>
          <a:solidFill>
            <a:srgbClr val="7030A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60" name="Google Shape;260;p14"/>
          <p:cNvSpPr/>
          <p:nvPr/>
        </p:nvSpPr>
        <p:spPr>
          <a:xfrm>
            <a:off x="793750" y="3840162"/>
            <a:ext cx="153987" cy="236537"/>
          </a:xfrm>
          <a:prstGeom prst="chevron">
            <a:avLst>
              <a:gd fmla="val 10800" name="adj"/>
            </a:avLst>
          </a:prstGeom>
          <a:solidFill>
            <a:srgbClr val="FFC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61" name="Google Shape;261;p14"/>
          <p:cNvSpPr/>
          <p:nvPr/>
        </p:nvSpPr>
        <p:spPr>
          <a:xfrm>
            <a:off x="793750" y="4657725"/>
            <a:ext cx="153987" cy="236537"/>
          </a:xfrm>
          <a:prstGeom prst="chevron">
            <a:avLst>
              <a:gd fmla="val 10800" name="adj"/>
            </a:avLst>
          </a:prstGeom>
          <a:solidFill>
            <a:srgbClr val="FF40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15"/>
          <p:cNvSpPr txBox="1"/>
          <p:nvPr/>
        </p:nvSpPr>
        <p:spPr>
          <a:xfrm>
            <a:off x="1166812" y="366712"/>
            <a:ext cx="6861175" cy="1143000"/>
          </a:xfrm>
          <a:prstGeom prst="rect">
            <a:avLst/>
          </a:prstGeom>
          <a:noFill/>
          <a:ln>
            <a:noFill/>
          </a:ln>
        </p:spPr>
        <p:txBody>
          <a:bodyPr anchorCtr="0" anchor="ctr" bIns="45700" lIns="45700" spcFirstLastPara="1" rIns="45700" wrap="square" tIns="45700">
            <a:normAutofit/>
          </a:bodyPr>
          <a:lstStyle/>
          <a:p>
            <a:pPr indent="0" lvl="0" marL="0" marR="0" rtl="0" algn="ctr">
              <a:lnSpc>
                <a:spcPct val="90000"/>
              </a:lnSpc>
              <a:spcBef>
                <a:spcPts val="0"/>
              </a:spcBef>
              <a:spcAft>
                <a:spcPts val="0"/>
              </a:spcAft>
              <a:buClr>
                <a:srgbClr val="000000"/>
              </a:buClr>
              <a:buSzPts val="3500"/>
              <a:buFont typeface="Calibri"/>
              <a:buNone/>
            </a:pPr>
            <a:r>
              <a:rPr b="1" i="0" lang="en-US" sz="3500" u="none">
                <a:solidFill>
                  <a:srgbClr val="000000"/>
                </a:solidFill>
                <a:latin typeface="Calibri"/>
                <a:ea typeface="Calibri"/>
                <a:cs typeface="Calibri"/>
                <a:sym typeface="Calibri"/>
              </a:rPr>
              <a:t>Roots words as word stems</a:t>
            </a:r>
            <a:br>
              <a:rPr b="1" i="0" lang="en-US" sz="3500" u="none">
                <a:solidFill>
                  <a:srgbClr val="000000"/>
                </a:solidFill>
                <a:latin typeface="Calibri"/>
                <a:ea typeface="Calibri"/>
                <a:cs typeface="Calibri"/>
                <a:sym typeface="Calibri"/>
              </a:rPr>
            </a:br>
            <a:endParaRPr/>
          </a:p>
        </p:txBody>
      </p:sp>
      <p:sp>
        <p:nvSpPr>
          <p:cNvPr id="267" name="Google Shape;267;p15"/>
          <p:cNvSpPr txBox="1"/>
          <p:nvPr>
            <p:ph idx="1" type="body"/>
          </p:nvPr>
        </p:nvSpPr>
        <p:spPr>
          <a:xfrm>
            <a:off x="1166812" y="1406525"/>
            <a:ext cx="7966075" cy="4525962"/>
          </a:xfrm>
          <a:prstGeom prst="rect">
            <a:avLst/>
          </a:prstGeom>
          <a:noFill/>
          <a:ln>
            <a:noFill/>
          </a:ln>
        </p:spPr>
        <p:txBody>
          <a:bodyPr anchorCtr="0" anchor="t" bIns="45700" lIns="45700" spcFirstLastPara="1" rIns="45700" wrap="square" tIns="45700">
            <a:normAutofit/>
          </a:bodyPr>
          <a:lstStyle/>
          <a:p>
            <a:pPr indent="0" lvl="0" marL="0" rtl="0" algn="l">
              <a:lnSpc>
                <a:spcPct val="80000"/>
              </a:lnSpc>
              <a:spcBef>
                <a:spcPts val="0"/>
              </a:spcBef>
              <a:spcAft>
                <a:spcPts val="0"/>
              </a:spcAft>
              <a:buSzPts val="2800"/>
              <a:buNone/>
            </a:pPr>
            <a:r>
              <a:rPr b="1" i="0" lang="en-US" sz="2800" u="none">
                <a:solidFill>
                  <a:srgbClr val="595959"/>
                </a:solidFill>
                <a:latin typeface="Calibri"/>
                <a:ea typeface="Calibri"/>
                <a:cs typeface="Calibri"/>
                <a:sym typeface="Calibri"/>
              </a:rPr>
              <a:t>Met</a:t>
            </a:r>
            <a:r>
              <a:rPr b="1" lang="en-US" sz="2800">
                <a:solidFill>
                  <a:srgbClr val="595959"/>
                </a:solidFill>
                <a:latin typeface="Calibri"/>
                <a:ea typeface="Calibri"/>
                <a:cs typeface="Calibri"/>
                <a:sym typeface="Calibri"/>
              </a:rPr>
              <a:t>re</a:t>
            </a:r>
            <a:r>
              <a:rPr b="0" i="0" lang="en-US" sz="2800" u="none">
                <a:solidFill>
                  <a:srgbClr val="595959"/>
                </a:solidFill>
                <a:latin typeface="Calibri"/>
                <a:ea typeface="Calibri"/>
                <a:cs typeface="Calibri"/>
                <a:sym typeface="Calibri"/>
              </a:rPr>
              <a:t>: measure (kilomet</a:t>
            </a:r>
            <a:r>
              <a:rPr lang="en-US" sz="2800">
                <a:solidFill>
                  <a:srgbClr val="595959"/>
                </a:solidFill>
                <a:latin typeface="Calibri"/>
                <a:ea typeface="Calibri"/>
                <a:cs typeface="Calibri"/>
                <a:sym typeface="Calibri"/>
              </a:rPr>
              <a:t>re</a:t>
            </a:r>
            <a:r>
              <a:rPr b="0" i="0" lang="en-US" sz="2800" u="none">
                <a:solidFill>
                  <a:srgbClr val="595959"/>
                </a:solidFill>
                <a:latin typeface="Calibri"/>
                <a:ea typeface="Calibri"/>
                <a:cs typeface="Calibri"/>
                <a:sym typeface="Calibri"/>
              </a:rPr>
              <a:t>, millimet</a:t>
            </a:r>
            <a:r>
              <a:rPr lang="en-US" sz="2800">
                <a:solidFill>
                  <a:srgbClr val="595959"/>
                </a:solidFill>
                <a:latin typeface="Calibri"/>
                <a:ea typeface="Calibri"/>
                <a:cs typeface="Calibri"/>
                <a:sym typeface="Calibri"/>
              </a:rPr>
              <a:t>re</a:t>
            </a:r>
            <a:r>
              <a:rPr b="0" i="0" lang="en-US" sz="2800" u="none">
                <a:solidFill>
                  <a:srgbClr val="595959"/>
                </a:solidFill>
                <a:latin typeface="Calibri"/>
                <a:ea typeface="Calibri"/>
                <a:cs typeface="Calibri"/>
                <a:sym typeface="Calibri"/>
              </a:rPr>
              <a:t>, pedomet</a:t>
            </a:r>
            <a:r>
              <a:rPr lang="en-US" sz="2800">
                <a:solidFill>
                  <a:srgbClr val="595959"/>
                </a:solidFill>
                <a:latin typeface="Calibri"/>
                <a:ea typeface="Calibri"/>
                <a:cs typeface="Calibri"/>
                <a:sym typeface="Calibri"/>
              </a:rPr>
              <a:t>er</a:t>
            </a:r>
            <a:r>
              <a:rPr b="0" i="0" lang="en-US" sz="2800" u="none">
                <a:solidFill>
                  <a:srgbClr val="595959"/>
                </a:solidFill>
                <a:latin typeface="Calibri"/>
                <a:ea typeface="Calibri"/>
                <a:cs typeface="Calibri"/>
                <a:sym typeface="Calibri"/>
              </a:rPr>
              <a:t>)</a:t>
            </a:r>
            <a:endParaRPr/>
          </a:p>
          <a:p>
            <a:pPr indent="0" lvl="0" marL="0" rtl="0" algn="l">
              <a:lnSpc>
                <a:spcPct val="80000"/>
              </a:lnSpc>
              <a:spcBef>
                <a:spcPts val="1000"/>
              </a:spcBef>
              <a:spcAft>
                <a:spcPts val="0"/>
              </a:spcAft>
              <a:buSzPts val="2800"/>
              <a:buNone/>
            </a:pPr>
            <a:r>
              <a:t/>
            </a:r>
            <a:endParaRPr b="0" i="0" sz="2800" u="none">
              <a:solidFill>
                <a:srgbClr val="595959"/>
              </a:solidFill>
              <a:latin typeface="Calibri"/>
              <a:ea typeface="Calibri"/>
              <a:cs typeface="Calibri"/>
              <a:sym typeface="Calibri"/>
            </a:endParaRPr>
          </a:p>
          <a:p>
            <a:pPr indent="0" lvl="0" marL="0" rtl="0" algn="l">
              <a:lnSpc>
                <a:spcPct val="80000"/>
              </a:lnSpc>
              <a:spcBef>
                <a:spcPts val="1000"/>
              </a:spcBef>
              <a:spcAft>
                <a:spcPts val="0"/>
              </a:spcAft>
              <a:buSzPts val="2800"/>
              <a:buNone/>
            </a:pPr>
            <a:r>
              <a:rPr b="1" i="0" lang="en-US" sz="2800" u="none">
                <a:solidFill>
                  <a:srgbClr val="595959"/>
                </a:solidFill>
                <a:latin typeface="Calibri"/>
                <a:ea typeface="Calibri"/>
                <a:cs typeface="Calibri"/>
                <a:sym typeface="Calibri"/>
              </a:rPr>
              <a:t>Micro</a:t>
            </a:r>
            <a:r>
              <a:rPr b="0" i="0" lang="en-US" sz="2800" u="none">
                <a:solidFill>
                  <a:srgbClr val="595959"/>
                </a:solidFill>
                <a:latin typeface="Calibri"/>
                <a:ea typeface="Calibri"/>
                <a:cs typeface="Calibri"/>
                <a:sym typeface="Calibri"/>
              </a:rPr>
              <a:t>: small (microbiology, microcosm, microscope)</a:t>
            </a:r>
            <a:endParaRPr/>
          </a:p>
          <a:p>
            <a:pPr indent="0" lvl="0" marL="0" rtl="0" algn="l">
              <a:lnSpc>
                <a:spcPct val="80000"/>
              </a:lnSpc>
              <a:spcBef>
                <a:spcPts val="1000"/>
              </a:spcBef>
              <a:spcAft>
                <a:spcPts val="0"/>
              </a:spcAft>
              <a:buSzPts val="2800"/>
              <a:buNone/>
            </a:pPr>
            <a:r>
              <a:t/>
            </a:r>
            <a:endParaRPr b="0" i="0" sz="2800" u="none">
              <a:solidFill>
                <a:srgbClr val="595959"/>
              </a:solidFill>
              <a:latin typeface="Calibri"/>
              <a:ea typeface="Calibri"/>
              <a:cs typeface="Calibri"/>
              <a:sym typeface="Calibri"/>
            </a:endParaRPr>
          </a:p>
          <a:p>
            <a:pPr indent="0" lvl="0" marL="0" rtl="0" algn="l">
              <a:lnSpc>
                <a:spcPct val="80000"/>
              </a:lnSpc>
              <a:spcBef>
                <a:spcPts val="1000"/>
              </a:spcBef>
              <a:spcAft>
                <a:spcPts val="0"/>
              </a:spcAft>
              <a:buSzPts val="2800"/>
              <a:buNone/>
            </a:pPr>
            <a:r>
              <a:rPr b="1" i="0" lang="en-US" sz="2800" u="none">
                <a:solidFill>
                  <a:srgbClr val="595959"/>
                </a:solidFill>
                <a:latin typeface="Calibri"/>
                <a:ea typeface="Calibri"/>
                <a:cs typeface="Calibri"/>
                <a:sym typeface="Calibri"/>
              </a:rPr>
              <a:t>Multi</a:t>
            </a:r>
            <a:r>
              <a:rPr b="0" i="0" lang="en-US" sz="2800" u="none">
                <a:solidFill>
                  <a:srgbClr val="595959"/>
                </a:solidFill>
                <a:latin typeface="Calibri"/>
                <a:ea typeface="Calibri"/>
                <a:cs typeface="Calibri"/>
                <a:sym typeface="Calibri"/>
              </a:rPr>
              <a:t>: many (multilingual, multiple, multifaceted)</a:t>
            </a:r>
            <a:endParaRPr/>
          </a:p>
          <a:p>
            <a:pPr indent="0" lvl="0" marL="0" rtl="0" algn="l">
              <a:lnSpc>
                <a:spcPct val="80000"/>
              </a:lnSpc>
              <a:spcBef>
                <a:spcPts val="1000"/>
              </a:spcBef>
              <a:spcAft>
                <a:spcPts val="0"/>
              </a:spcAft>
              <a:buSzPts val="2800"/>
              <a:buNone/>
            </a:pPr>
            <a:r>
              <a:t/>
            </a:r>
            <a:endParaRPr b="0" i="0" sz="2800" u="none">
              <a:solidFill>
                <a:srgbClr val="595959"/>
              </a:solidFill>
              <a:latin typeface="Calibri"/>
              <a:ea typeface="Calibri"/>
              <a:cs typeface="Calibri"/>
              <a:sym typeface="Calibri"/>
            </a:endParaRPr>
          </a:p>
          <a:p>
            <a:pPr indent="0" lvl="0" marL="0" rtl="0" algn="l">
              <a:lnSpc>
                <a:spcPct val="80000"/>
              </a:lnSpc>
              <a:spcBef>
                <a:spcPts val="1000"/>
              </a:spcBef>
              <a:spcAft>
                <a:spcPts val="0"/>
              </a:spcAft>
              <a:buSzPts val="2800"/>
              <a:buNone/>
            </a:pPr>
            <a:r>
              <a:rPr b="1" i="0" lang="en-US" sz="2800" u="none">
                <a:solidFill>
                  <a:srgbClr val="595959"/>
                </a:solidFill>
                <a:latin typeface="Calibri"/>
                <a:ea typeface="Calibri"/>
                <a:cs typeface="Calibri"/>
                <a:sym typeface="Calibri"/>
              </a:rPr>
              <a:t>Port</a:t>
            </a:r>
            <a:r>
              <a:rPr b="0" i="0" lang="en-US" sz="2800" u="none">
                <a:solidFill>
                  <a:srgbClr val="595959"/>
                </a:solidFill>
                <a:latin typeface="Calibri"/>
                <a:ea typeface="Calibri"/>
                <a:cs typeface="Calibri"/>
                <a:sym typeface="Calibri"/>
              </a:rPr>
              <a:t>: carry (portal, portable, transport)</a:t>
            </a:r>
            <a:endParaRPr/>
          </a:p>
          <a:p>
            <a:pPr indent="0" lvl="0" marL="0" rtl="0" algn="l">
              <a:lnSpc>
                <a:spcPct val="80000"/>
              </a:lnSpc>
              <a:spcBef>
                <a:spcPts val="1000"/>
              </a:spcBef>
              <a:spcAft>
                <a:spcPts val="0"/>
              </a:spcAft>
              <a:buSzPts val="2800"/>
              <a:buNone/>
            </a:pPr>
            <a:r>
              <a:t/>
            </a:r>
            <a:endParaRPr b="0" i="0" sz="2800" u="none">
              <a:solidFill>
                <a:srgbClr val="595959"/>
              </a:solidFill>
              <a:latin typeface="Calibri"/>
              <a:ea typeface="Calibri"/>
              <a:cs typeface="Calibri"/>
              <a:sym typeface="Calibri"/>
            </a:endParaRPr>
          </a:p>
          <a:p>
            <a:pPr indent="0" lvl="0" marL="0" rtl="0" algn="l">
              <a:lnSpc>
                <a:spcPct val="80000"/>
              </a:lnSpc>
              <a:spcBef>
                <a:spcPts val="1000"/>
              </a:spcBef>
              <a:spcAft>
                <a:spcPts val="0"/>
              </a:spcAft>
              <a:buSzPts val="2800"/>
              <a:buNone/>
            </a:pPr>
            <a:r>
              <a:rPr b="1" i="0" lang="en-US" sz="2800" u="none">
                <a:solidFill>
                  <a:srgbClr val="595959"/>
                </a:solidFill>
                <a:latin typeface="Calibri"/>
                <a:ea typeface="Calibri"/>
                <a:cs typeface="Calibri"/>
                <a:sym typeface="Calibri"/>
              </a:rPr>
              <a:t>Sect</a:t>
            </a:r>
            <a:r>
              <a:rPr b="0" i="0" lang="en-US" sz="2800" u="none">
                <a:solidFill>
                  <a:srgbClr val="595959"/>
                </a:solidFill>
                <a:latin typeface="Calibri"/>
                <a:ea typeface="Calibri"/>
                <a:cs typeface="Calibri"/>
                <a:sym typeface="Calibri"/>
              </a:rPr>
              <a:t>: cut apart (dissect, sectional, transect)</a:t>
            </a:r>
            <a:endParaRPr/>
          </a:p>
          <a:p>
            <a:pPr indent="-228600" lvl="0" marL="457200" rtl="0" algn="l">
              <a:lnSpc>
                <a:spcPct val="90000"/>
              </a:lnSpc>
              <a:spcBef>
                <a:spcPts val="1000"/>
              </a:spcBef>
              <a:spcAft>
                <a:spcPts val="0"/>
              </a:spcAft>
              <a:buClr>
                <a:schemeClr val="dk1"/>
              </a:buClr>
              <a:buSzPts val="2800"/>
              <a:buNone/>
            </a:pPr>
            <a:r>
              <a:t/>
            </a:r>
            <a:endParaRPr b="0" i="0" sz="2800" u="none">
              <a:solidFill>
                <a:srgbClr val="595959"/>
              </a:solidFill>
              <a:latin typeface="Calibri"/>
              <a:ea typeface="Calibri"/>
              <a:cs typeface="Calibri"/>
              <a:sym typeface="Calibri"/>
            </a:endParaRPr>
          </a:p>
        </p:txBody>
      </p:sp>
      <p:sp>
        <p:nvSpPr>
          <p:cNvPr id="268" name="Google Shape;268;p15"/>
          <p:cNvSpPr/>
          <p:nvPr/>
        </p:nvSpPr>
        <p:spPr>
          <a:xfrm>
            <a:off x="819150" y="1516062"/>
            <a:ext cx="153987" cy="238125"/>
          </a:xfrm>
          <a:prstGeom prst="chevron">
            <a:avLst>
              <a:gd fmla="val 10800" name="adj"/>
            </a:avLst>
          </a:prstGeom>
          <a:solidFill>
            <a:srgbClr val="92D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69" name="Google Shape;269;p15"/>
          <p:cNvSpPr/>
          <p:nvPr/>
        </p:nvSpPr>
        <p:spPr>
          <a:xfrm>
            <a:off x="779462" y="2468562"/>
            <a:ext cx="153987" cy="238125"/>
          </a:xfrm>
          <a:prstGeom prst="chevron">
            <a:avLst>
              <a:gd fmla="val 10800" name="adj"/>
            </a:avLst>
          </a:prstGeom>
          <a:solidFill>
            <a:srgbClr val="0070C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70" name="Google Shape;270;p15"/>
          <p:cNvSpPr/>
          <p:nvPr/>
        </p:nvSpPr>
        <p:spPr>
          <a:xfrm>
            <a:off x="779462" y="3348037"/>
            <a:ext cx="153987" cy="236537"/>
          </a:xfrm>
          <a:prstGeom prst="chevron">
            <a:avLst>
              <a:gd fmla="val 10800" name="adj"/>
            </a:avLst>
          </a:prstGeom>
          <a:solidFill>
            <a:srgbClr val="7030A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71" name="Google Shape;271;p15"/>
          <p:cNvSpPr/>
          <p:nvPr/>
        </p:nvSpPr>
        <p:spPr>
          <a:xfrm>
            <a:off x="793750" y="4291012"/>
            <a:ext cx="153987" cy="236537"/>
          </a:xfrm>
          <a:prstGeom prst="chevron">
            <a:avLst>
              <a:gd fmla="val 10800" name="adj"/>
            </a:avLst>
          </a:prstGeom>
          <a:solidFill>
            <a:srgbClr val="FFC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72" name="Google Shape;272;p15"/>
          <p:cNvSpPr/>
          <p:nvPr/>
        </p:nvSpPr>
        <p:spPr>
          <a:xfrm>
            <a:off x="793750" y="5218112"/>
            <a:ext cx="153987" cy="238125"/>
          </a:xfrm>
          <a:prstGeom prst="chevron">
            <a:avLst>
              <a:gd fmla="val 10800" name="adj"/>
            </a:avLst>
          </a:prstGeom>
          <a:solidFill>
            <a:srgbClr val="FF40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6"/>
          <p:cNvSpPr txBox="1"/>
          <p:nvPr/>
        </p:nvSpPr>
        <p:spPr>
          <a:xfrm>
            <a:off x="395287" y="487362"/>
            <a:ext cx="8351837" cy="41021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0" i="0" sz="2400" u="non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1" i="0" sz="1800" u="none">
              <a:solidFill>
                <a:srgbClr val="7F7F7F"/>
              </a:solidFill>
              <a:latin typeface="Calibri"/>
              <a:ea typeface="Calibri"/>
              <a:cs typeface="Calibri"/>
              <a:sym typeface="Calibri"/>
            </a:endParaRPr>
          </a:p>
          <a:p>
            <a:pPr indent="0" lvl="0" marL="0" marR="0" rtl="0" algn="l">
              <a:lnSpc>
                <a:spcPct val="90000"/>
              </a:lnSpc>
              <a:spcBef>
                <a:spcPts val="0"/>
              </a:spcBef>
              <a:spcAft>
                <a:spcPts val="0"/>
              </a:spcAft>
              <a:buClr>
                <a:srgbClr val="595959"/>
              </a:buClr>
              <a:buSzPts val="2800"/>
              <a:buFont typeface="Calibri"/>
              <a:buNone/>
            </a:pPr>
            <a:r>
              <a:rPr b="0" i="0" lang="en-US" sz="2800" u="none">
                <a:solidFill>
                  <a:srgbClr val="595959"/>
                </a:solidFill>
                <a:latin typeface="Calibri"/>
                <a:ea typeface="Calibri"/>
                <a:cs typeface="Calibri"/>
                <a:sym typeface="Calibri"/>
              </a:rPr>
              <a:t>A base word is a standalone English word that can also form other words with affixes (prefixes and suffixes). A root word is the Latin or Greek basis of a word that, generally speaking, can't be used as a standalone word. You may also see just "root" used to refer to the basic Greek or Latin word part that cannot stand alone.</a:t>
            </a:r>
            <a:endParaRPr/>
          </a:p>
          <a:p>
            <a:pPr indent="0" lvl="0" marL="0" marR="0" rtl="0" algn="l">
              <a:lnSpc>
                <a:spcPct val="100000"/>
              </a:lnSpc>
              <a:spcBef>
                <a:spcPts val="0"/>
              </a:spcBef>
              <a:spcAft>
                <a:spcPts val="0"/>
              </a:spcAft>
              <a:buClr>
                <a:srgbClr val="000000"/>
              </a:buClr>
              <a:buSzPts val="1800"/>
              <a:buFont typeface="Arial"/>
              <a:buNone/>
            </a:pPr>
            <a:r>
              <a:t/>
            </a:r>
            <a:endParaRPr b="0" i="0" sz="1800" u="non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a:solidFill>
                <a:srgbClr val="000000"/>
              </a:solidFill>
              <a:latin typeface="Calibri"/>
              <a:ea typeface="Calibri"/>
              <a:cs typeface="Calibri"/>
              <a:sym typeface="Calibri"/>
            </a:endParaRPr>
          </a:p>
          <a:p>
            <a:pPr indent="0" lvl="0" marL="0" marR="0" rtl="0" algn="l">
              <a:lnSpc>
                <a:spcPct val="90000"/>
              </a:lnSpc>
              <a:spcBef>
                <a:spcPts val="1000"/>
              </a:spcBef>
              <a:spcAft>
                <a:spcPts val="0"/>
              </a:spcAft>
              <a:buClr>
                <a:srgbClr val="000000"/>
              </a:buClr>
              <a:buSzPts val="1000"/>
              <a:buFont typeface="Arial"/>
              <a:buNone/>
            </a:pPr>
            <a:r>
              <a:rPr b="0" i="0" lang="en-US" sz="1000" u="none">
                <a:solidFill>
                  <a:srgbClr val="000000"/>
                </a:solidFill>
                <a:latin typeface="Arial"/>
                <a:ea typeface="Arial"/>
                <a:cs typeface="Arial"/>
                <a:sym typeface="Arial"/>
              </a:rPr>
              <a:t>Source: https://examples.yourdictionary.com/examples-of-root-words.html</a:t>
            </a:r>
            <a:endParaRPr/>
          </a:p>
        </p:txBody>
      </p:sp>
      <p:sp>
        <p:nvSpPr>
          <p:cNvPr id="278" name="Google Shape;278;p16"/>
          <p:cNvSpPr txBox="1"/>
          <p:nvPr/>
        </p:nvSpPr>
        <p:spPr>
          <a:xfrm>
            <a:off x="1166812" y="366712"/>
            <a:ext cx="6861175" cy="1143000"/>
          </a:xfrm>
          <a:prstGeom prst="rect">
            <a:avLst/>
          </a:prstGeom>
          <a:noFill/>
          <a:ln>
            <a:noFill/>
          </a:ln>
        </p:spPr>
        <p:txBody>
          <a:bodyPr anchorCtr="0" anchor="ctr" bIns="45700" lIns="45700" spcFirstLastPara="1" rIns="45700" wrap="square" tIns="45700">
            <a:normAutofit/>
          </a:bodyPr>
          <a:lstStyle/>
          <a:p>
            <a:pPr indent="0" lvl="0" marL="0" marR="0" rtl="0" algn="ctr">
              <a:lnSpc>
                <a:spcPct val="90000"/>
              </a:lnSpc>
              <a:spcBef>
                <a:spcPts val="0"/>
              </a:spcBef>
              <a:spcAft>
                <a:spcPts val="0"/>
              </a:spcAft>
              <a:buClr>
                <a:srgbClr val="000000"/>
              </a:buClr>
              <a:buSzPts val="3500"/>
              <a:buFont typeface="Calibri"/>
              <a:buNone/>
            </a:pPr>
            <a:r>
              <a:rPr b="1" i="0" lang="en-US" sz="3500" u="none">
                <a:solidFill>
                  <a:srgbClr val="000000"/>
                </a:solidFill>
                <a:latin typeface="Calibri"/>
                <a:ea typeface="Calibri"/>
                <a:cs typeface="Calibri"/>
                <a:sym typeface="Calibri"/>
              </a:rPr>
              <a:t>Roots words and base words</a:t>
            </a:r>
            <a:br>
              <a:rPr b="1" i="0" lang="en-US" sz="3500" u="none">
                <a:solidFill>
                  <a:srgbClr val="000000"/>
                </a:solidFill>
                <a:latin typeface="Calibri"/>
                <a:ea typeface="Calibri"/>
                <a:cs typeface="Calibri"/>
                <a:sym typeface="Calibri"/>
              </a:rPr>
            </a:b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17"/>
          <p:cNvSpPr txBox="1"/>
          <p:nvPr/>
        </p:nvSpPr>
        <p:spPr>
          <a:xfrm>
            <a:off x="733425" y="1290637"/>
            <a:ext cx="7896225" cy="566737"/>
          </a:xfrm>
          <a:prstGeom prst="rect">
            <a:avLst/>
          </a:prstGeom>
          <a:noFill/>
          <a:ln>
            <a:noFill/>
          </a:ln>
        </p:spPr>
        <p:txBody>
          <a:bodyPr anchorCtr="0" anchor="t" bIns="45700" lIns="91425" spcFirstLastPara="1" rIns="91425" wrap="square" tIns="45700">
            <a:spAutoFit/>
          </a:bodyPr>
          <a:lstStyle/>
          <a:p>
            <a:pPr indent="0" lvl="0" marL="0" marR="0" rtl="0" algn="l">
              <a:lnSpc>
                <a:spcPct val="200000"/>
              </a:lnSpc>
              <a:spcBef>
                <a:spcPts val="0"/>
              </a:spcBef>
              <a:spcAft>
                <a:spcPts val="0"/>
              </a:spcAft>
              <a:buClr>
                <a:srgbClr val="000000"/>
              </a:buClr>
              <a:buSzPts val="1800"/>
              <a:buFont typeface="Calibri"/>
              <a:buNone/>
            </a:pPr>
            <a:r>
              <a:rPr b="1" i="0" lang="en-US" sz="1800" u="none">
                <a:solidFill>
                  <a:srgbClr val="000000"/>
                </a:solidFill>
                <a:latin typeface="Calibri"/>
                <a:ea typeface="Calibri"/>
                <a:cs typeface="Calibri"/>
                <a:sym typeface="Calibri"/>
              </a:rPr>
              <a:t>graph</a:t>
            </a:r>
            <a:r>
              <a:rPr b="0" i="0" lang="en-US" sz="1800" u="none">
                <a:solidFill>
                  <a:srgbClr val="000000"/>
                </a:solidFill>
                <a:latin typeface="Calibri"/>
                <a:ea typeface="Calibri"/>
                <a:cs typeface="Calibri"/>
                <a:sym typeface="Calibri"/>
              </a:rPr>
              <a:t>ics 		auto</a:t>
            </a:r>
            <a:r>
              <a:rPr b="1" i="0" lang="en-US" sz="1800" u="none">
                <a:solidFill>
                  <a:srgbClr val="000000"/>
                </a:solidFill>
                <a:latin typeface="Calibri"/>
                <a:ea typeface="Calibri"/>
                <a:cs typeface="Calibri"/>
                <a:sym typeface="Calibri"/>
              </a:rPr>
              <a:t>graph</a:t>
            </a:r>
            <a:r>
              <a:rPr b="0" i="0" lang="en-US" sz="1800" u="none">
                <a:solidFill>
                  <a:srgbClr val="000000"/>
                </a:solidFill>
                <a:latin typeface="Calibri"/>
                <a:ea typeface="Calibri"/>
                <a:cs typeface="Calibri"/>
                <a:sym typeface="Calibri"/>
              </a:rPr>
              <a:t>	photo</a:t>
            </a:r>
            <a:r>
              <a:rPr b="1" i="0" lang="en-US" sz="1800" u="none">
                <a:solidFill>
                  <a:srgbClr val="000000"/>
                </a:solidFill>
                <a:latin typeface="Calibri"/>
                <a:ea typeface="Calibri"/>
                <a:cs typeface="Calibri"/>
                <a:sym typeface="Calibri"/>
              </a:rPr>
              <a:t>graph</a:t>
            </a:r>
            <a:r>
              <a:rPr b="0" i="0" lang="en-US" sz="1800" u="none">
                <a:solidFill>
                  <a:srgbClr val="000000"/>
                </a:solidFill>
                <a:latin typeface="Calibri"/>
                <a:ea typeface="Calibri"/>
                <a:cs typeface="Calibri"/>
                <a:sym typeface="Calibri"/>
              </a:rPr>
              <a:t>y	para</a:t>
            </a:r>
            <a:r>
              <a:rPr b="1" i="0" lang="en-US" sz="1800" u="none">
                <a:solidFill>
                  <a:srgbClr val="000000"/>
                </a:solidFill>
                <a:latin typeface="Calibri"/>
                <a:ea typeface="Calibri"/>
                <a:cs typeface="Calibri"/>
                <a:sym typeface="Calibri"/>
              </a:rPr>
              <a:t>graph</a:t>
            </a:r>
            <a:endParaRPr/>
          </a:p>
        </p:txBody>
      </p:sp>
      <p:sp>
        <p:nvSpPr>
          <p:cNvPr id="285" name="Google Shape;285;p17"/>
          <p:cNvSpPr txBox="1"/>
          <p:nvPr/>
        </p:nvSpPr>
        <p:spPr>
          <a:xfrm>
            <a:off x="1770062" y="2336800"/>
            <a:ext cx="1906587" cy="3270250"/>
          </a:xfrm>
          <a:prstGeom prst="rect">
            <a:avLst/>
          </a:prstGeom>
          <a:noFill/>
          <a:ln>
            <a:noFill/>
          </a:ln>
        </p:spPr>
        <p:txBody>
          <a:bodyPr anchorCtr="0" anchor="t" bIns="45700" lIns="91425" spcFirstLastPara="1" rIns="91425" wrap="square" tIns="45700">
            <a:spAutoFit/>
          </a:bodyPr>
          <a:lstStyle/>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moving pictures</a:t>
            </a:r>
            <a:endParaRPr/>
          </a:p>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writing or drawing</a:t>
            </a:r>
            <a:endParaRPr/>
          </a:p>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colourful or bright</a:t>
            </a:r>
            <a:endParaRPr/>
          </a:p>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in a group</a:t>
            </a:r>
            <a:endParaRPr/>
          </a:p>
        </p:txBody>
      </p:sp>
      <p:sp>
        <p:nvSpPr>
          <p:cNvPr id="286" name="Google Shape;286;p17"/>
          <p:cNvSpPr txBox="1"/>
          <p:nvPr/>
        </p:nvSpPr>
        <p:spPr>
          <a:xfrm>
            <a:off x="7710487" y="5332412"/>
            <a:ext cx="688975" cy="307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Calibri"/>
              <a:buNone/>
            </a:pPr>
            <a:r>
              <a:rPr b="0" i="0" lang="en-US" sz="1400" u="none">
                <a:solidFill>
                  <a:srgbClr val="000000"/>
                </a:solidFill>
                <a:latin typeface="Calibri"/>
                <a:ea typeface="Calibri"/>
                <a:cs typeface="Calibri"/>
                <a:sym typeface="Calibri"/>
              </a:rPr>
              <a:t>1 mark</a:t>
            </a:r>
            <a:endParaRPr/>
          </a:p>
        </p:txBody>
      </p:sp>
      <p:sp>
        <p:nvSpPr>
          <p:cNvPr id="287" name="Google Shape;287;p17"/>
          <p:cNvSpPr/>
          <p:nvPr/>
        </p:nvSpPr>
        <p:spPr>
          <a:xfrm>
            <a:off x="5907087" y="2701925"/>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88" name="Google Shape;288;p17"/>
          <p:cNvSpPr/>
          <p:nvPr/>
        </p:nvSpPr>
        <p:spPr>
          <a:xfrm>
            <a:off x="5907087" y="3506787"/>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89" name="Google Shape;289;p17"/>
          <p:cNvSpPr/>
          <p:nvPr/>
        </p:nvSpPr>
        <p:spPr>
          <a:xfrm>
            <a:off x="5907087" y="4311650"/>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90" name="Google Shape;290;p17"/>
          <p:cNvSpPr/>
          <p:nvPr/>
        </p:nvSpPr>
        <p:spPr>
          <a:xfrm>
            <a:off x="5907087" y="5116512"/>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91" name="Google Shape;291;p17"/>
          <p:cNvSpPr txBox="1"/>
          <p:nvPr/>
        </p:nvSpPr>
        <p:spPr>
          <a:xfrm>
            <a:off x="5672137" y="2168525"/>
            <a:ext cx="881062" cy="338137"/>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0" i="0" lang="en-US" sz="1600" u="none">
                <a:solidFill>
                  <a:srgbClr val="000000"/>
                </a:solidFill>
                <a:latin typeface="Calibri"/>
                <a:ea typeface="Calibri"/>
                <a:cs typeface="Calibri"/>
                <a:sym typeface="Calibri"/>
              </a:rPr>
              <a:t>Tick </a:t>
            </a:r>
            <a:r>
              <a:rPr b="1" i="0" lang="en-US" sz="1600" u="none">
                <a:solidFill>
                  <a:srgbClr val="000000"/>
                </a:solidFill>
                <a:latin typeface="Calibri"/>
                <a:ea typeface="Calibri"/>
                <a:cs typeface="Calibri"/>
                <a:sym typeface="Calibri"/>
              </a:rPr>
              <a:t>one</a:t>
            </a:r>
            <a:endParaRPr/>
          </a:p>
        </p:txBody>
      </p:sp>
      <p:sp>
        <p:nvSpPr>
          <p:cNvPr id="292" name="Google Shape;292;p17"/>
          <p:cNvSpPr/>
          <p:nvPr/>
        </p:nvSpPr>
        <p:spPr>
          <a:xfrm>
            <a:off x="733425" y="590550"/>
            <a:ext cx="7666037" cy="577850"/>
          </a:xfrm>
          <a:prstGeom prst="roundRect">
            <a:avLst>
              <a:gd fmla="val 16667" name="adj"/>
            </a:avLst>
          </a:prstGeom>
          <a:solidFill>
            <a:schemeClr val="lt1"/>
          </a:solidFill>
          <a:ln cap="flat" cmpd="sng" w="22225">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93" name="Google Shape;293;p17"/>
          <p:cNvSpPr txBox="1"/>
          <p:nvPr/>
        </p:nvSpPr>
        <p:spPr>
          <a:xfrm>
            <a:off x="874712" y="630237"/>
            <a:ext cx="7896225" cy="4603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Calibri"/>
              <a:buNone/>
            </a:pPr>
            <a:r>
              <a:rPr b="0" i="0" lang="en-US" sz="2400" u="none">
                <a:solidFill>
                  <a:schemeClr val="dk1"/>
                </a:solidFill>
                <a:latin typeface="Calibri"/>
                <a:ea typeface="Calibri"/>
                <a:cs typeface="Calibri"/>
                <a:sym typeface="Calibri"/>
              </a:rPr>
              <a:t>What does the root </a:t>
            </a:r>
            <a:r>
              <a:rPr b="1" i="0" lang="en-US" sz="2400" u="none">
                <a:solidFill>
                  <a:schemeClr val="dk1"/>
                </a:solidFill>
                <a:latin typeface="Calibri"/>
                <a:ea typeface="Calibri"/>
                <a:cs typeface="Calibri"/>
                <a:sym typeface="Calibri"/>
              </a:rPr>
              <a:t>graph</a:t>
            </a:r>
            <a:r>
              <a:rPr b="0" i="0" lang="en-US" sz="2400" u="none">
                <a:solidFill>
                  <a:schemeClr val="dk1"/>
                </a:solidFill>
                <a:latin typeface="Calibri"/>
                <a:ea typeface="Calibri"/>
                <a:cs typeface="Calibri"/>
                <a:sym typeface="Calibri"/>
              </a:rPr>
              <a:t> mean in the word family below?</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18"/>
          <p:cNvSpPr txBox="1"/>
          <p:nvPr/>
        </p:nvSpPr>
        <p:spPr>
          <a:xfrm>
            <a:off x="1806575" y="2079625"/>
            <a:ext cx="695325" cy="3270250"/>
          </a:xfrm>
          <a:prstGeom prst="rect">
            <a:avLst/>
          </a:prstGeom>
          <a:noFill/>
          <a:ln>
            <a:noFill/>
          </a:ln>
        </p:spPr>
        <p:txBody>
          <a:bodyPr anchorCtr="0" anchor="t" bIns="45700" lIns="91425" spcFirstLastPara="1" rIns="91425" wrap="square" tIns="45700">
            <a:spAutoFit/>
          </a:bodyPr>
          <a:lstStyle/>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some</a:t>
            </a:r>
            <a:endParaRPr/>
          </a:p>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few</a:t>
            </a:r>
            <a:endParaRPr/>
          </a:p>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all</a:t>
            </a:r>
            <a:endParaRPr/>
          </a:p>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many</a:t>
            </a:r>
            <a:endParaRPr/>
          </a:p>
        </p:txBody>
      </p:sp>
      <p:sp>
        <p:nvSpPr>
          <p:cNvPr id="300" name="Google Shape;300;p18"/>
          <p:cNvSpPr/>
          <p:nvPr/>
        </p:nvSpPr>
        <p:spPr>
          <a:xfrm>
            <a:off x="5943600" y="2444750"/>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01" name="Google Shape;301;p18"/>
          <p:cNvSpPr/>
          <p:nvPr/>
        </p:nvSpPr>
        <p:spPr>
          <a:xfrm>
            <a:off x="5943600" y="3249612"/>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02" name="Google Shape;302;p18"/>
          <p:cNvSpPr/>
          <p:nvPr/>
        </p:nvSpPr>
        <p:spPr>
          <a:xfrm>
            <a:off x="5943600" y="4054475"/>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03" name="Google Shape;303;p18"/>
          <p:cNvSpPr/>
          <p:nvPr/>
        </p:nvSpPr>
        <p:spPr>
          <a:xfrm>
            <a:off x="5943600" y="4859337"/>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04" name="Google Shape;304;p18"/>
          <p:cNvSpPr txBox="1"/>
          <p:nvPr/>
        </p:nvSpPr>
        <p:spPr>
          <a:xfrm>
            <a:off x="5708650" y="1911350"/>
            <a:ext cx="881062" cy="338137"/>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0" i="0" lang="en-US" sz="1600" u="none">
                <a:solidFill>
                  <a:srgbClr val="000000"/>
                </a:solidFill>
                <a:latin typeface="Calibri"/>
                <a:ea typeface="Calibri"/>
                <a:cs typeface="Calibri"/>
                <a:sym typeface="Calibri"/>
              </a:rPr>
              <a:t>Tick </a:t>
            </a:r>
            <a:r>
              <a:rPr b="1" i="0" lang="en-US" sz="1600" u="none">
                <a:solidFill>
                  <a:srgbClr val="000000"/>
                </a:solidFill>
                <a:latin typeface="Calibri"/>
                <a:ea typeface="Calibri"/>
                <a:cs typeface="Calibri"/>
                <a:sym typeface="Calibri"/>
              </a:rPr>
              <a:t>one</a:t>
            </a:r>
            <a:endParaRPr/>
          </a:p>
        </p:txBody>
      </p:sp>
      <p:sp>
        <p:nvSpPr>
          <p:cNvPr id="305" name="Google Shape;305;p18"/>
          <p:cNvSpPr/>
          <p:nvPr/>
        </p:nvSpPr>
        <p:spPr>
          <a:xfrm>
            <a:off x="733425" y="590550"/>
            <a:ext cx="7896225" cy="979487"/>
          </a:xfrm>
          <a:prstGeom prst="roundRect">
            <a:avLst>
              <a:gd fmla="val 16667" name="adj"/>
            </a:avLst>
          </a:prstGeom>
          <a:solidFill>
            <a:schemeClr val="lt1"/>
          </a:solidFill>
          <a:ln cap="flat" cmpd="sng" w="22225">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06" name="Google Shape;306;p18"/>
          <p:cNvSpPr txBox="1"/>
          <p:nvPr/>
        </p:nvSpPr>
        <p:spPr>
          <a:xfrm>
            <a:off x="874712" y="630237"/>
            <a:ext cx="7896225" cy="830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Calibri"/>
              <a:buNone/>
            </a:pPr>
            <a:r>
              <a:rPr b="0" i="0" lang="en-US" sz="2400" u="none">
                <a:solidFill>
                  <a:schemeClr val="dk1"/>
                </a:solidFill>
                <a:latin typeface="Calibri"/>
                <a:ea typeface="Calibri"/>
                <a:cs typeface="Calibri"/>
                <a:sym typeface="Calibri"/>
              </a:rPr>
              <a:t>What does the prefix </a:t>
            </a:r>
            <a:r>
              <a:rPr b="1" i="0" lang="en-US" sz="2400" u="none">
                <a:solidFill>
                  <a:schemeClr val="dk1"/>
                </a:solidFill>
                <a:latin typeface="Calibri"/>
                <a:ea typeface="Calibri"/>
                <a:cs typeface="Calibri"/>
                <a:sym typeface="Calibri"/>
              </a:rPr>
              <a:t>multi- </a:t>
            </a:r>
            <a:r>
              <a:rPr b="0" i="0" lang="en-US" sz="2400" u="none">
                <a:solidFill>
                  <a:schemeClr val="dk1"/>
                </a:solidFill>
                <a:latin typeface="Calibri"/>
                <a:ea typeface="Calibri"/>
                <a:cs typeface="Calibri"/>
                <a:sym typeface="Calibri"/>
              </a:rPr>
              <a:t>mean in the words multicultural, multipurpose and multicoloured?</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19"/>
          <p:cNvSpPr txBox="1"/>
          <p:nvPr/>
        </p:nvSpPr>
        <p:spPr>
          <a:xfrm>
            <a:off x="722312" y="1582737"/>
            <a:ext cx="7896225" cy="566737"/>
          </a:xfrm>
          <a:prstGeom prst="rect">
            <a:avLst/>
          </a:prstGeom>
          <a:noFill/>
          <a:ln>
            <a:noFill/>
          </a:ln>
        </p:spPr>
        <p:txBody>
          <a:bodyPr anchorCtr="0" anchor="t" bIns="45700" lIns="91425" spcFirstLastPara="1" rIns="91425" wrap="square" tIns="45700">
            <a:spAutoFit/>
          </a:bodyPr>
          <a:lstStyle/>
          <a:p>
            <a:pPr indent="0" lvl="0" marL="0" marR="0" rtl="0" algn="l">
              <a:lnSpc>
                <a:spcPct val="2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Tick the meaning of the word </a:t>
            </a:r>
            <a:r>
              <a:rPr b="1" i="0" lang="en-US" sz="1800" u="none">
                <a:solidFill>
                  <a:srgbClr val="000000"/>
                </a:solidFill>
                <a:latin typeface="Calibri"/>
                <a:ea typeface="Calibri"/>
                <a:cs typeface="Calibri"/>
                <a:sym typeface="Calibri"/>
              </a:rPr>
              <a:t>replay.</a:t>
            </a:r>
            <a:endParaRPr/>
          </a:p>
        </p:txBody>
      </p:sp>
      <p:sp>
        <p:nvSpPr>
          <p:cNvPr id="312" name="Google Shape;312;p19"/>
          <p:cNvSpPr txBox="1"/>
          <p:nvPr/>
        </p:nvSpPr>
        <p:spPr>
          <a:xfrm>
            <a:off x="1770062" y="2336800"/>
            <a:ext cx="1684337" cy="3270250"/>
          </a:xfrm>
          <a:prstGeom prst="rect">
            <a:avLst/>
          </a:prstGeom>
          <a:noFill/>
          <a:ln>
            <a:noFill/>
          </a:ln>
        </p:spPr>
        <p:txBody>
          <a:bodyPr anchorCtr="0" anchor="t" bIns="45700" lIns="91425" spcFirstLastPara="1" rIns="91425" wrap="square" tIns="45700">
            <a:spAutoFit/>
          </a:bodyPr>
          <a:lstStyle/>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to play together</a:t>
            </a:r>
            <a:endParaRPr/>
          </a:p>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to play later</a:t>
            </a:r>
            <a:endParaRPr/>
          </a:p>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to play again</a:t>
            </a:r>
            <a:endParaRPr/>
          </a:p>
          <a:p>
            <a:pPr indent="0" lvl="0" marL="0" marR="0" rtl="0" algn="l">
              <a:lnSpc>
                <a:spcPct val="30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to play badly</a:t>
            </a:r>
            <a:endParaRPr/>
          </a:p>
        </p:txBody>
      </p:sp>
      <p:sp>
        <p:nvSpPr>
          <p:cNvPr id="313" name="Google Shape;313;p19"/>
          <p:cNvSpPr/>
          <p:nvPr/>
        </p:nvSpPr>
        <p:spPr>
          <a:xfrm>
            <a:off x="5907087" y="2701925"/>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14" name="Google Shape;314;p19"/>
          <p:cNvSpPr/>
          <p:nvPr/>
        </p:nvSpPr>
        <p:spPr>
          <a:xfrm>
            <a:off x="5907087" y="3506787"/>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15" name="Google Shape;315;p19"/>
          <p:cNvSpPr/>
          <p:nvPr/>
        </p:nvSpPr>
        <p:spPr>
          <a:xfrm>
            <a:off x="5907087" y="4311650"/>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16" name="Google Shape;316;p19"/>
          <p:cNvSpPr/>
          <p:nvPr/>
        </p:nvSpPr>
        <p:spPr>
          <a:xfrm>
            <a:off x="5907087" y="5116512"/>
            <a:ext cx="411162" cy="411162"/>
          </a:xfrm>
          <a:prstGeom prst="roundRect">
            <a:avLst>
              <a:gd fmla="val 16667" name="adj"/>
            </a:avLst>
          </a:prstGeom>
          <a:solidFill>
            <a:schemeClr val="lt1"/>
          </a:solidFill>
          <a:ln cap="flat" cmpd="sng" w="12700">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17" name="Google Shape;317;p19"/>
          <p:cNvSpPr txBox="1"/>
          <p:nvPr/>
        </p:nvSpPr>
        <p:spPr>
          <a:xfrm>
            <a:off x="5672137" y="2168525"/>
            <a:ext cx="881062" cy="338137"/>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0" i="0" lang="en-US" sz="1600" u="none">
                <a:solidFill>
                  <a:srgbClr val="000000"/>
                </a:solidFill>
                <a:latin typeface="Calibri"/>
                <a:ea typeface="Calibri"/>
                <a:cs typeface="Calibri"/>
                <a:sym typeface="Calibri"/>
              </a:rPr>
              <a:t>Tick </a:t>
            </a:r>
            <a:r>
              <a:rPr b="1" i="0" lang="en-US" sz="1600" u="none">
                <a:solidFill>
                  <a:srgbClr val="000000"/>
                </a:solidFill>
                <a:latin typeface="Calibri"/>
                <a:ea typeface="Calibri"/>
                <a:cs typeface="Calibri"/>
                <a:sym typeface="Calibri"/>
              </a:rPr>
              <a:t>one</a:t>
            </a:r>
            <a:endParaRPr/>
          </a:p>
        </p:txBody>
      </p:sp>
      <p:sp>
        <p:nvSpPr>
          <p:cNvPr id="318" name="Google Shape;318;p19"/>
          <p:cNvSpPr/>
          <p:nvPr/>
        </p:nvSpPr>
        <p:spPr>
          <a:xfrm>
            <a:off x="733425" y="627062"/>
            <a:ext cx="7666037" cy="869950"/>
          </a:xfrm>
          <a:prstGeom prst="roundRect">
            <a:avLst>
              <a:gd fmla="val 16667" name="adj"/>
            </a:avLst>
          </a:prstGeom>
          <a:solidFill>
            <a:schemeClr val="lt1"/>
          </a:solidFill>
          <a:ln cap="flat" cmpd="sng" w="22225">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19" name="Google Shape;319;p19"/>
          <p:cNvSpPr txBox="1"/>
          <p:nvPr/>
        </p:nvSpPr>
        <p:spPr>
          <a:xfrm>
            <a:off x="874712" y="630237"/>
            <a:ext cx="7896225" cy="830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Calibri"/>
              <a:buNone/>
            </a:pPr>
            <a:r>
              <a:rPr b="0" i="0" lang="en-US" sz="2400" u="none">
                <a:solidFill>
                  <a:schemeClr val="dk1"/>
                </a:solidFill>
                <a:latin typeface="Calibri"/>
                <a:ea typeface="Calibri"/>
                <a:cs typeface="Calibri"/>
                <a:sym typeface="Calibri"/>
              </a:rPr>
              <a:t>The prefix </a:t>
            </a:r>
            <a:r>
              <a:rPr b="1" i="0" lang="en-US" sz="2400" u="none">
                <a:solidFill>
                  <a:schemeClr val="dk1"/>
                </a:solidFill>
                <a:latin typeface="Calibri"/>
                <a:ea typeface="Calibri"/>
                <a:cs typeface="Calibri"/>
                <a:sym typeface="Calibri"/>
              </a:rPr>
              <a:t>re-</a:t>
            </a:r>
            <a:r>
              <a:rPr b="0" i="0" lang="en-US" sz="2400" u="none">
                <a:solidFill>
                  <a:schemeClr val="dk1"/>
                </a:solidFill>
                <a:latin typeface="Calibri"/>
                <a:ea typeface="Calibri"/>
                <a:cs typeface="Calibri"/>
                <a:sym typeface="Calibri"/>
              </a:rPr>
              <a:t> can be added to the word </a:t>
            </a:r>
            <a:r>
              <a:rPr b="1" i="0" lang="en-US" sz="2400" u="none">
                <a:solidFill>
                  <a:schemeClr val="dk1"/>
                </a:solidFill>
                <a:latin typeface="Calibri"/>
                <a:ea typeface="Calibri"/>
                <a:cs typeface="Calibri"/>
                <a:sym typeface="Calibri"/>
              </a:rPr>
              <a:t>play</a:t>
            </a:r>
            <a:r>
              <a:rPr b="0" i="0" lang="en-US" sz="2400" u="none">
                <a:solidFill>
                  <a:schemeClr val="dk1"/>
                </a:solidFill>
                <a:latin typeface="Calibri"/>
                <a:ea typeface="Calibri"/>
                <a:cs typeface="Calibri"/>
                <a:sym typeface="Calibri"/>
              </a:rPr>
              <a:t> to make the word </a:t>
            </a:r>
            <a:r>
              <a:rPr b="1" i="1" lang="en-US" sz="2400" u="none">
                <a:solidFill>
                  <a:schemeClr val="dk1"/>
                </a:solidFill>
                <a:latin typeface="Calibri"/>
                <a:ea typeface="Calibri"/>
                <a:cs typeface="Calibri"/>
                <a:sym typeface="Calibri"/>
              </a:rPr>
              <a:t>replay</a:t>
            </a:r>
            <a:r>
              <a:rPr b="0" i="0" lang="en-US" sz="2400" u="none">
                <a:solidFill>
                  <a:schemeClr val="dk1"/>
                </a:solidFill>
                <a:latin typeface="Calibri"/>
                <a:ea typeface="Calibri"/>
                <a:cs typeface="Calibri"/>
                <a:sym typeface="Calibri"/>
              </a:rPr>
              <a: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
          <p:cNvSpPr txBox="1"/>
          <p:nvPr/>
        </p:nvSpPr>
        <p:spPr>
          <a:xfrm>
            <a:off x="628650" y="365125"/>
            <a:ext cx="7886700" cy="9255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4400"/>
              <a:buFont typeface="Calibri"/>
              <a:buNone/>
            </a:pPr>
            <a:r>
              <a:rPr b="1" i="0" lang="en-US" sz="4400" u="none">
                <a:solidFill>
                  <a:srgbClr val="000000"/>
                </a:solidFill>
                <a:latin typeface="Calibri"/>
                <a:ea typeface="Calibri"/>
                <a:cs typeface="Calibri"/>
                <a:sym typeface="Calibri"/>
              </a:rPr>
              <a:t>What is etymology?</a:t>
            </a:r>
            <a:endParaRPr/>
          </a:p>
        </p:txBody>
      </p:sp>
      <p:sp>
        <p:nvSpPr>
          <p:cNvPr id="160" name="Google Shape;160;p2"/>
          <p:cNvSpPr txBox="1"/>
          <p:nvPr>
            <p:ph idx="1" type="body"/>
          </p:nvPr>
        </p:nvSpPr>
        <p:spPr>
          <a:xfrm>
            <a:off x="628650" y="1306512"/>
            <a:ext cx="7886700" cy="141287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800"/>
              <a:buNone/>
            </a:pPr>
            <a:r>
              <a:rPr b="0" i="0" lang="en-US" sz="2400" u="none">
                <a:solidFill>
                  <a:srgbClr val="595959"/>
                </a:solidFill>
                <a:latin typeface="Calibri"/>
                <a:ea typeface="Calibri"/>
                <a:cs typeface="Calibri"/>
                <a:sym typeface="Calibri"/>
              </a:rPr>
              <a:t>A word’s etymology is its history: its origins in earlier forms of English or other languages, and how its form and meaning have changed. Many words in English have come from Greek, Latin or French.</a:t>
            </a:r>
            <a:endParaRPr/>
          </a:p>
        </p:txBody>
      </p:sp>
      <p:pic>
        <p:nvPicPr>
          <p:cNvPr id="161" name="Google Shape;161;p2"/>
          <p:cNvPicPr preferRelativeResize="0"/>
          <p:nvPr/>
        </p:nvPicPr>
        <p:blipFill rotWithShape="1">
          <a:blip r:embed="rId3">
            <a:alphaModFix/>
          </a:blip>
          <a:srcRect b="0" l="0" r="0" t="0"/>
          <a:stretch/>
        </p:blipFill>
        <p:spPr>
          <a:xfrm>
            <a:off x="717550" y="2960687"/>
            <a:ext cx="3556000" cy="2709862"/>
          </a:xfrm>
          <a:prstGeom prst="rect">
            <a:avLst/>
          </a:prstGeom>
          <a:noFill/>
          <a:ln>
            <a:noFill/>
          </a:ln>
        </p:spPr>
      </p:pic>
      <p:sp>
        <p:nvSpPr>
          <p:cNvPr id="162" name="Google Shape;162;p2"/>
          <p:cNvSpPr txBox="1"/>
          <p:nvPr/>
        </p:nvSpPr>
        <p:spPr>
          <a:xfrm>
            <a:off x="4433887" y="5457825"/>
            <a:ext cx="4572000" cy="2460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Calibri"/>
              <a:buNone/>
            </a:pPr>
            <a:r>
              <a:rPr b="0" i="1" lang="en-US" sz="1000" u="none">
                <a:solidFill>
                  <a:srgbClr val="000000"/>
                </a:solidFill>
                <a:latin typeface="Calibri"/>
                <a:ea typeface="Calibri"/>
                <a:cs typeface="Calibri"/>
                <a:sym typeface="Calibri"/>
              </a:rPr>
              <a:t>Source: NC glossary</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20"/>
          <p:cNvSpPr txBox="1"/>
          <p:nvPr>
            <p:ph type="title"/>
          </p:nvPr>
        </p:nvSpPr>
        <p:spPr>
          <a:xfrm>
            <a:off x="628650" y="255587"/>
            <a:ext cx="7886700" cy="92551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b="1" i="0" lang="en-US" sz="4400" u="none">
                <a:solidFill>
                  <a:srgbClr val="000000"/>
                </a:solidFill>
                <a:latin typeface="Calibri"/>
                <a:ea typeface="Calibri"/>
                <a:cs typeface="Calibri"/>
                <a:sym typeface="Calibri"/>
              </a:rPr>
              <a:t>Etymology in practice</a:t>
            </a:r>
            <a:endParaRPr/>
          </a:p>
        </p:txBody>
      </p:sp>
      <p:sp>
        <p:nvSpPr>
          <p:cNvPr id="325" name="Google Shape;325;p20"/>
          <p:cNvSpPr txBox="1"/>
          <p:nvPr>
            <p:ph idx="1" type="body"/>
          </p:nvPr>
        </p:nvSpPr>
        <p:spPr>
          <a:xfrm>
            <a:off x="1054100" y="1022350"/>
            <a:ext cx="8089900" cy="5284787"/>
          </a:xfrm>
          <a:prstGeom prst="rect">
            <a:avLst/>
          </a:prstGeom>
          <a:noFill/>
          <a:ln>
            <a:noFill/>
          </a:ln>
        </p:spPr>
        <p:txBody>
          <a:bodyPr anchorCtr="0" anchor="t" bIns="45700" lIns="91425" spcFirstLastPara="1" rIns="91425" wrap="square" tIns="45700">
            <a:normAutofit/>
          </a:bodyPr>
          <a:lstStyle/>
          <a:p>
            <a:pPr indent="0" lvl="0" marL="0" rtl="0" algn="l">
              <a:lnSpc>
                <a:spcPct val="200000"/>
              </a:lnSpc>
              <a:spcBef>
                <a:spcPts val="0"/>
              </a:spcBef>
              <a:spcAft>
                <a:spcPts val="0"/>
              </a:spcAft>
              <a:buSzPts val="1800"/>
              <a:buNone/>
            </a:pPr>
            <a:r>
              <a:rPr b="0" i="0" lang="en-US" sz="2400" u="none">
                <a:solidFill>
                  <a:srgbClr val="595959"/>
                </a:solidFill>
                <a:latin typeface="Calibri"/>
                <a:ea typeface="Calibri"/>
                <a:cs typeface="Calibri"/>
                <a:sym typeface="Calibri"/>
              </a:rPr>
              <a:t>Teach alongside spelling and vocabulary</a:t>
            </a:r>
            <a:endParaRPr/>
          </a:p>
          <a:p>
            <a:pPr indent="0" lvl="0" marL="0" rtl="0" algn="l">
              <a:lnSpc>
                <a:spcPct val="200000"/>
              </a:lnSpc>
              <a:spcBef>
                <a:spcPts val="0"/>
              </a:spcBef>
              <a:spcAft>
                <a:spcPts val="0"/>
              </a:spcAft>
              <a:buSzPts val="1800"/>
              <a:buNone/>
            </a:pPr>
            <a:r>
              <a:rPr b="0" i="0" lang="en-US" sz="2400" u="none">
                <a:solidFill>
                  <a:srgbClr val="595959"/>
                </a:solidFill>
                <a:latin typeface="Calibri"/>
                <a:ea typeface="Calibri"/>
                <a:cs typeface="Calibri"/>
                <a:sym typeface="Calibri"/>
              </a:rPr>
              <a:t>Explicitly teach the meanings of root words and</a:t>
            </a:r>
            <a:br>
              <a:rPr b="0" i="0" lang="en-US" sz="2400" u="none">
                <a:solidFill>
                  <a:srgbClr val="595959"/>
                </a:solidFill>
                <a:latin typeface="Calibri"/>
                <a:ea typeface="Calibri"/>
                <a:cs typeface="Calibri"/>
                <a:sym typeface="Calibri"/>
              </a:rPr>
            </a:br>
            <a:r>
              <a:rPr b="0" i="0" lang="en-US" sz="2400" u="none">
                <a:solidFill>
                  <a:srgbClr val="595959"/>
                </a:solidFill>
                <a:latin typeface="Calibri"/>
                <a:ea typeface="Calibri"/>
                <a:cs typeface="Calibri"/>
                <a:sym typeface="Calibri"/>
              </a:rPr>
              <a:t>prefixes/suffixes</a:t>
            </a:r>
            <a:endParaRPr/>
          </a:p>
          <a:p>
            <a:pPr indent="0" lvl="0" marL="0" rtl="0" algn="l">
              <a:lnSpc>
                <a:spcPct val="200000"/>
              </a:lnSpc>
              <a:spcBef>
                <a:spcPts val="1000"/>
              </a:spcBef>
              <a:spcAft>
                <a:spcPts val="0"/>
              </a:spcAft>
              <a:buSzPts val="1800"/>
              <a:buNone/>
            </a:pPr>
            <a:r>
              <a:rPr b="0" i="0" lang="en-US" sz="2400" u="none">
                <a:solidFill>
                  <a:srgbClr val="595959"/>
                </a:solidFill>
                <a:latin typeface="Calibri"/>
                <a:ea typeface="Calibri"/>
                <a:cs typeface="Calibri"/>
                <a:sym typeface="Calibri"/>
              </a:rPr>
              <a:t>Allow children to do their own investigations</a:t>
            </a:r>
            <a:br>
              <a:rPr b="0" i="0" lang="en-US" sz="2400" u="none">
                <a:solidFill>
                  <a:srgbClr val="595959"/>
                </a:solidFill>
                <a:latin typeface="Calibri"/>
                <a:ea typeface="Calibri"/>
                <a:cs typeface="Calibri"/>
                <a:sym typeface="Calibri"/>
              </a:rPr>
            </a:br>
            <a:r>
              <a:rPr b="0" i="0" lang="en-US" sz="2400" u="none">
                <a:solidFill>
                  <a:srgbClr val="595959"/>
                </a:solidFill>
                <a:latin typeface="Calibri"/>
                <a:ea typeface="Calibri"/>
                <a:cs typeface="Calibri"/>
                <a:sym typeface="Calibri"/>
              </a:rPr>
              <a:t>(where appropriate)</a:t>
            </a:r>
            <a:endParaRPr/>
          </a:p>
          <a:p>
            <a:pPr indent="0" lvl="0" marL="0" rtl="0" algn="l">
              <a:lnSpc>
                <a:spcPct val="200000"/>
              </a:lnSpc>
              <a:spcBef>
                <a:spcPts val="1000"/>
              </a:spcBef>
              <a:spcAft>
                <a:spcPts val="0"/>
              </a:spcAft>
              <a:buSzPts val="1800"/>
              <a:buNone/>
            </a:pPr>
            <a:r>
              <a:rPr b="0" i="0" lang="en-US" sz="2400" u="none">
                <a:solidFill>
                  <a:srgbClr val="595959"/>
                </a:solidFill>
                <a:latin typeface="Calibri"/>
                <a:ea typeface="Calibri"/>
                <a:cs typeface="Calibri"/>
                <a:sym typeface="Calibri"/>
              </a:rPr>
              <a:t>Have fun exploring the origins of words</a:t>
            </a:r>
            <a:endParaRPr/>
          </a:p>
        </p:txBody>
      </p:sp>
      <p:sp>
        <p:nvSpPr>
          <p:cNvPr id="326" name="Google Shape;326;p20"/>
          <p:cNvSpPr/>
          <p:nvPr/>
        </p:nvSpPr>
        <p:spPr>
          <a:xfrm>
            <a:off x="682625" y="3709987"/>
            <a:ext cx="207962" cy="271462"/>
          </a:xfrm>
          <a:prstGeom prst="chevron">
            <a:avLst>
              <a:gd fmla="val 10800" name="adj"/>
            </a:avLst>
          </a:prstGeom>
          <a:solidFill>
            <a:srgbClr val="92D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27" name="Google Shape;327;p20"/>
          <p:cNvSpPr/>
          <p:nvPr/>
        </p:nvSpPr>
        <p:spPr>
          <a:xfrm>
            <a:off x="668337" y="5300662"/>
            <a:ext cx="207962" cy="271462"/>
          </a:xfrm>
          <a:prstGeom prst="chevron">
            <a:avLst>
              <a:gd fmla="val 10800" name="adj"/>
            </a:avLst>
          </a:prstGeom>
          <a:solidFill>
            <a:srgbClr val="E615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28" name="Google Shape;328;p20"/>
          <p:cNvSpPr/>
          <p:nvPr/>
        </p:nvSpPr>
        <p:spPr>
          <a:xfrm>
            <a:off x="682625" y="2120900"/>
            <a:ext cx="207962" cy="271462"/>
          </a:xfrm>
          <a:prstGeom prst="chevron">
            <a:avLst>
              <a:gd fmla="val 10800" name="adj"/>
            </a:avLst>
          </a:prstGeom>
          <a:solidFill>
            <a:srgbClr val="FFC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29" name="Google Shape;329;p20"/>
          <p:cNvSpPr/>
          <p:nvPr/>
        </p:nvSpPr>
        <p:spPr>
          <a:xfrm>
            <a:off x="682625" y="1390650"/>
            <a:ext cx="207962" cy="271462"/>
          </a:xfrm>
          <a:prstGeom prst="chevron">
            <a:avLst>
              <a:gd fmla="val 10800" name="adj"/>
            </a:avLst>
          </a:prstGeom>
          <a:solidFill>
            <a:srgbClr val="2E75B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30" name="Google Shape;330;p20"/>
          <p:cNvSpPr txBox="1"/>
          <p:nvPr/>
        </p:nvSpPr>
        <p:spPr>
          <a:xfrm>
            <a:off x="441325" y="5835650"/>
            <a:ext cx="7988300" cy="246062"/>
          </a:xfrm>
          <a:prstGeom prst="rect">
            <a:avLst/>
          </a:prstGeom>
          <a:noFill/>
          <a:ln>
            <a:noFill/>
          </a:ln>
        </p:spPr>
        <p:txBody>
          <a:bodyPr anchorCtr="0" anchor="t" bIns="45700" lIns="91425" spcFirstLastPara="1" rIns="91425" wrap="square" tIns="45700">
            <a:spAutoFit/>
          </a:bodyPr>
          <a:lstStyle/>
          <a:p>
            <a:pPr indent="0" lvl="0" marL="114300" marR="0" rtl="0" algn="l">
              <a:lnSpc>
                <a:spcPct val="100000"/>
              </a:lnSpc>
              <a:spcBef>
                <a:spcPts val="0"/>
              </a:spcBef>
              <a:spcAft>
                <a:spcPts val="0"/>
              </a:spcAft>
              <a:buClr>
                <a:srgbClr val="000000"/>
              </a:buClr>
              <a:buSzPts val="1000"/>
              <a:buFont typeface="Calibri"/>
              <a:buNone/>
            </a:pPr>
            <a:r>
              <a:rPr b="0" i="0" lang="en-US" sz="1000" u="none">
                <a:solidFill>
                  <a:srgbClr val="000000"/>
                </a:solidFill>
                <a:latin typeface="Calibri"/>
                <a:ea typeface="Calibri"/>
                <a:cs typeface="Calibri"/>
                <a:sym typeface="Calibri"/>
              </a:rPr>
              <a:t>Good website: www.etymonline.com</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5">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pic>
        <p:nvPicPr>
          <p:cNvPr id="335" name="Google Shape;335;p21"/>
          <p:cNvPicPr preferRelativeResize="0"/>
          <p:nvPr/>
        </p:nvPicPr>
        <p:blipFill rotWithShape="1">
          <a:blip r:embed="rId3">
            <a:alphaModFix/>
          </a:blip>
          <a:srcRect b="0" l="0" r="0" t="0"/>
          <a:stretch/>
        </p:blipFill>
        <p:spPr>
          <a:xfrm>
            <a:off x="0" y="298450"/>
            <a:ext cx="9144000" cy="6343650"/>
          </a:xfrm>
          <a:prstGeom prst="rect">
            <a:avLst/>
          </a:prstGeom>
          <a:noFill/>
          <a:ln>
            <a:noFill/>
          </a:ln>
        </p:spPr>
      </p:pic>
      <p:sp>
        <p:nvSpPr>
          <p:cNvPr id="336" name="Google Shape;336;p21"/>
          <p:cNvSpPr txBox="1"/>
          <p:nvPr/>
        </p:nvSpPr>
        <p:spPr>
          <a:xfrm>
            <a:off x="3886200" y="4997450"/>
            <a:ext cx="6858000" cy="1655762"/>
          </a:xfrm>
          <a:prstGeom prst="rect">
            <a:avLst/>
          </a:prstGeom>
          <a:noFill/>
          <a:ln>
            <a:noFill/>
          </a:ln>
        </p:spPr>
        <p:txBody>
          <a:bodyPr anchorCtr="0" anchor="t" bIns="45700" lIns="91425" spcFirstLastPara="1" rIns="91425" wrap="square" tIns="45700">
            <a:normAutofit/>
          </a:bodyPr>
          <a:lstStyle/>
          <a:p>
            <a:pPr indent="0" lvl="0" marL="0" marR="0" rtl="0" algn="l">
              <a:lnSpc>
                <a:spcPct val="70000"/>
              </a:lnSpc>
              <a:spcBef>
                <a:spcPts val="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Course creator: Shareen Wilkinson </a:t>
            </a:r>
            <a:endParaRPr/>
          </a:p>
          <a:p>
            <a:pPr indent="0" lvl="0" marL="0" marR="0" rtl="0" algn="l">
              <a:lnSpc>
                <a:spcPct val="70000"/>
              </a:lnSpc>
              <a:spcBef>
                <a:spcPts val="1000"/>
              </a:spcBef>
              <a:spcAft>
                <a:spcPts val="0"/>
              </a:spcAft>
              <a:buClr>
                <a:srgbClr val="000000"/>
              </a:buClr>
              <a:buSzPts val="1800"/>
              <a:buFont typeface="Calibri"/>
              <a:buNone/>
            </a:pPr>
            <a:r>
              <a:rPr b="0" i="0" lang="en-US" sz="1800" u="none">
                <a:solidFill>
                  <a:srgbClr val="000000"/>
                </a:solidFill>
                <a:latin typeface="Calibri"/>
                <a:ea typeface="Calibri"/>
                <a:cs typeface="Calibri"/>
                <a:sym typeface="Calibri"/>
              </a:rPr>
              <a:t>@ShareenAdvice  </a:t>
            </a:r>
            <a:endParaRPr/>
          </a:p>
        </p:txBody>
      </p:sp>
      <p:sp>
        <p:nvSpPr>
          <p:cNvPr id="337" name="Google Shape;337;p21"/>
          <p:cNvSpPr txBox="1"/>
          <p:nvPr/>
        </p:nvSpPr>
        <p:spPr>
          <a:xfrm>
            <a:off x="3802062" y="1381125"/>
            <a:ext cx="1797050" cy="8207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38" name="Google Shape;338;p21"/>
          <p:cNvSpPr txBox="1"/>
          <p:nvPr/>
        </p:nvSpPr>
        <p:spPr>
          <a:xfrm>
            <a:off x="3960812" y="2139950"/>
            <a:ext cx="5183187" cy="1189037"/>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39" name="Google Shape;339;p21"/>
          <p:cNvSpPr txBox="1"/>
          <p:nvPr/>
        </p:nvSpPr>
        <p:spPr>
          <a:xfrm>
            <a:off x="3986212" y="2139950"/>
            <a:ext cx="4141787"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Calibri"/>
              <a:buNone/>
            </a:pPr>
            <a:r>
              <a:rPr b="1" i="0" lang="en-US" sz="6000" u="none">
                <a:solidFill>
                  <a:srgbClr val="000000"/>
                </a:solidFill>
                <a:latin typeface="Calibri"/>
                <a:ea typeface="Calibri"/>
                <a:cs typeface="Calibri"/>
                <a:sym typeface="Calibri"/>
              </a:rPr>
              <a:t>Thank you!</a:t>
            </a:r>
            <a:endParaRPr/>
          </a:p>
        </p:txBody>
      </p:sp>
      <p:pic>
        <p:nvPicPr>
          <p:cNvPr id="340" name="Google Shape;340;p21"/>
          <p:cNvPicPr preferRelativeResize="0"/>
          <p:nvPr/>
        </p:nvPicPr>
        <p:blipFill rotWithShape="1">
          <a:blip r:embed="rId4">
            <a:alphaModFix/>
          </a:blip>
          <a:srcRect b="0" l="0" r="0" t="0"/>
          <a:stretch/>
        </p:blipFill>
        <p:spPr>
          <a:xfrm>
            <a:off x="3802062" y="1381125"/>
            <a:ext cx="1797050" cy="82073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
          <p:cNvSpPr txBox="1"/>
          <p:nvPr/>
        </p:nvSpPr>
        <p:spPr>
          <a:xfrm>
            <a:off x="628650" y="365125"/>
            <a:ext cx="7886700" cy="9255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4400"/>
              <a:buFont typeface="Calibri"/>
              <a:buNone/>
            </a:pPr>
            <a:r>
              <a:rPr b="1" i="0" lang="en-US" sz="4400" u="none">
                <a:solidFill>
                  <a:srgbClr val="000000"/>
                </a:solidFill>
                <a:latin typeface="Calibri"/>
                <a:ea typeface="Calibri"/>
                <a:cs typeface="Calibri"/>
                <a:sym typeface="Calibri"/>
              </a:rPr>
              <a:t>What is morphology?</a:t>
            </a:r>
            <a:endParaRPr/>
          </a:p>
        </p:txBody>
      </p:sp>
      <p:sp>
        <p:nvSpPr>
          <p:cNvPr id="169" name="Google Shape;169;p3"/>
          <p:cNvSpPr txBox="1"/>
          <p:nvPr>
            <p:ph idx="1" type="body"/>
          </p:nvPr>
        </p:nvSpPr>
        <p:spPr>
          <a:xfrm>
            <a:off x="628650" y="1306512"/>
            <a:ext cx="7886700" cy="463232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800"/>
              <a:buNone/>
            </a:pPr>
            <a:r>
              <a:rPr b="0" i="0" lang="en-US" sz="2000" u="none">
                <a:solidFill>
                  <a:srgbClr val="595959"/>
                </a:solidFill>
                <a:latin typeface="Calibri"/>
                <a:ea typeface="Calibri"/>
                <a:cs typeface="Calibri"/>
                <a:sym typeface="Calibri"/>
              </a:rPr>
              <a:t>A word’s morphology is its internal make-up in terms of root words and suffixes or prefixes, as well as other kinds of change such as the change of mouse to mice.</a:t>
            </a:r>
            <a:endParaRPr/>
          </a:p>
          <a:p>
            <a:pPr indent="0" lvl="0" marL="0" rtl="0" algn="l">
              <a:lnSpc>
                <a:spcPct val="90000"/>
              </a:lnSpc>
              <a:spcBef>
                <a:spcPts val="1000"/>
              </a:spcBef>
              <a:spcAft>
                <a:spcPts val="0"/>
              </a:spcAft>
              <a:buSzPts val="2800"/>
              <a:buNone/>
            </a:pPr>
            <a:r>
              <a:rPr b="0" i="0" lang="en-US" sz="2000" u="none">
                <a:solidFill>
                  <a:srgbClr val="595959"/>
                </a:solidFill>
                <a:latin typeface="Calibri"/>
                <a:ea typeface="Calibri"/>
                <a:cs typeface="Calibri"/>
                <a:sym typeface="Calibri"/>
              </a:rPr>
              <a:t>Morphology may be used to produce different inflections of the same word (e.g. boy – boys), or entirely new words (e.g. boy – boyish) belonging to the same word family.</a:t>
            </a:r>
            <a:endParaRPr/>
          </a:p>
          <a:p>
            <a:pPr indent="0" lvl="0" marL="0" rtl="0" algn="l">
              <a:lnSpc>
                <a:spcPct val="90000"/>
              </a:lnSpc>
              <a:spcBef>
                <a:spcPts val="1000"/>
              </a:spcBef>
              <a:spcAft>
                <a:spcPts val="0"/>
              </a:spcAft>
              <a:buSzPts val="2800"/>
              <a:buNone/>
            </a:pPr>
            <a:r>
              <a:rPr b="0" i="0" lang="en-US" sz="2000" u="none">
                <a:solidFill>
                  <a:srgbClr val="595959"/>
                </a:solidFill>
                <a:latin typeface="Calibri"/>
                <a:ea typeface="Calibri"/>
                <a:cs typeface="Calibri"/>
                <a:sym typeface="Calibri"/>
              </a:rPr>
              <a:t>A word that contains two or more root words is a compound (e.g. news+paper, ice+cream).</a:t>
            </a:r>
            <a:endParaRPr/>
          </a:p>
        </p:txBody>
      </p:sp>
      <p:sp>
        <p:nvSpPr>
          <p:cNvPr id="170" name="Google Shape;170;p3"/>
          <p:cNvSpPr txBox="1"/>
          <p:nvPr/>
        </p:nvSpPr>
        <p:spPr>
          <a:xfrm>
            <a:off x="2808287" y="5753100"/>
            <a:ext cx="4572000" cy="2476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Calibri"/>
              <a:buNone/>
            </a:pPr>
            <a:r>
              <a:rPr b="0" i="1" lang="en-US" sz="1000" u="none">
                <a:solidFill>
                  <a:srgbClr val="000000"/>
                </a:solidFill>
                <a:latin typeface="Calibri"/>
                <a:ea typeface="Calibri"/>
                <a:cs typeface="Calibri"/>
                <a:sym typeface="Calibri"/>
              </a:rPr>
              <a:t>Source: NC glossary</a:t>
            </a:r>
            <a:endParaRPr/>
          </a:p>
        </p:txBody>
      </p:sp>
      <p:pic>
        <p:nvPicPr>
          <p:cNvPr id="171" name="Google Shape;171;p3"/>
          <p:cNvPicPr preferRelativeResize="0"/>
          <p:nvPr/>
        </p:nvPicPr>
        <p:blipFill rotWithShape="1">
          <a:blip r:embed="rId3">
            <a:alphaModFix/>
          </a:blip>
          <a:srcRect b="0" l="0" r="0" t="0"/>
          <a:stretch/>
        </p:blipFill>
        <p:spPr>
          <a:xfrm>
            <a:off x="731837" y="3992562"/>
            <a:ext cx="1984375" cy="19621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4"/>
          <p:cNvSpPr txBox="1"/>
          <p:nvPr>
            <p:ph idx="4294967295" type="title"/>
          </p:nvPr>
        </p:nvSpPr>
        <p:spPr>
          <a:xfrm>
            <a:off x="641350" y="669925"/>
            <a:ext cx="8515350" cy="517525"/>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000000"/>
              </a:buClr>
              <a:buSzPts val="4000"/>
              <a:buFont typeface="Arial"/>
              <a:buNone/>
            </a:pPr>
            <a:r>
              <a:rPr b="1" i="0" lang="en-US" sz="4000" u="none" cap="none" strike="noStrike">
                <a:solidFill>
                  <a:srgbClr val="000000"/>
                </a:solidFill>
                <a:latin typeface="Calibri"/>
                <a:ea typeface="Calibri"/>
                <a:cs typeface="Calibri"/>
                <a:sym typeface="Calibri"/>
              </a:rPr>
              <a:t>Etymology in the national curriculum</a:t>
            </a:r>
            <a:endParaRPr/>
          </a:p>
        </p:txBody>
      </p:sp>
      <p:sp>
        <p:nvSpPr>
          <p:cNvPr id="177" name="Google Shape;177;p4"/>
          <p:cNvSpPr txBox="1"/>
          <p:nvPr/>
        </p:nvSpPr>
        <p:spPr>
          <a:xfrm>
            <a:off x="641350" y="2100262"/>
            <a:ext cx="8051800" cy="3079750"/>
          </a:xfrm>
          <a:prstGeom prst="rect">
            <a:avLst/>
          </a:prstGeom>
          <a:noFill/>
          <a:ln>
            <a:noFill/>
          </a:ln>
        </p:spPr>
        <p:txBody>
          <a:bodyPr anchorCtr="0" anchor="t" bIns="45700" lIns="91425" spcFirstLastPara="1" rIns="91425" wrap="square" tIns="45700">
            <a:spAutoFit/>
          </a:bodyPr>
          <a:lstStyle/>
          <a:p>
            <a:pPr indent="-381000" lvl="0" marL="457200" marR="0" rtl="0" algn="l">
              <a:lnSpc>
                <a:spcPct val="90000"/>
              </a:lnSpc>
              <a:spcBef>
                <a:spcPts val="0"/>
              </a:spcBef>
              <a:spcAft>
                <a:spcPts val="0"/>
              </a:spcAft>
              <a:buClr>
                <a:srgbClr val="7F7F7F"/>
              </a:buClr>
              <a:buSzPts val="2400"/>
              <a:buFont typeface="Calibri"/>
              <a:buChar char="●"/>
            </a:pPr>
            <a:r>
              <a:rPr b="0" i="0" lang="en-US" sz="2400" u="none">
                <a:solidFill>
                  <a:srgbClr val="7F7F7F"/>
                </a:solidFill>
                <a:latin typeface="Calibri"/>
                <a:ea typeface="Calibri"/>
                <a:cs typeface="Calibri"/>
                <a:sym typeface="Calibri"/>
              </a:rPr>
              <a:t> apply their growing knowledge of root words, prefixes and  suffixes (etymology and morphology) as listed in English Appendix 1, both to read aloud and to understand the meaning of new words they meet</a:t>
            </a:r>
            <a:endParaRPr/>
          </a:p>
          <a:p>
            <a:pPr indent="-209550" lvl="0" marL="228600" marR="0" rtl="0" algn="l">
              <a:lnSpc>
                <a:spcPct val="90000"/>
              </a:lnSpc>
              <a:spcBef>
                <a:spcPts val="1000"/>
              </a:spcBef>
              <a:spcAft>
                <a:spcPts val="0"/>
              </a:spcAft>
              <a:buClr>
                <a:srgbClr val="000000"/>
              </a:buClr>
              <a:buSzPts val="300"/>
              <a:buFont typeface="Noto Sans Symbols"/>
              <a:buNone/>
            </a:pPr>
            <a:r>
              <a:t/>
            </a:r>
            <a:endParaRPr b="0" i="0" sz="2000" u="none">
              <a:solidFill>
                <a:srgbClr val="595959"/>
              </a:solidFill>
              <a:latin typeface="Calibri"/>
              <a:ea typeface="Calibri"/>
              <a:cs typeface="Calibri"/>
              <a:sym typeface="Calibri"/>
            </a:endParaRPr>
          </a:p>
          <a:p>
            <a:pPr indent="-381000" lvl="0" marL="457200" marR="0" rtl="0" algn="l">
              <a:lnSpc>
                <a:spcPct val="90000"/>
              </a:lnSpc>
              <a:spcBef>
                <a:spcPts val="1000"/>
              </a:spcBef>
              <a:spcAft>
                <a:spcPts val="0"/>
              </a:spcAft>
              <a:buClr>
                <a:srgbClr val="7F7F7F"/>
              </a:buClr>
              <a:buSzPts val="2400"/>
              <a:buFont typeface="Calibri"/>
              <a:buChar char="●"/>
            </a:pPr>
            <a:r>
              <a:rPr b="0" i="0" lang="en-US" sz="2400" u="none">
                <a:solidFill>
                  <a:srgbClr val="7F7F7F"/>
                </a:solidFill>
                <a:latin typeface="Calibri"/>
                <a:ea typeface="Calibri"/>
                <a:cs typeface="Calibri"/>
                <a:sym typeface="Calibri"/>
              </a:rPr>
              <a:t>read further exception words, noting the unusual correspondences between spelling and sound, and where these occur in the word.</a:t>
            </a:r>
            <a:endParaRPr/>
          </a:p>
        </p:txBody>
      </p:sp>
      <p:sp>
        <p:nvSpPr>
          <p:cNvPr id="178" name="Google Shape;178;p4"/>
          <p:cNvSpPr txBox="1"/>
          <p:nvPr/>
        </p:nvSpPr>
        <p:spPr>
          <a:xfrm>
            <a:off x="682625" y="1296987"/>
            <a:ext cx="7886700" cy="9255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7F7F7F"/>
              </a:buClr>
              <a:buSzPts val="3200"/>
              <a:buFont typeface="Calibri"/>
              <a:buNone/>
            </a:pPr>
            <a:r>
              <a:rPr b="1" i="0" lang="en-US" sz="3200" u="none">
                <a:solidFill>
                  <a:srgbClr val="7F7F7F"/>
                </a:solidFill>
                <a:latin typeface="Calibri"/>
                <a:ea typeface="Calibri"/>
                <a:cs typeface="Calibri"/>
                <a:sym typeface="Calibri"/>
              </a:rPr>
              <a:t>Years 3 and 4 English programme of study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5"/>
          <p:cNvSpPr txBox="1"/>
          <p:nvPr>
            <p:ph idx="4294967295" type="title"/>
          </p:nvPr>
        </p:nvSpPr>
        <p:spPr>
          <a:xfrm>
            <a:off x="641350" y="669925"/>
            <a:ext cx="8515350" cy="517525"/>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000000"/>
              </a:buClr>
              <a:buSzPts val="4000"/>
              <a:buFont typeface="Arial"/>
              <a:buNone/>
            </a:pPr>
            <a:r>
              <a:rPr b="1" i="0" lang="en-US" sz="4000" u="none" cap="none" strike="noStrike">
                <a:solidFill>
                  <a:srgbClr val="000000"/>
                </a:solidFill>
                <a:latin typeface="Calibri"/>
                <a:ea typeface="Calibri"/>
                <a:cs typeface="Calibri"/>
                <a:sym typeface="Calibri"/>
              </a:rPr>
              <a:t>Etymology in the national curriculum</a:t>
            </a:r>
            <a:endParaRPr/>
          </a:p>
        </p:txBody>
      </p:sp>
      <p:sp>
        <p:nvSpPr>
          <p:cNvPr id="185" name="Google Shape;185;p5"/>
          <p:cNvSpPr txBox="1"/>
          <p:nvPr/>
        </p:nvSpPr>
        <p:spPr>
          <a:xfrm>
            <a:off x="641350" y="2100262"/>
            <a:ext cx="8051800" cy="1549400"/>
          </a:xfrm>
          <a:prstGeom prst="rect">
            <a:avLst/>
          </a:prstGeom>
          <a:noFill/>
          <a:ln>
            <a:noFill/>
          </a:ln>
        </p:spPr>
        <p:txBody>
          <a:bodyPr anchorCtr="0" anchor="t" bIns="45700" lIns="91425" spcFirstLastPara="1" rIns="91425" wrap="square" tIns="45700">
            <a:spAutoFit/>
          </a:bodyPr>
          <a:lstStyle/>
          <a:p>
            <a:pPr indent="-381000" lvl="0" marL="457200" marR="0" rtl="0" algn="l">
              <a:lnSpc>
                <a:spcPct val="90000"/>
              </a:lnSpc>
              <a:spcBef>
                <a:spcPts val="0"/>
              </a:spcBef>
              <a:spcAft>
                <a:spcPts val="0"/>
              </a:spcAft>
              <a:buClr>
                <a:srgbClr val="7F7F7F"/>
              </a:buClr>
              <a:buSzPts val="2400"/>
              <a:buFont typeface="Calibri"/>
              <a:buChar char="●"/>
            </a:pPr>
            <a:r>
              <a:rPr b="0" i="0" lang="en-US" sz="2400" u="none">
                <a:solidFill>
                  <a:srgbClr val="7F7F7F"/>
                </a:solidFill>
                <a:latin typeface="Calibri"/>
                <a:ea typeface="Calibri"/>
                <a:cs typeface="Calibri"/>
                <a:sym typeface="Calibri"/>
              </a:rPr>
              <a:t> apply their growing knowledge of root words, prefixes and suffixes (morphology and etymology), as listed in English Appendix 1, both to read aloud and to understand the meaning of new words that they meet.</a:t>
            </a:r>
            <a:endParaRPr/>
          </a:p>
        </p:txBody>
      </p:sp>
      <p:sp>
        <p:nvSpPr>
          <p:cNvPr id="186" name="Google Shape;186;p5"/>
          <p:cNvSpPr txBox="1"/>
          <p:nvPr/>
        </p:nvSpPr>
        <p:spPr>
          <a:xfrm>
            <a:off x="682625" y="1296987"/>
            <a:ext cx="7886700" cy="9255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7F7F7F"/>
              </a:buClr>
              <a:buSzPts val="3200"/>
              <a:buFont typeface="Calibri"/>
              <a:buNone/>
            </a:pPr>
            <a:r>
              <a:rPr b="1" i="0" lang="en-US" sz="3200" u="none">
                <a:solidFill>
                  <a:srgbClr val="7F7F7F"/>
                </a:solidFill>
                <a:latin typeface="Calibri"/>
                <a:ea typeface="Calibri"/>
                <a:cs typeface="Calibri"/>
                <a:sym typeface="Calibri"/>
              </a:rPr>
              <a:t>Years 5 and 6 English programme of study</a:t>
            </a:r>
            <a:endParaRPr/>
          </a:p>
        </p:txBody>
      </p:sp>
      <p:pic>
        <p:nvPicPr>
          <p:cNvPr id="187" name="Google Shape;187;p5"/>
          <p:cNvPicPr preferRelativeResize="0"/>
          <p:nvPr/>
        </p:nvPicPr>
        <p:blipFill rotWithShape="1">
          <a:blip r:embed="rId3">
            <a:alphaModFix/>
          </a:blip>
          <a:srcRect b="0" l="0" r="0" t="0"/>
          <a:stretch/>
        </p:blipFill>
        <p:spPr>
          <a:xfrm>
            <a:off x="965200" y="3790950"/>
            <a:ext cx="3040062" cy="202723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6"/>
          <p:cNvSpPr txBox="1"/>
          <p:nvPr>
            <p:ph idx="4294967295" type="title"/>
          </p:nvPr>
        </p:nvSpPr>
        <p:spPr>
          <a:xfrm>
            <a:off x="641350" y="669925"/>
            <a:ext cx="8515350" cy="517525"/>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000000"/>
              </a:buClr>
              <a:buSzPts val="4000"/>
              <a:buFont typeface="Arial"/>
              <a:buNone/>
            </a:pPr>
            <a:r>
              <a:rPr b="1" i="0" lang="en-US" sz="4000" u="none" cap="none" strike="noStrike">
                <a:solidFill>
                  <a:srgbClr val="000000"/>
                </a:solidFill>
                <a:latin typeface="Calibri"/>
                <a:ea typeface="Calibri"/>
                <a:cs typeface="Calibri"/>
                <a:sym typeface="Calibri"/>
              </a:rPr>
              <a:t>Etymology for spelling</a:t>
            </a:r>
            <a:endParaRPr/>
          </a:p>
        </p:txBody>
      </p:sp>
      <p:sp>
        <p:nvSpPr>
          <p:cNvPr id="194" name="Google Shape;194;p6"/>
          <p:cNvSpPr txBox="1"/>
          <p:nvPr/>
        </p:nvSpPr>
        <p:spPr>
          <a:xfrm>
            <a:off x="661987" y="1187450"/>
            <a:ext cx="7886700" cy="9255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7F7F7F"/>
              </a:buClr>
              <a:buSzPts val="3200"/>
              <a:buFont typeface="Calibri"/>
              <a:buNone/>
            </a:pPr>
            <a:r>
              <a:rPr b="1" i="0" lang="en-US" sz="3200" u="none">
                <a:solidFill>
                  <a:srgbClr val="7F7F7F"/>
                </a:solidFill>
                <a:latin typeface="Calibri"/>
                <a:ea typeface="Calibri"/>
                <a:cs typeface="Calibri"/>
                <a:sym typeface="Calibri"/>
              </a:rPr>
              <a:t>Years 3 and 4 spelling appendix</a:t>
            </a:r>
            <a:endParaRPr/>
          </a:p>
        </p:txBody>
      </p:sp>
      <p:sp>
        <p:nvSpPr>
          <p:cNvPr id="195" name="Google Shape;195;p6"/>
          <p:cNvSpPr txBox="1"/>
          <p:nvPr>
            <p:ph idx="1" type="body"/>
          </p:nvPr>
        </p:nvSpPr>
        <p:spPr>
          <a:xfrm>
            <a:off x="706437" y="1901825"/>
            <a:ext cx="7799387" cy="583406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2800"/>
              <a:buNone/>
            </a:pPr>
            <a:r>
              <a:rPr b="1" i="0" lang="en-US" sz="2400" u="none">
                <a:solidFill>
                  <a:srgbClr val="7F7F7F"/>
                </a:solidFill>
                <a:latin typeface="Calibri"/>
                <a:ea typeface="Calibri"/>
                <a:cs typeface="Calibri"/>
                <a:sym typeface="Calibri"/>
              </a:rPr>
              <a:t>Words with the /k/ sound spelt ch (Greek in origin)</a:t>
            </a:r>
            <a:endParaRPr b="0" i="0" sz="1100" u="none">
              <a:solidFill>
                <a:srgbClr val="7F7F7F"/>
              </a:solidFill>
              <a:latin typeface="Calibri"/>
              <a:ea typeface="Calibri"/>
              <a:cs typeface="Calibri"/>
              <a:sym typeface="Calibri"/>
            </a:endParaRPr>
          </a:p>
          <a:p>
            <a:pPr indent="0" lvl="0" marL="0" rtl="0" algn="l">
              <a:lnSpc>
                <a:spcPct val="90000"/>
              </a:lnSpc>
              <a:spcBef>
                <a:spcPts val="1000"/>
              </a:spcBef>
              <a:spcAft>
                <a:spcPts val="0"/>
              </a:spcAft>
              <a:buSzPts val="2800"/>
              <a:buNone/>
            </a:pPr>
            <a:r>
              <a:rPr b="0" i="0" lang="en-US" sz="2400" u="none">
                <a:solidFill>
                  <a:srgbClr val="7F7F7F"/>
                </a:solidFill>
                <a:latin typeface="Calibri"/>
                <a:ea typeface="Calibri"/>
                <a:cs typeface="Calibri"/>
                <a:sym typeface="Calibri"/>
              </a:rPr>
              <a:t>scheme, chorus, chemist, echo, character</a:t>
            </a:r>
            <a:endParaRPr b="0" i="0" sz="1100" u="none">
              <a:solidFill>
                <a:srgbClr val="7F7F7F"/>
              </a:solidFill>
              <a:latin typeface="Calibri"/>
              <a:ea typeface="Calibri"/>
              <a:cs typeface="Calibri"/>
              <a:sym typeface="Calibri"/>
            </a:endParaRPr>
          </a:p>
          <a:p>
            <a:pPr indent="0" lvl="0" marL="0" rtl="0" algn="l">
              <a:lnSpc>
                <a:spcPct val="90000"/>
              </a:lnSpc>
              <a:spcBef>
                <a:spcPts val="1000"/>
              </a:spcBef>
              <a:spcAft>
                <a:spcPts val="0"/>
              </a:spcAft>
              <a:buSzPts val="2800"/>
              <a:buNone/>
            </a:pPr>
            <a:r>
              <a:rPr b="1" i="0" lang="en-US" sz="2400" u="none">
                <a:solidFill>
                  <a:srgbClr val="7F7F7F"/>
                </a:solidFill>
                <a:latin typeface="Calibri"/>
                <a:ea typeface="Calibri"/>
                <a:cs typeface="Calibri"/>
                <a:sym typeface="Calibri"/>
              </a:rPr>
              <a:t>Words with the /ʃ/ sound spelt ch</a:t>
            </a:r>
            <a:br>
              <a:rPr b="1" i="0" lang="en-US" sz="2400" u="none">
                <a:solidFill>
                  <a:srgbClr val="7F7F7F"/>
                </a:solidFill>
                <a:latin typeface="Calibri"/>
                <a:ea typeface="Calibri"/>
                <a:cs typeface="Calibri"/>
                <a:sym typeface="Calibri"/>
              </a:rPr>
            </a:br>
            <a:r>
              <a:rPr b="1" i="0" lang="en-US" sz="2400" u="none">
                <a:solidFill>
                  <a:srgbClr val="7F7F7F"/>
                </a:solidFill>
                <a:latin typeface="Calibri"/>
                <a:ea typeface="Calibri"/>
                <a:cs typeface="Calibri"/>
                <a:sym typeface="Calibri"/>
              </a:rPr>
              <a:t>(mostly French in origin)</a:t>
            </a:r>
            <a:endParaRPr b="0" i="0" sz="1100" u="none">
              <a:solidFill>
                <a:srgbClr val="7F7F7F"/>
              </a:solidFill>
              <a:latin typeface="Calibri"/>
              <a:ea typeface="Calibri"/>
              <a:cs typeface="Calibri"/>
              <a:sym typeface="Calibri"/>
            </a:endParaRPr>
          </a:p>
          <a:p>
            <a:pPr indent="0" lvl="0" marL="0" rtl="0" algn="l">
              <a:lnSpc>
                <a:spcPct val="90000"/>
              </a:lnSpc>
              <a:spcBef>
                <a:spcPts val="1000"/>
              </a:spcBef>
              <a:spcAft>
                <a:spcPts val="0"/>
              </a:spcAft>
              <a:buSzPts val="2800"/>
              <a:buNone/>
            </a:pPr>
            <a:r>
              <a:rPr b="0" i="0" lang="en-US" sz="2400" u="none">
                <a:solidFill>
                  <a:srgbClr val="7F7F7F"/>
                </a:solidFill>
                <a:latin typeface="Calibri"/>
                <a:ea typeface="Calibri"/>
                <a:cs typeface="Calibri"/>
                <a:sym typeface="Calibri"/>
              </a:rPr>
              <a:t>chef, chalet, machine, brochure</a:t>
            </a:r>
            <a:endParaRPr b="0" i="0" sz="1100" u="none">
              <a:solidFill>
                <a:srgbClr val="7F7F7F"/>
              </a:solidFill>
              <a:latin typeface="Calibri"/>
              <a:ea typeface="Calibri"/>
              <a:cs typeface="Calibri"/>
              <a:sym typeface="Calibri"/>
            </a:endParaRPr>
          </a:p>
          <a:p>
            <a:pPr indent="0" lvl="0" marL="0" rtl="0" algn="l">
              <a:lnSpc>
                <a:spcPct val="90000"/>
              </a:lnSpc>
              <a:spcBef>
                <a:spcPts val="1000"/>
              </a:spcBef>
              <a:spcAft>
                <a:spcPts val="0"/>
              </a:spcAft>
              <a:buSzPts val="2800"/>
              <a:buNone/>
            </a:pPr>
            <a:r>
              <a:rPr b="1" i="0" lang="en-US" sz="2400" u="none">
                <a:solidFill>
                  <a:srgbClr val="7F7F7F"/>
                </a:solidFill>
                <a:latin typeface="Calibri"/>
                <a:ea typeface="Calibri"/>
                <a:cs typeface="Calibri"/>
                <a:sym typeface="Calibri"/>
              </a:rPr>
              <a:t>Words ending with the /g/ sound</a:t>
            </a:r>
            <a:br>
              <a:rPr b="1" i="0" lang="en-US" sz="2400" u="none">
                <a:solidFill>
                  <a:srgbClr val="7F7F7F"/>
                </a:solidFill>
                <a:latin typeface="Calibri"/>
                <a:ea typeface="Calibri"/>
                <a:cs typeface="Calibri"/>
                <a:sym typeface="Calibri"/>
              </a:rPr>
            </a:br>
            <a:r>
              <a:rPr b="1" i="0" lang="en-US" sz="2400" u="none">
                <a:solidFill>
                  <a:srgbClr val="7F7F7F"/>
                </a:solidFill>
                <a:latin typeface="Calibri"/>
                <a:ea typeface="Calibri"/>
                <a:cs typeface="Calibri"/>
                <a:sym typeface="Calibri"/>
              </a:rPr>
              <a:t>spelt –gue and the /k/ sound spelt –que</a:t>
            </a:r>
            <a:br>
              <a:rPr b="1" i="0" lang="en-US" sz="2400" u="none">
                <a:solidFill>
                  <a:srgbClr val="7F7F7F"/>
                </a:solidFill>
                <a:latin typeface="Calibri"/>
                <a:ea typeface="Calibri"/>
                <a:cs typeface="Calibri"/>
                <a:sym typeface="Calibri"/>
              </a:rPr>
            </a:br>
            <a:r>
              <a:rPr b="1" i="0" lang="en-US" sz="2400" u="none">
                <a:solidFill>
                  <a:srgbClr val="7F7F7F"/>
                </a:solidFill>
                <a:latin typeface="Calibri"/>
                <a:ea typeface="Calibri"/>
                <a:cs typeface="Calibri"/>
                <a:sym typeface="Calibri"/>
              </a:rPr>
              <a:t>(French in origin)</a:t>
            </a:r>
            <a:endParaRPr b="0" i="0" sz="1100" u="none">
              <a:solidFill>
                <a:srgbClr val="7F7F7F"/>
              </a:solidFill>
              <a:latin typeface="Calibri"/>
              <a:ea typeface="Calibri"/>
              <a:cs typeface="Calibri"/>
              <a:sym typeface="Calibri"/>
            </a:endParaRPr>
          </a:p>
          <a:p>
            <a:pPr indent="0" lvl="0" marL="0" rtl="0" algn="l">
              <a:lnSpc>
                <a:spcPct val="90000"/>
              </a:lnSpc>
              <a:spcBef>
                <a:spcPts val="1000"/>
              </a:spcBef>
              <a:spcAft>
                <a:spcPts val="0"/>
              </a:spcAft>
              <a:buSzPts val="2800"/>
              <a:buNone/>
            </a:pPr>
            <a:r>
              <a:rPr b="0" i="0" lang="en-US" sz="2400" u="none">
                <a:solidFill>
                  <a:srgbClr val="7F7F7F"/>
                </a:solidFill>
                <a:latin typeface="Calibri"/>
                <a:ea typeface="Calibri"/>
                <a:cs typeface="Calibri"/>
                <a:sym typeface="Calibri"/>
              </a:rPr>
              <a:t>league, tongue</a:t>
            </a:r>
            <a:endParaRPr/>
          </a:p>
        </p:txBody>
      </p:sp>
      <p:pic>
        <p:nvPicPr>
          <p:cNvPr id="196" name="Google Shape;196;p6"/>
          <p:cNvPicPr preferRelativeResize="0"/>
          <p:nvPr/>
        </p:nvPicPr>
        <p:blipFill rotWithShape="1">
          <a:blip r:embed="rId3">
            <a:alphaModFix/>
          </a:blip>
          <a:srcRect b="0" l="0" r="0" t="0"/>
          <a:stretch/>
        </p:blipFill>
        <p:spPr>
          <a:xfrm>
            <a:off x="6421437" y="2630487"/>
            <a:ext cx="2127250" cy="313848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7"/>
          <p:cNvSpPr txBox="1"/>
          <p:nvPr>
            <p:ph idx="4294967295" type="title"/>
          </p:nvPr>
        </p:nvSpPr>
        <p:spPr>
          <a:xfrm>
            <a:off x="641350" y="669925"/>
            <a:ext cx="8515350" cy="517525"/>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000000"/>
              </a:buClr>
              <a:buSzPts val="4000"/>
              <a:buFont typeface="Arial"/>
              <a:buNone/>
            </a:pPr>
            <a:r>
              <a:rPr b="1" i="0" lang="en-US" sz="4000" u="none" cap="none" strike="noStrike">
                <a:solidFill>
                  <a:srgbClr val="000000"/>
                </a:solidFill>
                <a:latin typeface="Calibri"/>
                <a:ea typeface="Calibri"/>
                <a:cs typeface="Calibri"/>
                <a:sym typeface="Calibri"/>
              </a:rPr>
              <a:t>Etymology for spelling</a:t>
            </a:r>
            <a:endParaRPr/>
          </a:p>
        </p:txBody>
      </p:sp>
      <p:sp>
        <p:nvSpPr>
          <p:cNvPr id="203" name="Google Shape;203;p7"/>
          <p:cNvSpPr txBox="1"/>
          <p:nvPr>
            <p:ph idx="1" type="body"/>
          </p:nvPr>
        </p:nvSpPr>
        <p:spPr>
          <a:xfrm>
            <a:off x="641350" y="1306512"/>
            <a:ext cx="7799387" cy="2227262"/>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SzPts val="2800"/>
              <a:buNone/>
            </a:pPr>
            <a:r>
              <a:rPr b="0" i="0" lang="en-US" sz="2400" u="none">
                <a:solidFill>
                  <a:srgbClr val="7F7F7F"/>
                </a:solidFill>
                <a:latin typeface="Calibri"/>
                <a:ea typeface="Calibri"/>
                <a:cs typeface="Calibri"/>
                <a:sym typeface="Calibri"/>
              </a:rPr>
              <a:t>‘Etymology also helps with spelling and pronunciation.</a:t>
            </a:r>
            <a:br>
              <a:rPr b="0" i="0" lang="en-US" sz="2400" u="none">
                <a:solidFill>
                  <a:srgbClr val="7F7F7F"/>
                </a:solidFill>
                <a:latin typeface="Calibri"/>
                <a:ea typeface="Calibri"/>
                <a:cs typeface="Calibri"/>
                <a:sym typeface="Calibri"/>
              </a:rPr>
            </a:br>
            <a:r>
              <a:rPr b="0" i="0" lang="en-US" sz="2400" u="none">
                <a:solidFill>
                  <a:srgbClr val="7F7F7F"/>
                </a:solidFill>
                <a:latin typeface="Calibri"/>
                <a:ea typeface="Calibri"/>
                <a:cs typeface="Calibri"/>
                <a:sym typeface="Calibri"/>
              </a:rPr>
              <a:t>In ‘chlorophyll’, ‘ch’ comes from the Greek letter Χ (chi, pronounced ‘kai’) and ‘ph’ from the Greek letter Φ (phi, pronounced ‘fai’). The spelling of many abbreviations reflects the full form of a Latin word, for example ‘lb’ (libra  ‘pound’) and ‘a.m.’ and ‘p.m.’ (ante and post meridiem, ‘before and after midday’).’</a:t>
            </a:r>
            <a:endParaRPr/>
          </a:p>
        </p:txBody>
      </p:sp>
      <p:sp>
        <p:nvSpPr>
          <p:cNvPr id="204" name="Google Shape;204;p7"/>
          <p:cNvSpPr txBox="1"/>
          <p:nvPr/>
        </p:nvSpPr>
        <p:spPr>
          <a:xfrm>
            <a:off x="650875" y="5670550"/>
            <a:ext cx="7331075" cy="2460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Calibri"/>
              <a:buNone/>
            </a:pPr>
            <a:r>
              <a:rPr b="0" i="1" lang="en-US" sz="1000" u="none">
                <a:solidFill>
                  <a:srgbClr val="000000"/>
                </a:solidFill>
                <a:latin typeface="Calibri"/>
                <a:ea typeface="Calibri"/>
                <a:cs typeface="Calibri"/>
                <a:sym typeface="Calibri"/>
              </a:rPr>
              <a:t>Source: </a:t>
            </a:r>
            <a:r>
              <a:rPr b="0" i="0" lang="en-US" sz="1000" u="none">
                <a:solidFill>
                  <a:srgbClr val="000000"/>
                </a:solidFill>
                <a:latin typeface="Calibri"/>
                <a:ea typeface="Calibri"/>
                <a:cs typeface="Calibri"/>
                <a:sym typeface="Calibri"/>
              </a:rPr>
              <a:t>https://www.teachprimary.com/learning_resources/view/let-kids-play-dictionary-detective-by-teaching-them-etymology</a:t>
            </a:r>
            <a:endParaRPr/>
          </a:p>
        </p:txBody>
      </p:sp>
      <p:pic>
        <p:nvPicPr>
          <p:cNvPr id="205" name="Google Shape;205;p7"/>
          <p:cNvPicPr preferRelativeResize="0"/>
          <p:nvPr/>
        </p:nvPicPr>
        <p:blipFill rotWithShape="1">
          <a:blip r:embed="rId3">
            <a:alphaModFix/>
          </a:blip>
          <a:srcRect b="0" l="0" r="0" t="0"/>
          <a:stretch/>
        </p:blipFill>
        <p:spPr>
          <a:xfrm>
            <a:off x="755650" y="3687762"/>
            <a:ext cx="2387600" cy="182086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pic>
        <p:nvPicPr>
          <p:cNvPr id="210" name="Google Shape;210;p8"/>
          <p:cNvPicPr preferRelativeResize="0"/>
          <p:nvPr/>
        </p:nvPicPr>
        <p:blipFill rotWithShape="1">
          <a:blip r:embed="rId3">
            <a:alphaModFix/>
          </a:blip>
          <a:srcRect b="0" l="0" r="0" t="0"/>
          <a:stretch/>
        </p:blipFill>
        <p:spPr>
          <a:xfrm>
            <a:off x="3014662" y="195262"/>
            <a:ext cx="3114675" cy="4321175"/>
          </a:xfrm>
          <a:prstGeom prst="rect">
            <a:avLst/>
          </a:prstGeom>
          <a:noFill/>
          <a:ln>
            <a:noFill/>
          </a:ln>
        </p:spPr>
      </p:pic>
      <p:sp>
        <p:nvSpPr>
          <p:cNvPr id="211" name="Google Shape;211;p8"/>
          <p:cNvSpPr txBox="1"/>
          <p:nvPr/>
        </p:nvSpPr>
        <p:spPr>
          <a:xfrm>
            <a:off x="1017587" y="3789362"/>
            <a:ext cx="7108825" cy="1835150"/>
          </a:xfrm>
          <a:prstGeom prst="rect">
            <a:avLst/>
          </a:prstGeom>
          <a:noFill/>
          <a:ln>
            <a:noFill/>
          </a:ln>
        </p:spPr>
        <p:txBody>
          <a:bodyPr anchorCtr="0" anchor="b" bIns="45700" lIns="45700" spcFirstLastPara="1" rIns="45700" wrap="square" tIns="45700">
            <a:normAutofit/>
          </a:bodyPr>
          <a:lstStyle/>
          <a:p>
            <a:pPr indent="0" lvl="0" marL="0" marR="0" rtl="0" algn="ctr">
              <a:lnSpc>
                <a:spcPct val="100000"/>
              </a:lnSpc>
              <a:spcBef>
                <a:spcPts val="0"/>
              </a:spcBef>
              <a:spcAft>
                <a:spcPts val="0"/>
              </a:spcAft>
              <a:buClr>
                <a:srgbClr val="000000"/>
              </a:buClr>
              <a:buSzPts val="4200"/>
              <a:buFont typeface="Calibri"/>
              <a:buNone/>
            </a:pPr>
            <a:r>
              <a:rPr b="1" i="0" lang="en-US" sz="4200" u="none">
                <a:solidFill>
                  <a:srgbClr val="000000"/>
                </a:solidFill>
                <a:latin typeface="Calibri"/>
                <a:ea typeface="Calibri"/>
                <a:cs typeface="Calibri"/>
                <a:sym typeface="Calibri"/>
              </a:rPr>
              <a:t>Etymology for vocabulary development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1"/>
                                        </p:tgtEl>
                                        <p:attrNameLst>
                                          <p:attrName>style.visibility</p:attrName>
                                        </p:attrNameLst>
                                      </p:cBhvr>
                                      <p:to>
                                        <p:strVal val="visible"/>
                                      </p:to>
                                    </p:set>
                                    <p:anim calcmode="lin" valueType="num">
                                      <p:cBhvr additive="base">
                                        <p:cTn dur="500"/>
                                        <p:tgtEl>
                                          <p:spTgt spid="21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9"/>
          <p:cNvSpPr txBox="1"/>
          <p:nvPr/>
        </p:nvSpPr>
        <p:spPr>
          <a:xfrm>
            <a:off x="1166812" y="366712"/>
            <a:ext cx="6861175" cy="1143000"/>
          </a:xfrm>
          <a:prstGeom prst="rect">
            <a:avLst/>
          </a:prstGeom>
          <a:noFill/>
          <a:ln>
            <a:noFill/>
          </a:ln>
        </p:spPr>
        <p:txBody>
          <a:bodyPr anchorCtr="0" anchor="ctr" bIns="45700" lIns="45700" spcFirstLastPara="1" rIns="45700" wrap="square" tIns="45700">
            <a:normAutofit/>
          </a:bodyPr>
          <a:lstStyle/>
          <a:p>
            <a:pPr indent="0" lvl="0" marL="0" marR="0" rtl="0" algn="ctr">
              <a:lnSpc>
                <a:spcPct val="90000"/>
              </a:lnSpc>
              <a:spcBef>
                <a:spcPts val="0"/>
              </a:spcBef>
              <a:spcAft>
                <a:spcPts val="0"/>
              </a:spcAft>
              <a:buClr>
                <a:srgbClr val="000000"/>
              </a:buClr>
              <a:buSzPts val="3500"/>
              <a:buFont typeface="Calibri"/>
              <a:buNone/>
            </a:pPr>
            <a:r>
              <a:rPr b="1" i="0" lang="en-US" sz="3500" u="none">
                <a:solidFill>
                  <a:srgbClr val="000000"/>
                </a:solidFill>
                <a:latin typeface="Calibri"/>
                <a:ea typeface="Calibri"/>
                <a:cs typeface="Calibri"/>
                <a:sym typeface="Calibri"/>
              </a:rPr>
              <a:t>Word </a:t>
            </a:r>
            <a:r>
              <a:rPr b="1" i="0" lang="en-US" sz="3500" u="none">
                <a:solidFill>
                  <a:srgbClr val="7030A0"/>
                </a:solidFill>
                <a:latin typeface="Calibri"/>
                <a:ea typeface="Calibri"/>
                <a:cs typeface="Calibri"/>
                <a:sym typeface="Calibri"/>
              </a:rPr>
              <a:t>RESCUE</a:t>
            </a:r>
            <a:r>
              <a:rPr b="1" i="0" lang="en-US" sz="3500" u="none">
                <a:solidFill>
                  <a:srgbClr val="000000"/>
                </a:solidFill>
                <a:latin typeface="Calibri"/>
                <a:ea typeface="Calibri"/>
                <a:cs typeface="Calibri"/>
                <a:sym typeface="Calibri"/>
              </a:rPr>
              <a:t> </a:t>
            </a:r>
            <a:br>
              <a:rPr b="1" i="0" lang="en-US" sz="3500" u="none">
                <a:solidFill>
                  <a:srgbClr val="000000"/>
                </a:solidFill>
                <a:latin typeface="Calibri"/>
                <a:ea typeface="Calibri"/>
                <a:cs typeface="Calibri"/>
                <a:sym typeface="Calibri"/>
              </a:rPr>
            </a:br>
            <a:endParaRPr/>
          </a:p>
        </p:txBody>
      </p:sp>
      <p:sp>
        <p:nvSpPr>
          <p:cNvPr id="218" name="Google Shape;218;p9"/>
          <p:cNvSpPr txBox="1"/>
          <p:nvPr>
            <p:ph idx="1" type="body"/>
          </p:nvPr>
        </p:nvSpPr>
        <p:spPr>
          <a:xfrm>
            <a:off x="1166812" y="1101725"/>
            <a:ext cx="7966075" cy="4525962"/>
          </a:xfrm>
          <a:prstGeom prst="rect">
            <a:avLst/>
          </a:prstGeom>
          <a:noFill/>
          <a:ln>
            <a:noFill/>
          </a:ln>
        </p:spPr>
        <p:txBody>
          <a:bodyPr anchorCtr="0" anchor="t" bIns="45700" lIns="45700" spcFirstLastPara="1" rIns="45700" wrap="square" tIns="45700">
            <a:noAutofit/>
          </a:bodyPr>
          <a:lstStyle/>
          <a:p>
            <a:pPr indent="0" lvl="0" marL="0" rtl="0" algn="l">
              <a:lnSpc>
                <a:spcPct val="120000"/>
              </a:lnSpc>
              <a:spcBef>
                <a:spcPts val="0"/>
              </a:spcBef>
              <a:spcAft>
                <a:spcPts val="0"/>
              </a:spcAft>
              <a:buSzPts val="2800"/>
              <a:buNone/>
            </a:pPr>
            <a:r>
              <a:rPr b="1" i="0" lang="en-US" sz="3200" u="none">
                <a:solidFill>
                  <a:srgbClr val="7030A0"/>
                </a:solidFill>
                <a:latin typeface="Calibri"/>
                <a:ea typeface="Calibri"/>
                <a:cs typeface="Calibri"/>
                <a:sym typeface="Calibri"/>
              </a:rPr>
              <a:t>R</a:t>
            </a:r>
            <a:r>
              <a:rPr b="0" i="0" lang="en-US" sz="3200" u="none">
                <a:solidFill>
                  <a:srgbClr val="535353"/>
                </a:solidFill>
                <a:latin typeface="Calibri"/>
                <a:ea typeface="Calibri"/>
                <a:cs typeface="Calibri"/>
                <a:sym typeface="Calibri"/>
              </a:rPr>
              <a:t>ead it</a:t>
            </a:r>
            <a:endParaRPr/>
          </a:p>
          <a:p>
            <a:pPr indent="0" lvl="0" marL="0" rtl="0" algn="l">
              <a:lnSpc>
                <a:spcPct val="120000"/>
              </a:lnSpc>
              <a:spcBef>
                <a:spcPts val="1800"/>
              </a:spcBef>
              <a:spcAft>
                <a:spcPts val="0"/>
              </a:spcAft>
              <a:buSzPts val="2800"/>
              <a:buNone/>
            </a:pPr>
            <a:r>
              <a:rPr b="1" i="0" lang="en-US" sz="3200" u="none">
                <a:solidFill>
                  <a:srgbClr val="7030A0"/>
                </a:solidFill>
                <a:latin typeface="Calibri"/>
                <a:ea typeface="Calibri"/>
                <a:cs typeface="Calibri"/>
                <a:sym typeface="Calibri"/>
              </a:rPr>
              <a:t>E</a:t>
            </a:r>
            <a:r>
              <a:rPr b="0" i="0" lang="en-US" sz="3200" u="none">
                <a:solidFill>
                  <a:srgbClr val="535353"/>
                </a:solidFill>
                <a:latin typeface="Calibri"/>
                <a:ea typeface="Calibri"/>
                <a:cs typeface="Calibri"/>
                <a:sym typeface="Calibri"/>
              </a:rPr>
              <a:t>xplore it</a:t>
            </a:r>
            <a:endParaRPr/>
          </a:p>
          <a:p>
            <a:pPr indent="0" lvl="0" marL="0" rtl="0" algn="l">
              <a:lnSpc>
                <a:spcPct val="120000"/>
              </a:lnSpc>
              <a:spcBef>
                <a:spcPts val="1800"/>
              </a:spcBef>
              <a:spcAft>
                <a:spcPts val="0"/>
              </a:spcAft>
              <a:buSzPts val="2800"/>
              <a:buNone/>
            </a:pPr>
            <a:r>
              <a:rPr b="1" i="0" lang="en-US" sz="3200" u="none">
                <a:solidFill>
                  <a:srgbClr val="7030A0"/>
                </a:solidFill>
                <a:latin typeface="Calibri"/>
                <a:ea typeface="Calibri"/>
                <a:cs typeface="Calibri"/>
                <a:sym typeface="Calibri"/>
              </a:rPr>
              <a:t>S</a:t>
            </a:r>
            <a:r>
              <a:rPr b="0" i="0" lang="en-US" sz="3200" u="none">
                <a:solidFill>
                  <a:srgbClr val="535353"/>
                </a:solidFill>
                <a:latin typeface="Calibri"/>
                <a:ea typeface="Calibri"/>
                <a:cs typeface="Calibri"/>
                <a:sym typeface="Calibri"/>
              </a:rPr>
              <a:t>pell it</a:t>
            </a:r>
            <a:endParaRPr/>
          </a:p>
          <a:p>
            <a:pPr indent="0" lvl="0" marL="0" rtl="0" algn="l">
              <a:lnSpc>
                <a:spcPct val="120000"/>
              </a:lnSpc>
              <a:spcBef>
                <a:spcPts val="1800"/>
              </a:spcBef>
              <a:spcAft>
                <a:spcPts val="0"/>
              </a:spcAft>
              <a:buSzPts val="2800"/>
              <a:buNone/>
            </a:pPr>
            <a:r>
              <a:rPr b="1" i="0" lang="en-US" sz="3200" u="none">
                <a:solidFill>
                  <a:srgbClr val="7030A0"/>
                </a:solidFill>
                <a:latin typeface="Calibri"/>
                <a:ea typeface="Calibri"/>
                <a:cs typeface="Calibri"/>
                <a:sym typeface="Calibri"/>
              </a:rPr>
              <a:t>C</a:t>
            </a:r>
            <a:r>
              <a:rPr b="0" i="0" lang="en-US" sz="3200" u="none">
                <a:solidFill>
                  <a:srgbClr val="535353"/>
                </a:solidFill>
                <a:latin typeface="Calibri"/>
                <a:ea typeface="Calibri"/>
                <a:cs typeface="Calibri"/>
                <a:sym typeface="Calibri"/>
              </a:rPr>
              <a:t>heck it</a:t>
            </a:r>
            <a:endParaRPr b="0" i="1" sz="3200" u="none">
              <a:solidFill>
                <a:srgbClr val="535353"/>
              </a:solidFill>
              <a:latin typeface="Calibri"/>
              <a:ea typeface="Calibri"/>
              <a:cs typeface="Calibri"/>
              <a:sym typeface="Calibri"/>
            </a:endParaRPr>
          </a:p>
          <a:p>
            <a:pPr indent="-228600" lvl="0" marL="457200" rtl="0" algn="l">
              <a:lnSpc>
                <a:spcPct val="90000"/>
              </a:lnSpc>
              <a:spcBef>
                <a:spcPts val="2800"/>
              </a:spcBef>
              <a:spcAft>
                <a:spcPts val="0"/>
              </a:spcAft>
              <a:buClr>
                <a:schemeClr val="dk1"/>
              </a:buClr>
              <a:buSzPts val="2800"/>
              <a:buNone/>
            </a:pPr>
            <a:r>
              <a:t/>
            </a:r>
            <a:endParaRPr b="0" i="1" sz="3200" u="none">
              <a:solidFill>
                <a:srgbClr val="535353"/>
              </a:solidFill>
              <a:latin typeface="Calibri"/>
              <a:ea typeface="Calibri"/>
              <a:cs typeface="Calibri"/>
              <a:sym typeface="Calibri"/>
            </a:endParaRPr>
          </a:p>
        </p:txBody>
      </p:sp>
      <p:sp>
        <p:nvSpPr>
          <p:cNvPr id="219" name="Google Shape;219;p9"/>
          <p:cNvSpPr/>
          <p:nvPr/>
        </p:nvSpPr>
        <p:spPr>
          <a:xfrm>
            <a:off x="819150" y="1320800"/>
            <a:ext cx="153987" cy="238125"/>
          </a:xfrm>
          <a:prstGeom prst="chevron">
            <a:avLst>
              <a:gd fmla="val 10800" name="adj"/>
            </a:avLst>
          </a:prstGeom>
          <a:solidFill>
            <a:srgbClr val="7F7F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20" name="Google Shape;220;p9"/>
          <p:cNvSpPr/>
          <p:nvPr/>
        </p:nvSpPr>
        <p:spPr>
          <a:xfrm>
            <a:off x="779462" y="2176462"/>
            <a:ext cx="153987" cy="236537"/>
          </a:xfrm>
          <a:prstGeom prst="chevron">
            <a:avLst>
              <a:gd fmla="val 10800" name="adj"/>
            </a:avLst>
          </a:prstGeom>
          <a:solidFill>
            <a:srgbClr val="7F7F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21" name="Google Shape;221;p9"/>
          <p:cNvSpPr/>
          <p:nvPr/>
        </p:nvSpPr>
        <p:spPr>
          <a:xfrm>
            <a:off x="779462" y="2970212"/>
            <a:ext cx="153987" cy="236537"/>
          </a:xfrm>
          <a:prstGeom prst="chevron">
            <a:avLst>
              <a:gd fmla="val 10800" name="adj"/>
            </a:avLst>
          </a:prstGeom>
          <a:solidFill>
            <a:srgbClr val="7F7F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22" name="Google Shape;222;p9"/>
          <p:cNvSpPr/>
          <p:nvPr/>
        </p:nvSpPr>
        <p:spPr>
          <a:xfrm>
            <a:off x="793750" y="3754437"/>
            <a:ext cx="153987" cy="236537"/>
          </a:xfrm>
          <a:prstGeom prst="chevron">
            <a:avLst>
              <a:gd fmla="val 10800" name="adj"/>
            </a:avLst>
          </a:prstGeom>
          <a:solidFill>
            <a:srgbClr val="7F7F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23" name="Google Shape;223;p9"/>
          <p:cNvSpPr txBox="1"/>
          <p:nvPr/>
        </p:nvSpPr>
        <p:spPr>
          <a:xfrm>
            <a:off x="1166812" y="4227512"/>
            <a:ext cx="7966075" cy="4525962"/>
          </a:xfrm>
          <a:prstGeom prst="rect">
            <a:avLst/>
          </a:prstGeom>
          <a:noFill/>
          <a:ln>
            <a:noFill/>
          </a:ln>
        </p:spPr>
        <p:txBody>
          <a:bodyPr anchorCtr="0" anchor="t" bIns="45700" lIns="45700" spcFirstLastPara="1" rIns="45700" wrap="square" tIns="45700">
            <a:normAutofit/>
          </a:bodyPr>
          <a:lstStyle/>
          <a:p>
            <a:pPr indent="0" lvl="0" marL="0" marR="0" rtl="0" algn="l">
              <a:lnSpc>
                <a:spcPct val="150000"/>
              </a:lnSpc>
              <a:spcBef>
                <a:spcPts val="0"/>
              </a:spcBef>
              <a:spcAft>
                <a:spcPts val="0"/>
              </a:spcAft>
              <a:buClr>
                <a:srgbClr val="7030A0"/>
              </a:buClr>
              <a:buSzPts val="3200"/>
              <a:buFont typeface="Calibri"/>
              <a:buNone/>
            </a:pPr>
            <a:r>
              <a:rPr b="1" i="0" lang="en-US" sz="3200" u="none">
                <a:solidFill>
                  <a:srgbClr val="7030A0"/>
                </a:solidFill>
                <a:latin typeface="Calibri"/>
                <a:ea typeface="Calibri"/>
                <a:cs typeface="Calibri"/>
                <a:sym typeface="Calibri"/>
              </a:rPr>
              <a:t>U</a:t>
            </a:r>
            <a:r>
              <a:rPr b="0" i="0" lang="en-US" sz="3200" u="none">
                <a:solidFill>
                  <a:srgbClr val="595959"/>
                </a:solidFill>
                <a:latin typeface="Calibri"/>
                <a:ea typeface="Calibri"/>
                <a:cs typeface="Calibri"/>
                <a:sym typeface="Calibri"/>
              </a:rPr>
              <a:t>nderstand it  </a:t>
            </a:r>
            <a:endParaRPr/>
          </a:p>
          <a:p>
            <a:pPr indent="0" lvl="0" marL="0" marR="0" rtl="0" algn="l">
              <a:lnSpc>
                <a:spcPct val="150000"/>
              </a:lnSpc>
              <a:spcBef>
                <a:spcPts val="0"/>
              </a:spcBef>
              <a:spcAft>
                <a:spcPts val="0"/>
              </a:spcAft>
              <a:buClr>
                <a:srgbClr val="7030A0"/>
              </a:buClr>
              <a:buSzPts val="3200"/>
              <a:buFont typeface="Calibri"/>
              <a:buNone/>
            </a:pPr>
            <a:r>
              <a:rPr b="1" i="0" lang="en-US" sz="3200" u="none">
                <a:solidFill>
                  <a:srgbClr val="7030A0"/>
                </a:solidFill>
                <a:latin typeface="Calibri"/>
                <a:ea typeface="Calibri"/>
                <a:cs typeface="Calibri"/>
                <a:sym typeface="Calibri"/>
              </a:rPr>
              <a:t>E</a:t>
            </a:r>
            <a:r>
              <a:rPr b="0" i="0" lang="en-US" sz="3200" u="none">
                <a:solidFill>
                  <a:srgbClr val="595959"/>
                </a:solidFill>
                <a:latin typeface="Calibri"/>
                <a:ea typeface="Calibri"/>
                <a:cs typeface="Calibri"/>
                <a:sym typeface="Calibri"/>
              </a:rPr>
              <a:t>xplain it in different contexts  </a:t>
            </a:r>
            <a:endParaRPr b="0" i="0" sz="3200" u="none">
              <a:solidFill>
                <a:srgbClr val="595959"/>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3200" u="none">
              <a:solidFill>
                <a:srgbClr val="595959"/>
              </a:solidFill>
              <a:latin typeface="Calibri"/>
              <a:ea typeface="Calibri"/>
              <a:cs typeface="Calibri"/>
              <a:sym typeface="Calibri"/>
            </a:endParaRPr>
          </a:p>
        </p:txBody>
      </p:sp>
      <p:sp>
        <p:nvSpPr>
          <p:cNvPr id="224" name="Google Shape;224;p9"/>
          <p:cNvSpPr/>
          <p:nvPr/>
        </p:nvSpPr>
        <p:spPr>
          <a:xfrm>
            <a:off x="793750" y="4572000"/>
            <a:ext cx="153987" cy="238125"/>
          </a:xfrm>
          <a:prstGeom prst="chevron">
            <a:avLst>
              <a:gd fmla="val 10800" name="adj"/>
            </a:avLst>
          </a:prstGeom>
          <a:solidFill>
            <a:srgbClr val="7F7F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25" name="Google Shape;225;p9"/>
          <p:cNvSpPr/>
          <p:nvPr/>
        </p:nvSpPr>
        <p:spPr>
          <a:xfrm>
            <a:off x="804862" y="5308600"/>
            <a:ext cx="153987" cy="236537"/>
          </a:xfrm>
          <a:prstGeom prst="chevron">
            <a:avLst>
              <a:gd fmla="val 10800" name="adj"/>
            </a:avLst>
          </a:prstGeom>
          <a:solidFill>
            <a:srgbClr val="7F7F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3">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4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2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6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3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7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xmlns:r="http://schemas.openxmlformats.org/officeDocument/2006/relationships" name="5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xmlns:r="http://schemas.openxmlformats.org/officeDocument/2006/relationships" name="1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2020-07-19T15:34:46Z</dcterms:created>
  <dc:creator>Shareen Wilkinson</dc:creator>
</cp:coreProperties>
</file>