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theme/theme4.xml" ContentType="application/vnd.openxmlformats-officedocument.theme+xml"/>
  <Override PartName="/ppt/slideLayouts/slideLayout13.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8" r:id="rId2"/>
    <p:sldMasterId id="2147483660" r:id="rId3"/>
    <p:sldMasterId id="2147483662" r:id="rId4"/>
    <p:sldMasterId id="2147483664" r:id="rId5"/>
  </p:sldMasterIdLst>
  <p:notesMasterIdLst>
    <p:notesMasterId r:id="rId31"/>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4" roundtripDataSignature="AMtx7mjYlubjzOaiD309AQPPviHrGPxB/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124" d="100"/>
          <a:sy n="124" d="100"/>
        </p:scale>
        <p:origin x="182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customschemas.google.com/relationships/presentationmetadata" Target="metadata"/><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7"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7"/>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2" y="0"/>
            <a:ext cx="2971800" cy="458787"/>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212"/>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2" y="8685212"/>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6" name="Google Shape;116;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3" name="Google Shape;243;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0" name="Google Shape;250;p1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7" name="Google Shape;257;p1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6" name="Google Shape;266;p1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2" name="Google Shape;272;p1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8" name="Google Shape;278;p1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6" name="Google Shape;286;p1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6" name="Google Shape;296;p1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6" name="Google Shape;306;p1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2" name="Google Shape;312;p1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4" name="Google Shape;124;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8" name="Google Shape;318;p2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4" name="Google Shape;324;p2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p2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9" name="Google Shape;339;p2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p2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6" name="Google Shape;346;p2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1"/>
        <p:cNvGrpSpPr/>
        <p:nvPr/>
      </p:nvGrpSpPr>
      <p:grpSpPr>
        <a:xfrm>
          <a:off x="0" y="0"/>
          <a:ext cx="0" cy="0"/>
          <a:chOff x="0" y="0"/>
          <a:chExt cx="0" cy="0"/>
        </a:xfrm>
      </p:grpSpPr>
      <p:sp>
        <p:nvSpPr>
          <p:cNvPr id="352" name="Google Shape;352;p2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3" name="Google Shape;353;p2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7"/>
        <p:cNvGrpSpPr/>
        <p:nvPr/>
      </p:nvGrpSpPr>
      <p:grpSpPr>
        <a:xfrm>
          <a:off x="0" y="0"/>
          <a:ext cx="0" cy="0"/>
          <a:chOff x="0" y="0"/>
          <a:chExt cx="0" cy="0"/>
        </a:xfrm>
      </p:grpSpPr>
      <p:sp>
        <p:nvSpPr>
          <p:cNvPr id="358" name="Google Shape;358;p2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9" name="Google Shape;359;p2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3" name="Google Shape;133;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6" name="Google Shape;146;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87" name="Google Shape;187;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200"/>
              <a:buFont typeface="Calibri"/>
              <a:buNone/>
            </a:pPr>
            <a:r>
              <a:rPr lang="en-US" sz="1200">
                <a:latin typeface="Calibri"/>
                <a:ea typeface="Calibri"/>
                <a:cs typeface="Calibri"/>
                <a:sym typeface="Calibri"/>
              </a:rPr>
              <a:t>Implicit teaching – steps encourage reading across the school. </a:t>
            </a:r>
            <a:endParaRPr/>
          </a:p>
          <a:p>
            <a:pPr marL="0" lvl="0" indent="0" algn="l" rtl="0">
              <a:spcBef>
                <a:spcPts val="0"/>
              </a:spcBef>
              <a:spcAft>
                <a:spcPts val="0"/>
              </a:spcAft>
              <a:buSzPts val="1200"/>
              <a:buFont typeface="Calibri"/>
              <a:buNone/>
            </a:pPr>
            <a:r>
              <a:rPr lang="en-US" sz="1200">
                <a:latin typeface="Calibri"/>
                <a:ea typeface="Calibri"/>
                <a:cs typeface="Calibri"/>
                <a:sym typeface="Calibri"/>
              </a:rPr>
              <a:t>Class reader – reading aloud. </a:t>
            </a:r>
            <a:endParaRPr/>
          </a:p>
          <a:p>
            <a:pPr marL="0" lvl="0" indent="0" algn="l" rtl="0">
              <a:spcBef>
                <a:spcPts val="0"/>
              </a:spcBef>
              <a:spcAft>
                <a:spcPts val="0"/>
              </a:spcAft>
              <a:buSzPts val="1200"/>
              <a:buFont typeface="Calibri"/>
              <a:buNone/>
            </a:pPr>
            <a:r>
              <a:rPr lang="en-US" sz="1200">
                <a:latin typeface="Calibri"/>
                <a:ea typeface="Calibri"/>
                <a:cs typeface="Calibri"/>
                <a:sym typeface="Calibri"/>
              </a:rPr>
              <a:t>Explicitly teaching an exploring new words. </a:t>
            </a:r>
            <a:endParaRPr/>
          </a:p>
        </p:txBody>
      </p:sp>
      <p:sp>
        <p:nvSpPr>
          <p:cNvPr id="188" name="Google Shape;188;p5:notes"/>
          <p:cNvSpPr txBox="1"/>
          <p:nvPr/>
        </p:nvSpPr>
        <p:spPr>
          <a:xfrm>
            <a:off x="3884612" y="8685212"/>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a:solidFill>
                  <a:srgbClr val="000000"/>
                </a:solidFill>
                <a:latin typeface="Arial"/>
                <a:ea typeface="Arial"/>
                <a:cs typeface="Arial"/>
                <a:sym typeface="Arial"/>
              </a:rPr>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2" name="Google Shape;212;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8" name="Google Shape;218;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5" name="Google Shape;225;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6" name="Google Shape;236;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9"/>
        <p:cNvGrpSpPr/>
        <p:nvPr/>
      </p:nvGrpSpPr>
      <p:grpSpPr>
        <a:xfrm>
          <a:off x="0" y="0"/>
          <a:ext cx="0" cy="0"/>
          <a:chOff x="0" y="0"/>
          <a:chExt cx="0" cy="0"/>
        </a:xfrm>
      </p:grpSpPr>
      <p:sp>
        <p:nvSpPr>
          <p:cNvPr id="20" name="Google Shape;20;p27"/>
          <p:cNvSpPr txBox="1">
            <a:spLocks noGrp="1"/>
          </p:cNvSpPr>
          <p:nvPr>
            <p:ph type="ctrTitle"/>
          </p:nvPr>
        </p:nvSpPr>
        <p:spPr>
          <a:xfrm>
            <a:off x="685800" y="1122363"/>
            <a:ext cx="77724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27"/>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2" name="Google Shape;22;p27"/>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27"/>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27"/>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85"/>
        <p:cNvGrpSpPr/>
        <p:nvPr/>
      </p:nvGrpSpPr>
      <p:grpSpPr>
        <a:xfrm>
          <a:off x="0" y="0"/>
          <a:ext cx="0" cy="0"/>
          <a:chOff x="0" y="0"/>
          <a:chExt cx="0" cy="0"/>
        </a:xfrm>
      </p:grpSpPr>
      <p:sp>
        <p:nvSpPr>
          <p:cNvPr id="86" name="Google Shape;86;p29"/>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800"/>
              <a:buNone/>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25_Title and Content">
  <p:cSld name="25_Title and Content">
    <p:spTree>
      <p:nvGrpSpPr>
        <p:cNvPr id="1" name="Shape 94"/>
        <p:cNvGrpSpPr/>
        <p:nvPr/>
      </p:nvGrpSpPr>
      <p:grpSpPr>
        <a:xfrm>
          <a:off x="0" y="0"/>
          <a:ext cx="0" cy="0"/>
          <a:chOff x="0" y="0"/>
          <a:chExt cx="0" cy="0"/>
        </a:xfrm>
      </p:grpSpPr>
      <p:sp>
        <p:nvSpPr>
          <p:cNvPr id="95" name="Google Shape;95;p31"/>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800"/>
              <a:buNone/>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103"/>
        <p:cNvGrpSpPr/>
        <p:nvPr/>
      </p:nvGrpSpPr>
      <p:grpSpPr>
        <a:xfrm>
          <a:off x="0" y="0"/>
          <a:ext cx="0" cy="0"/>
          <a:chOff x="0" y="0"/>
          <a:chExt cx="0" cy="0"/>
        </a:xfrm>
      </p:grpSpPr>
      <p:sp>
        <p:nvSpPr>
          <p:cNvPr id="104" name="Google Shape;104;p33"/>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800"/>
              <a:buNone/>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112"/>
        <p:cNvGrpSpPr/>
        <p:nvPr/>
      </p:nvGrpSpPr>
      <p:grpSpPr>
        <a:xfrm>
          <a:off x="0" y="0"/>
          <a:ext cx="0" cy="0"/>
          <a:chOff x="0" y="0"/>
          <a:chExt cx="0" cy="0"/>
        </a:xfrm>
      </p:grpSpPr>
      <p:sp>
        <p:nvSpPr>
          <p:cNvPr id="113" name="Google Shape;113;p35"/>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800"/>
              <a:buNone/>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25"/>
        <p:cNvGrpSpPr/>
        <p:nvPr/>
      </p:nvGrpSpPr>
      <p:grpSpPr>
        <a:xfrm>
          <a:off x="0" y="0"/>
          <a:ext cx="0" cy="0"/>
          <a:chOff x="0" y="0"/>
          <a:chExt cx="0" cy="0"/>
        </a:xfrm>
      </p:grpSpPr>
      <p:sp>
        <p:nvSpPr>
          <p:cNvPr id="26" name="Google Shape;26;p36"/>
          <p:cNvSpPr txBox="1">
            <a:spLocks noGrp="1"/>
          </p:cNvSpPr>
          <p:nvPr>
            <p:ph type="title"/>
          </p:nvPr>
        </p:nvSpPr>
        <p:spPr>
          <a:xfrm rot="5400000">
            <a:off x="4623593" y="2285206"/>
            <a:ext cx="5811838" cy="19716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36"/>
          <p:cNvSpPr txBox="1">
            <a:spLocks noGrp="1"/>
          </p:cNvSpPr>
          <p:nvPr>
            <p:ph type="body" idx="1"/>
          </p:nvPr>
        </p:nvSpPr>
        <p:spPr>
          <a:xfrm rot="5400000">
            <a:off x="623093" y="370681"/>
            <a:ext cx="5811838" cy="58007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6"/>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36"/>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36"/>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31"/>
        <p:cNvGrpSpPr/>
        <p:nvPr/>
      </p:nvGrpSpPr>
      <p:grpSpPr>
        <a:xfrm>
          <a:off x="0" y="0"/>
          <a:ext cx="0" cy="0"/>
          <a:chOff x="0" y="0"/>
          <a:chExt cx="0" cy="0"/>
        </a:xfrm>
      </p:grpSpPr>
      <p:sp>
        <p:nvSpPr>
          <p:cNvPr id="32" name="Google Shape;32;p37"/>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37"/>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4" name="Google Shape;34;p37"/>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37"/>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37"/>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7"/>
        <p:cNvGrpSpPr/>
        <p:nvPr/>
      </p:nvGrpSpPr>
      <p:grpSpPr>
        <a:xfrm>
          <a:off x="0" y="0"/>
          <a:ext cx="0" cy="0"/>
          <a:chOff x="0" y="0"/>
          <a:chExt cx="0" cy="0"/>
        </a:xfrm>
      </p:grpSpPr>
      <p:sp>
        <p:nvSpPr>
          <p:cNvPr id="38" name="Google Shape;38;p38"/>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38"/>
          <p:cNvSpPr>
            <a:spLocks noGrp="1"/>
          </p:cNvSpPr>
          <p:nvPr>
            <p:ph type="pic" idx="2"/>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40" name="Google Shape;40;p38"/>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1" name="Google Shape;41;p38"/>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38"/>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38"/>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4"/>
        <p:cNvGrpSpPr/>
        <p:nvPr/>
      </p:nvGrpSpPr>
      <p:grpSpPr>
        <a:xfrm>
          <a:off x="0" y="0"/>
          <a:ext cx="0" cy="0"/>
          <a:chOff x="0" y="0"/>
          <a:chExt cx="0" cy="0"/>
        </a:xfrm>
      </p:grpSpPr>
      <p:sp>
        <p:nvSpPr>
          <p:cNvPr id="45" name="Google Shape;45;p39"/>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39"/>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7" name="Google Shape;47;p39"/>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8" name="Google Shape;48;p39"/>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39"/>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39"/>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1"/>
        <p:cNvGrpSpPr/>
        <p:nvPr/>
      </p:nvGrpSpPr>
      <p:grpSpPr>
        <a:xfrm>
          <a:off x="0" y="0"/>
          <a:ext cx="0" cy="0"/>
          <a:chOff x="0" y="0"/>
          <a:chExt cx="0" cy="0"/>
        </a:xfrm>
      </p:grpSpPr>
      <p:sp>
        <p:nvSpPr>
          <p:cNvPr id="52" name="Google Shape;52;p40"/>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0"/>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40"/>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0"/>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6"/>
        <p:cNvGrpSpPr/>
        <p:nvPr/>
      </p:nvGrpSpPr>
      <p:grpSpPr>
        <a:xfrm>
          <a:off x="0" y="0"/>
          <a:ext cx="0" cy="0"/>
          <a:chOff x="0" y="0"/>
          <a:chExt cx="0" cy="0"/>
        </a:xfrm>
      </p:grpSpPr>
      <p:sp>
        <p:nvSpPr>
          <p:cNvPr id="57" name="Google Shape;57;p41"/>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41"/>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9" name="Google Shape;59;p41"/>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1"/>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1" name="Google Shape;61;p41"/>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2" name="Google Shape;62;p41"/>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41"/>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41"/>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65"/>
        <p:cNvGrpSpPr/>
        <p:nvPr/>
      </p:nvGrpSpPr>
      <p:grpSpPr>
        <a:xfrm>
          <a:off x="0" y="0"/>
          <a:ext cx="0" cy="0"/>
          <a:chOff x="0" y="0"/>
          <a:chExt cx="0" cy="0"/>
        </a:xfrm>
      </p:grpSpPr>
      <p:sp>
        <p:nvSpPr>
          <p:cNvPr id="66" name="Google Shape;66;p42"/>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42"/>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8" name="Google Shape;68;p42"/>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 name="Google Shape;69;p42"/>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42"/>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42"/>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72"/>
        <p:cNvGrpSpPr/>
        <p:nvPr/>
      </p:nvGrpSpPr>
      <p:grpSpPr>
        <a:xfrm>
          <a:off x="0" y="0"/>
          <a:ext cx="0" cy="0"/>
          <a:chOff x="0" y="0"/>
          <a:chExt cx="0" cy="0"/>
        </a:xfrm>
      </p:grpSpPr>
      <p:sp>
        <p:nvSpPr>
          <p:cNvPr id="73" name="Google Shape;73;p43"/>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43"/>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75" name="Google Shape;75;p43"/>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43"/>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43"/>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2.xml"/><Relationship Id="rId1"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3.xml"/><Relationship Id="rId1" Type="http://schemas.openxmlformats.org/officeDocument/2006/relationships/slideLayout" Target="../slideLayouts/slideLayout11.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4.xml"/><Relationship Id="rId1" Type="http://schemas.openxmlformats.org/officeDocument/2006/relationships/slideLayout" Target="../slideLayouts/slideLayout12.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5.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6"/>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11" name="Google Shape;11;p26"/>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L="914400" marR="0" lvl="1" indent="-228600" algn="l" rtl="0">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L="1371600" marR="0" lvl="2" indent="-228600" algn="l" rtl="0">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L="1828800" marR="0" lvl="3" indent="-228600" algn="l" rtl="0">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L="2286000" marR="0" lvl="4" indent="-228600" algn="l" rtl="0">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12" name="Google Shape;12;p26"/>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13" name="Google Shape;13;p26"/>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14" name="Google Shape;14;p26"/>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
        <p:nvSpPr>
          <p:cNvPr id="15" name="Google Shape;15;p26"/>
          <p:cNvSpPr txBox="1"/>
          <p:nvPr/>
        </p:nvSpPr>
        <p:spPr>
          <a:xfrm>
            <a:off x="381000" y="6216650"/>
            <a:ext cx="2008187" cy="457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6" name="Google Shape;16;p26"/>
          <p:cNvSpPr txBox="1"/>
          <p:nvPr/>
        </p:nvSpPr>
        <p:spPr>
          <a:xfrm>
            <a:off x="8412162" y="6321425"/>
            <a:ext cx="350837" cy="26193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7F7F7F"/>
              </a:buClr>
              <a:buSzPts val="1100"/>
              <a:buFont typeface="Calibri"/>
              <a:buNone/>
            </a:pPr>
            <a:fld id="{00000000-1234-1234-1234-123412341234}" type="slidenum">
              <a:rPr lang="en-US" sz="1100" b="1" i="0" u="none">
                <a:solidFill>
                  <a:srgbClr val="7F7F7F"/>
                </a:solidFill>
                <a:latin typeface="Calibri"/>
                <a:ea typeface="Calibri"/>
                <a:cs typeface="Calibri"/>
                <a:sym typeface="Calibri"/>
              </a:rPr>
              <a:t>‹#›</a:t>
            </a:fld>
            <a:endParaRPr/>
          </a:p>
        </p:txBody>
      </p:sp>
      <p:pic>
        <p:nvPicPr>
          <p:cNvPr id="17" name="Google Shape;17;p26"/>
          <p:cNvPicPr preferRelativeResize="0"/>
          <p:nvPr/>
        </p:nvPicPr>
        <p:blipFill rotWithShape="1">
          <a:blip r:embed="rId11">
            <a:alphaModFix/>
          </a:blip>
          <a:srcRect/>
          <a:stretch/>
        </p:blipFill>
        <p:spPr>
          <a:xfrm>
            <a:off x="434975" y="6256337"/>
            <a:ext cx="2008187" cy="457200"/>
          </a:xfrm>
          <a:prstGeom prst="rect">
            <a:avLst/>
          </a:prstGeom>
          <a:noFill/>
          <a:ln>
            <a:noFill/>
          </a:ln>
        </p:spPr>
      </p:pic>
      <p:cxnSp>
        <p:nvCxnSpPr>
          <p:cNvPr id="18" name="Google Shape;18;p26"/>
          <p:cNvCxnSpPr/>
          <p:nvPr/>
        </p:nvCxnSpPr>
        <p:spPr>
          <a:xfrm>
            <a:off x="457200" y="6176962"/>
            <a:ext cx="8229600" cy="0"/>
          </a:xfrm>
          <a:prstGeom prst="straightConnector1">
            <a:avLst/>
          </a:prstGeom>
          <a:noFill/>
          <a:ln w="9525" cap="flat" cmpd="sng">
            <a:solidFill>
              <a:srgbClr val="A5A5A5"/>
            </a:solidFill>
            <a:prstDash val="solid"/>
            <a:miter lim="800000"/>
            <a:headEnd type="none" w="med" len="med"/>
            <a:tailEnd type="none" w="med" len="med"/>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8"/>
        <p:cNvGrpSpPr/>
        <p:nvPr/>
      </p:nvGrpSpPr>
      <p:grpSpPr>
        <a:xfrm>
          <a:off x="0" y="0"/>
          <a:ext cx="0" cy="0"/>
          <a:chOff x="0" y="0"/>
          <a:chExt cx="0" cy="0"/>
        </a:xfrm>
      </p:grpSpPr>
      <p:sp>
        <p:nvSpPr>
          <p:cNvPr id="79" name="Google Shape;79;p28"/>
          <p:cNvSpPr txBox="1"/>
          <p:nvPr/>
        </p:nvSpPr>
        <p:spPr>
          <a:xfrm>
            <a:off x="381000" y="6216650"/>
            <a:ext cx="2008187" cy="457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80" name="Google Shape;80;p28"/>
          <p:cNvSpPr txBox="1"/>
          <p:nvPr/>
        </p:nvSpPr>
        <p:spPr>
          <a:xfrm>
            <a:off x="8412162" y="6321425"/>
            <a:ext cx="350837" cy="26193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7F7F7F"/>
              </a:buClr>
              <a:buSzPts val="1100"/>
              <a:buFont typeface="Calibri"/>
              <a:buNone/>
            </a:pPr>
            <a:fld id="{00000000-1234-1234-1234-123412341234}" type="slidenum">
              <a:rPr lang="en-US" sz="1100" b="1" i="0" u="none">
                <a:solidFill>
                  <a:srgbClr val="7F7F7F"/>
                </a:solidFill>
                <a:latin typeface="Calibri"/>
                <a:ea typeface="Calibri"/>
                <a:cs typeface="Calibri"/>
                <a:sym typeface="Calibri"/>
              </a:rPr>
              <a:t>‹#›</a:t>
            </a:fld>
            <a:endParaRPr/>
          </a:p>
        </p:txBody>
      </p:sp>
      <p:pic>
        <p:nvPicPr>
          <p:cNvPr id="81" name="Google Shape;81;p28"/>
          <p:cNvPicPr preferRelativeResize="0"/>
          <p:nvPr/>
        </p:nvPicPr>
        <p:blipFill rotWithShape="1">
          <a:blip r:embed="rId3">
            <a:alphaModFix/>
          </a:blip>
          <a:srcRect/>
          <a:stretch/>
        </p:blipFill>
        <p:spPr>
          <a:xfrm>
            <a:off x="434975" y="6256337"/>
            <a:ext cx="2008187" cy="457200"/>
          </a:xfrm>
          <a:prstGeom prst="rect">
            <a:avLst/>
          </a:prstGeom>
          <a:noFill/>
          <a:ln>
            <a:noFill/>
          </a:ln>
        </p:spPr>
      </p:pic>
      <p:cxnSp>
        <p:nvCxnSpPr>
          <p:cNvPr id="82" name="Google Shape;82;p28"/>
          <p:cNvCxnSpPr/>
          <p:nvPr/>
        </p:nvCxnSpPr>
        <p:spPr>
          <a:xfrm>
            <a:off x="457200" y="6176962"/>
            <a:ext cx="8229600" cy="0"/>
          </a:xfrm>
          <a:prstGeom prst="straightConnector1">
            <a:avLst/>
          </a:prstGeom>
          <a:noFill/>
          <a:ln w="9525" cap="flat" cmpd="sng">
            <a:solidFill>
              <a:srgbClr val="A5A5A5"/>
            </a:solidFill>
            <a:prstDash val="solid"/>
            <a:miter lim="800000"/>
            <a:headEnd type="none" w="med" len="med"/>
            <a:tailEnd type="none" w="med" len="med"/>
          </a:ln>
        </p:spPr>
      </p:cxnSp>
      <p:sp>
        <p:nvSpPr>
          <p:cNvPr id="83" name="Google Shape;83;p28"/>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84" name="Google Shape;84;p28"/>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L="914400" marR="0" lvl="1" indent="-228600" algn="l" rtl="0">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L="1371600" marR="0" lvl="2" indent="-228600" algn="l" rtl="0">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L="1828800" marR="0" lvl="3" indent="-228600" algn="l" rtl="0">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L="2286000" marR="0" lvl="4" indent="-228600" algn="l" rtl="0">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5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7"/>
        <p:cNvGrpSpPr/>
        <p:nvPr/>
      </p:nvGrpSpPr>
      <p:grpSpPr>
        <a:xfrm>
          <a:off x="0" y="0"/>
          <a:ext cx="0" cy="0"/>
          <a:chOff x="0" y="0"/>
          <a:chExt cx="0" cy="0"/>
        </a:xfrm>
      </p:grpSpPr>
      <p:sp>
        <p:nvSpPr>
          <p:cNvPr id="88" name="Google Shape;88;p30"/>
          <p:cNvSpPr txBox="1"/>
          <p:nvPr/>
        </p:nvSpPr>
        <p:spPr>
          <a:xfrm>
            <a:off x="381000" y="6216650"/>
            <a:ext cx="2008187" cy="457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89" name="Google Shape;89;p30"/>
          <p:cNvSpPr txBox="1"/>
          <p:nvPr/>
        </p:nvSpPr>
        <p:spPr>
          <a:xfrm>
            <a:off x="8412162" y="6321425"/>
            <a:ext cx="350837" cy="26193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7F7F7F"/>
              </a:buClr>
              <a:buSzPts val="1100"/>
              <a:buFont typeface="Calibri"/>
              <a:buNone/>
            </a:pPr>
            <a:fld id="{00000000-1234-1234-1234-123412341234}" type="slidenum">
              <a:rPr lang="en-US" sz="1100" b="1" i="0" u="none">
                <a:solidFill>
                  <a:srgbClr val="7F7F7F"/>
                </a:solidFill>
                <a:latin typeface="Calibri"/>
                <a:ea typeface="Calibri"/>
                <a:cs typeface="Calibri"/>
                <a:sym typeface="Calibri"/>
              </a:rPr>
              <a:t>‹#›</a:t>
            </a:fld>
            <a:endParaRPr/>
          </a:p>
        </p:txBody>
      </p:sp>
      <p:pic>
        <p:nvPicPr>
          <p:cNvPr id="90" name="Google Shape;90;p30"/>
          <p:cNvPicPr preferRelativeResize="0"/>
          <p:nvPr/>
        </p:nvPicPr>
        <p:blipFill rotWithShape="1">
          <a:blip r:embed="rId3">
            <a:alphaModFix/>
          </a:blip>
          <a:srcRect/>
          <a:stretch/>
        </p:blipFill>
        <p:spPr>
          <a:xfrm>
            <a:off x="434975" y="6256337"/>
            <a:ext cx="2008187" cy="457200"/>
          </a:xfrm>
          <a:prstGeom prst="rect">
            <a:avLst/>
          </a:prstGeom>
          <a:noFill/>
          <a:ln>
            <a:noFill/>
          </a:ln>
        </p:spPr>
      </p:pic>
      <p:cxnSp>
        <p:nvCxnSpPr>
          <p:cNvPr id="91" name="Google Shape;91;p30"/>
          <p:cNvCxnSpPr/>
          <p:nvPr/>
        </p:nvCxnSpPr>
        <p:spPr>
          <a:xfrm>
            <a:off x="457200" y="6176962"/>
            <a:ext cx="8229600" cy="0"/>
          </a:xfrm>
          <a:prstGeom prst="straightConnector1">
            <a:avLst/>
          </a:prstGeom>
          <a:noFill/>
          <a:ln w="9525" cap="flat" cmpd="sng">
            <a:solidFill>
              <a:srgbClr val="A5A5A5"/>
            </a:solidFill>
            <a:prstDash val="solid"/>
            <a:miter lim="800000"/>
            <a:headEnd type="none" w="med" len="med"/>
            <a:tailEnd type="none" w="med" len="med"/>
          </a:ln>
        </p:spPr>
      </p:cxnSp>
      <p:sp>
        <p:nvSpPr>
          <p:cNvPr id="92" name="Google Shape;92;p30"/>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93" name="Google Shape;93;p30"/>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L="914400" marR="0" lvl="1" indent="-228600" algn="l" rtl="0">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L="1371600" marR="0" lvl="2" indent="-228600" algn="l" rtl="0">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L="1828800" marR="0" lvl="3" indent="-228600" algn="l" rtl="0">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L="2286000" marR="0" lvl="4" indent="-228600" algn="l" rtl="0">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6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6"/>
        <p:cNvGrpSpPr/>
        <p:nvPr/>
      </p:nvGrpSpPr>
      <p:grpSpPr>
        <a:xfrm>
          <a:off x="0" y="0"/>
          <a:ext cx="0" cy="0"/>
          <a:chOff x="0" y="0"/>
          <a:chExt cx="0" cy="0"/>
        </a:xfrm>
      </p:grpSpPr>
      <p:sp>
        <p:nvSpPr>
          <p:cNvPr id="97" name="Google Shape;97;p32"/>
          <p:cNvSpPr txBox="1"/>
          <p:nvPr/>
        </p:nvSpPr>
        <p:spPr>
          <a:xfrm>
            <a:off x="381000" y="6216650"/>
            <a:ext cx="2008187" cy="457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98" name="Google Shape;98;p32"/>
          <p:cNvSpPr txBox="1"/>
          <p:nvPr/>
        </p:nvSpPr>
        <p:spPr>
          <a:xfrm>
            <a:off x="8412162" y="6321425"/>
            <a:ext cx="350837" cy="26193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7F7F7F"/>
              </a:buClr>
              <a:buSzPts val="1100"/>
              <a:buFont typeface="Calibri"/>
              <a:buNone/>
            </a:pPr>
            <a:fld id="{00000000-1234-1234-1234-123412341234}" type="slidenum">
              <a:rPr lang="en-US" sz="1100" b="1" i="0" u="none">
                <a:solidFill>
                  <a:srgbClr val="7F7F7F"/>
                </a:solidFill>
                <a:latin typeface="Calibri"/>
                <a:ea typeface="Calibri"/>
                <a:cs typeface="Calibri"/>
                <a:sym typeface="Calibri"/>
              </a:rPr>
              <a:t>‹#›</a:t>
            </a:fld>
            <a:endParaRPr/>
          </a:p>
        </p:txBody>
      </p:sp>
      <p:pic>
        <p:nvPicPr>
          <p:cNvPr id="99" name="Google Shape;99;p32"/>
          <p:cNvPicPr preferRelativeResize="0"/>
          <p:nvPr/>
        </p:nvPicPr>
        <p:blipFill rotWithShape="1">
          <a:blip r:embed="rId3">
            <a:alphaModFix/>
          </a:blip>
          <a:srcRect/>
          <a:stretch/>
        </p:blipFill>
        <p:spPr>
          <a:xfrm>
            <a:off x="434975" y="6256337"/>
            <a:ext cx="2008187" cy="457200"/>
          </a:xfrm>
          <a:prstGeom prst="rect">
            <a:avLst/>
          </a:prstGeom>
          <a:noFill/>
          <a:ln>
            <a:noFill/>
          </a:ln>
        </p:spPr>
      </p:pic>
      <p:cxnSp>
        <p:nvCxnSpPr>
          <p:cNvPr id="100" name="Google Shape;100;p32"/>
          <p:cNvCxnSpPr/>
          <p:nvPr/>
        </p:nvCxnSpPr>
        <p:spPr>
          <a:xfrm>
            <a:off x="457200" y="6176962"/>
            <a:ext cx="8229600" cy="0"/>
          </a:xfrm>
          <a:prstGeom prst="straightConnector1">
            <a:avLst/>
          </a:prstGeom>
          <a:noFill/>
          <a:ln w="9525" cap="flat" cmpd="sng">
            <a:solidFill>
              <a:srgbClr val="A5A5A5"/>
            </a:solidFill>
            <a:prstDash val="solid"/>
            <a:miter lim="800000"/>
            <a:headEnd type="none" w="med" len="med"/>
            <a:tailEnd type="none" w="med" len="med"/>
          </a:ln>
        </p:spPr>
      </p:cxnSp>
      <p:sp>
        <p:nvSpPr>
          <p:cNvPr id="101" name="Google Shape;101;p32"/>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102" name="Google Shape;102;p32"/>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L="914400" marR="0" lvl="1" indent="-228600" algn="l" rtl="0">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L="1371600" marR="0" lvl="2" indent="-228600" algn="l" rtl="0">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L="1828800" marR="0" lvl="3" indent="-228600" algn="l" rtl="0">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L="2286000" marR="0" lvl="4" indent="-228600" algn="l" rtl="0">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63"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5"/>
        <p:cNvGrpSpPr/>
        <p:nvPr/>
      </p:nvGrpSpPr>
      <p:grpSpPr>
        <a:xfrm>
          <a:off x="0" y="0"/>
          <a:ext cx="0" cy="0"/>
          <a:chOff x="0" y="0"/>
          <a:chExt cx="0" cy="0"/>
        </a:xfrm>
      </p:grpSpPr>
      <p:sp>
        <p:nvSpPr>
          <p:cNvPr id="106" name="Google Shape;106;p34"/>
          <p:cNvSpPr txBox="1"/>
          <p:nvPr/>
        </p:nvSpPr>
        <p:spPr>
          <a:xfrm>
            <a:off x="381000" y="6216650"/>
            <a:ext cx="2008187" cy="457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07" name="Google Shape;107;p34"/>
          <p:cNvSpPr txBox="1"/>
          <p:nvPr/>
        </p:nvSpPr>
        <p:spPr>
          <a:xfrm>
            <a:off x="8412162" y="6321425"/>
            <a:ext cx="350837" cy="26193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7F7F7F"/>
              </a:buClr>
              <a:buSzPts val="1100"/>
              <a:buFont typeface="Calibri"/>
              <a:buNone/>
            </a:pPr>
            <a:fld id="{00000000-1234-1234-1234-123412341234}" type="slidenum">
              <a:rPr lang="en-US" sz="1100" b="1" i="0" u="none">
                <a:solidFill>
                  <a:srgbClr val="7F7F7F"/>
                </a:solidFill>
                <a:latin typeface="Calibri"/>
                <a:ea typeface="Calibri"/>
                <a:cs typeface="Calibri"/>
                <a:sym typeface="Calibri"/>
              </a:rPr>
              <a:t>‹#›</a:t>
            </a:fld>
            <a:endParaRPr/>
          </a:p>
        </p:txBody>
      </p:sp>
      <p:pic>
        <p:nvPicPr>
          <p:cNvPr id="108" name="Google Shape;108;p34"/>
          <p:cNvPicPr preferRelativeResize="0"/>
          <p:nvPr/>
        </p:nvPicPr>
        <p:blipFill rotWithShape="1">
          <a:blip r:embed="rId3">
            <a:alphaModFix/>
          </a:blip>
          <a:srcRect/>
          <a:stretch/>
        </p:blipFill>
        <p:spPr>
          <a:xfrm>
            <a:off x="434975" y="6256337"/>
            <a:ext cx="2008187" cy="457200"/>
          </a:xfrm>
          <a:prstGeom prst="rect">
            <a:avLst/>
          </a:prstGeom>
          <a:noFill/>
          <a:ln>
            <a:noFill/>
          </a:ln>
        </p:spPr>
      </p:pic>
      <p:cxnSp>
        <p:nvCxnSpPr>
          <p:cNvPr id="109" name="Google Shape;109;p34"/>
          <p:cNvCxnSpPr/>
          <p:nvPr/>
        </p:nvCxnSpPr>
        <p:spPr>
          <a:xfrm>
            <a:off x="457200" y="6176962"/>
            <a:ext cx="8229600" cy="0"/>
          </a:xfrm>
          <a:prstGeom prst="straightConnector1">
            <a:avLst/>
          </a:prstGeom>
          <a:noFill/>
          <a:ln w="9525" cap="flat" cmpd="sng">
            <a:solidFill>
              <a:srgbClr val="A5A5A5"/>
            </a:solidFill>
            <a:prstDash val="solid"/>
            <a:miter lim="800000"/>
            <a:headEnd type="none" w="med" len="med"/>
            <a:tailEnd type="none" w="med" len="med"/>
          </a:ln>
        </p:spPr>
      </p:cxnSp>
      <p:sp>
        <p:nvSpPr>
          <p:cNvPr id="110" name="Google Shape;110;p34"/>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111" name="Google Shape;111;p34"/>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L="914400" marR="0" lvl="1" indent="-228600" algn="l" rtl="0">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L="1371600" marR="0" lvl="2" indent="-228600" algn="l" rtl="0">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L="1828800" marR="0" lvl="3" indent="-228600" algn="l" rtl="0">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L="2286000" marR="0" lvl="4" indent="-228600" algn="l" rtl="0">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65"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notesSlide" Target="../notesSlides/notesSlide11.xml"/><Relationship Id="rId1" Type="http://schemas.openxmlformats.org/officeDocument/2006/relationships/slideLayout" Target="../slideLayouts/slideLayout13.xml"/><Relationship Id="rId4" Type="http://schemas.openxmlformats.org/officeDocument/2006/relationships/image" Target="../media/image20.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notesSlide" Target="../notesSlides/notesSlide4.xml"/><Relationship Id="rId16" Type="http://schemas.openxmlformats.org/officeDocument/2006/relationships/image" Target="../media/image17.png"/><Relationship Id="rId1" Type="http://schemas.openxmlformats.org/officeDocument/2006/relationships/slideLayout" Target="../slideLayouts/slideLayout10.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pic>
        <p:nvPicPr>
          <p:cNvPr id="118" name="Google Shape;118;p1"/>
          <p:cNvPicPr preferRelativeResize="0"/>
          <p:nvPr/>
        </p:nvPicPr>
        <p:blipFill rotWithShape="1">
          <a:blip r:embed="rId3">
            <a:alphaModFix/>
          </a:blip>
          <a:srcRect/>
          <a:stretch/>
        </p:blipFill>
        <p:spPr>
          <a:xfrm>
            <a:off x="0" y="346075"/>
            <a:ext cx="9144000" cy="6346825"/>
          </a:xfrm>
          <a:prstGeom prst="rect">
            <a:avLst/>
          </a:prstGeom>
          <a:noFill/>
          <a:ln>
            <a:noFill/>
          </a:ln>
        </p:spPr>
      </p:pic>
      <p:sp>
        <p:nvSpPr>
          <p:cNvPr id="119" name="Google Shape;119;p1"/>
          <p:cNvSpPr txBox="1"/>
          <p:nvPr/>
        </p:nvSpPr>
        <p:spPr>
          <a:xfrm>
            <a:off x="3905250" y="5037137"/>
            <a:ext cx="6858000" cy="1655762"/>
          </a:xfrm>
          <a:prstGeom prst="rect">
            <a:avLst/>
          </a:prstGeom>
          <a:noFill/>
          <a:ln>
            <a:noFill/>
          </a:ln>
        </p:spPr>
        <p:txBody>
          <a:bodyPr spcFirstLastPara="1" wrap="square" lIns="91425" tIns="45700" rIns="91425" bIns="45700" anchor="t" anchorCtr="0">
            <a:normAutofit/>
          </a:bodyPr>
          <a:lstStyle/>
          <a:p>
            <a:pPr marL="0" marR="0" lvl="0" indent="0" algn="l" rtl="0">
              <a:lnSpc>
                <a:spcPct val="70000"/>
              </a:lnSpc>
              <a:spcBef>
                <a:spcPts val="0"/>
              </a:spcBef>
              <a:spcAft>
                <a:spcPts val="0"/>
              </a:spcAft>
              <a:buClr>
                <a:srgbClr val="000000"/>
              </a:buClr>
              <a:buSzPts val="1800"/>
              <a:buFont typeface="Calibri"/>
              <a:buNone/>
            </a:pPr>
            <a:r>
              <a:rPr lang="en-US" sz="1800" b="0" i="0" u="none">
                <a:solidFill>
                  <a:srgbClr val="000000"/>
                </a:solidFill>
                <a:latin typeface="Calibri"/>
                <a:ea typeface="Calibri"/>
                <a:cs typeface="Calibri"/>
                <a:sym typeface="Calibri"/>
              </a:rPr>
              <a:t>Course creator: Shareen Wilkinson </a:t>
            </a:r>
            <a:endParaRPr/>
          </a:p>
          <a:p>
            <a:pPr marL="0" marR="0" lvl="0" indent="0" algn="l" rtl="0">
              <a:lnSpc>
                <a:spcPct val="70000"/>
              </a:lnSpc>
              <a:spcBef>
                <a:spcPts val="1000"/>
              </a:spcBef>
              <a:spcAft>
                <a:spcPts val="0"/>
              </a:spcAft>
              <a:buClr>
                <a:srgbClr val="000000"/>
              </a:buClr>
              <a:buSzPts val="1800"/>
              <a:buFont typeface="Calibri"/>
              <a:buNone/>
            </a:pPr>
            <a:r>
              <a:rPr lang="en-US" sz="1800" b="0" i="0" u="none">
                <a:solidFill>
                  <a:srgbClr val="000000"/>
                </a:solidFill>
                <a:latin typeface="Calibri"/>
                <a:ea typeface="Calibri"/>
                <a:cs typeface="Calibri"/>
                <a:sym typeface="Calibri"/>
              </a:rPr>
              <a:t>@ShareenAdvice  </a:t>
            </a:r>
            <a:endParaRPr/>
          </a:p>
        </p:txBody>
      </p:sp>
      <p:sp>
        <p:nvSpPr>
          <p:cNvPr id="120" name="Google Shape;120;p1"/>
          <p:cNvSpPr txBox="1"/>
          <p:nvPr/>
        </p:nvSpPr>
        <p:spPr>
          <a:xfrm>
            <a:off x="3802062" y="1381125"/>
            <a:ext cx="1797050" cy="8207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pic>
        <p:nvPicPr>
          <p:cNvPr id="121" name="Google Shape;121;p1"/>
          <p:cNvPicPr preferRelativeResize="0"/>
          <p:nvPr/>
        </p:nvPicPr>
        <p:blipFill rotWithShape="1">
          <a:blip r:embed="rId4">
            <a:alphaModFix/>
          </a:blip>
          <a:srcRect/>
          <a:stretch/>
        </p:blipFill>
        <p:spPr>
          <a:xfrm>
            <a:off x="3802062" y="1381125"/>
            <a:ext cx="1797050" cy="820737"/>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10"/>
          <p:cNvSpPr txBox="1"/>
          <p:nvPr/>
        </p:nvSpPr>
        <p:spPr>
          <a:xfrm>
            <a:off x="557212" y="374650"/>
            <a:ext cx="7886700" cy="92551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Calibri"/>
              <a:buNone/>
            </a:pPr>
            <a:r>
              <a:rPr lang="en-US" sz="2800" b="1" i="0" u="none">
                <a:solidFill>
                  <a:srgbClr val="000000"/>
                </a:solidFill>
                <a:latin typeface="Calibri"/>
                <a:ea typeface="Calibri"/>
                <a:cs typeface="Calibri"/>
                <a:sym typeface="Calibri"/>
              </a:rPr>
              <a:t>Identifying topic sentences and supporting detail</a:t>
            </a:r>
            <a:endParaRPr/>
          </a:p>
        </p:txBody>
      </p:sp>
      <p:sp>
        <p:nvSpPr>
          <p:cNvPr id="246" name="Google Shape;246;p10"/>
          <p:cNvSpPr txBox="1">
            <a:spLocks noGrp="1"/>
          </p:cNvSpPr>
          <p:nvPr>
            <p:ph type="body" idx="1"/>
          </p:nvPr>
        </p:nvSpPr>
        <p:spPr>
          <a:xfrm>
            <a:off x="557212" y="1268412"/>
            <a:ext cx="7886700" cy="4632325"/>
          </a:xfrm>
          <a:prstGeom prst="rect">
            <a:avLst/>
          </a:prstGeom>
          <a:noFill/>
          <a:ln>
            <a:noFill/>
          </a:ln>
        </p:spPr>
        <p:txBody>
          <a:bodyPr spcFirstLastPara="1" wrap="square" lIns="91425" tIns="45700" rIns="91425" bIns="45700" anchor="t" anchorCtr="0">
            <a:noAutofit/>
          </a:bodyPr>
          <a:lstStyle/>
          <a:p>
            <a:pPr marL="228600" lvl="0" indent="-228600" algn="l" rtl="0">
              <a:lnSpc>
                <a:spcPct val="80000"/>
              </a:lnSpc>
              <a:spcBef>
                <a:spcPts val="0"/>
              </a:spcBef>
              <a:spcAft>
                <a:spcPts val="0"/>
              </a:spcAft>
              <a:buSzPts val="2800"/>
              <a:buNone/>
            </a:pPr>
            <a:r>
              <a:rPr lang="en-US" sz="2000" b="1" i="0" u="none">
                <a:solidFill>
                  <a:srgbClr val="000000"/>
                </a:solidFill>
                <a:latin typeface="Calibri"/>
                <a:ea typeface="Calibri"/>
                <a:cs typeface="Calibri"/>
                <a:sym typeface="Calibri"/>
              </a:rPr>
              <a:t>    Rats make excellent pets and can be easily and cheaply bought.</a:t>
            </a:r>
            <a:br>
              <a:rPr lang="en-US" sz="2000" b="1" i="0" u="none">
                <a:solidFill>
                  <a:srgbClr val="000000"/>
                </a:solidFill>
                <a:latin typeface="Calibri"/>
                <a:ea typeface="Calibri"/>
                <a:cs typeface="Calibri"/>
                <a:sym typeface="Calibri"/>
              </a:rPr>
            </a:br>
            <a:r>
              <a:rPr lang="en-US" sz="2000" b="0" i="0" u="none">
                <a:solidFill>
                  <a:srgbClr val="000000"/>
                </a:solidFill>
                <a:latin typeface="Calibri"/>
                <a:ea typeface="Calibri"/>
                <a:cs typeface="Calibri"/>
                <a:sym typeface="Calibri"/>
              </a:rPr>
              <a:t>If you wish to keep rats as pets you should go to a good pet shop or contact an official breeder who can give you advice.</a:t>
            </a:r>
            <a:endParaRPr sz="2000" b="0" i="0" u="none">
              <a:solidFill>
                <a:srgbClr val="000000"/>
              </a:solidFill>
              <a:latin typeface="Arial"/>
              <a:ea typeface="Arial"/>
              <a:cs typeface="Arial"/>
              <a:sym typeface="Arial"/>
            </a:endParaRPr>
          </a:p>
          <a:p>
            <a:pPr marL="228600" lvl="0" indent="-228600" algn="l" rtl="0">
              <a:lnSpc>
                <a:spcPct val="80000"/>
              </a:lnSpc>
              <a:spcBef>
                <a:spcPts val="1000"/>
              </a:spcBef>
              <a:spcAft>
                <a:spcPts val="0"/>
              </a:spcAft>
              <a:buSzPts val="2800"/>
              <a:buNone/>
            </a:pPr>
            <a:endParaRPr sz="2000" b="0" i="0" u="none">
              <a:solidFill>
                <a:srgbClr val="000000"/>
              </a:solidFill>
              <a:latin typeface="Calibri"/>
              <a:ea typeface="Calibri"/>
              <a:cs typeface="Calibri"/>
              <a:sym typeface="Calibri"/>
            </a:endParaRPr>
          </a:p>
          <a:p>
            <a:pPr marL="228600" lvl="0" indent="-228600" algn="l" rtl="0">
              <a:lnSpc>
                <a:spcPct val="80000"/>
              </a:lnSpc>
              <a:spcBef>
                <a:spcPts val="1000"/>
              </a:spcBef>
              <a:spcAft>
                <a:spcPts val="0"/>
              </a:spcAft>
              <a:buSzPts val="2800"/>
              <a:buNone/>
            </a:pPr>
            <a:r>
              <a:rPr lang="en-US" sz="2000" b="1" i="0" u="none">
                <a:solidFill>
                  <a:srgbClr val="000000"/>
                </a:solidFill>
                <a:latin typeface="Calibri"/>
                <a:ea typeface="Calibri"/>
                <a:cs typeface="Calibri"/>
                <a:sym typeface="Calibri"/>
              </a:rPr>
              <a:t>	</a:t>
            </a:r>
            <a:r>
              <a:rPr lang="en-US" sz="2000" b="0" i="0" u="none">
                <a:solidFill>
                  <a:srgbClr val="000000"/>
                </a:solidFill>
                <a:latin typeface="Calibri"/>
                <a:ea typeface="Calibri"/>
                <a:cs typeface="Calibri"/>
                <a:sym typeface="Calibri"/>
              </a:rPr>
              <a:t>It is important to choose your pet rats carefully.</a:t>
            </a:r>
            <a:r>
              <a:rPr lang="en-US" sz="2000" b="1" i="0" u="none">
                <a:solidFill>
                  <a:srgbClr val="000000"/>
                </a:solidFill>
                <a:latin typeface="Calibri"/>
                <a:ea typeface="Calibri"/>
                <a:cs typeface="Calibri"/>
                <a:sym typeface="Calibri"/>
              </a:rPr>
              <a:t> </a:t>
            </a:r>
            <a:r>
              <a:rPr lang="en-US" sz="2000" b="0" i="0" u="none">
                <a:solidFill>
                  <a:srgbClr val="000000"/>
                </a:solidFill>
                <a:latin typeface="Calibri"/>
                <a:ea typeface="Calibri"/>
                <a:cs typeface="Calibri"/>
                <a:sym typeface="Calibri"/>
              </a:rPr>
              <a:t>Check that they are healthy. You will know because they will be alert and their eyes, nose and ears will be clean. Rats must be at least six weeks old before you buy them and they should be kept in pairs of either males or females.</a:t>
            </a:r>
            <a:endParaRPr sz="2000" b="0" i="0" u="none">
              <a:solidFill>
                <a:srgbClr val="000000"/>
              </a:solidFill>
              <a:latin typeface="Arial"/>
              <a:ea typeface="Arial"/>
              <a:cs typeface="Arial"/>
              <a:sym typeface="Arial"/>
            </a:endParaRPr>
          </a:p>
          <a:p>
            <a:pPr marL="228600" lvl="0" indent="-228600" algn="l" rtl="0">
              <a:lnSpc>
                <a:spcPct val="80000"/>
              </a:lnSpc>
              <a:spcBef>
                <a:spcPts val="1000"/>
              </a:spcBef>
              <a:spcAft>
                <a:spcPts val="0"/>
              </a:spcAft>
              <a:buSzPts val="2800"/>
              <a:buNone/>
            </a:pPr>
            <a:endParaRPr sz="2000" b="0" i="0" u="none">
              <a:solidFill>
                <a:srgbClr val="000000"/>
              </a:solidFill>
              <a:latin typeface="Calibri"/>
              <a:ea typeface="Calibri"/>
              <a:cs typeface="Calibri"/>
              <a:sym typeface="Calibri"/>
            </a:endParaRPr>
          </a:p>
          <a:p>
            <a:pPr marL="228600" lvl="0" indent="-228600" algn="l" rtl="0">
              <a:lnSpc>
                <a:spcPct val="80000"/>
              </a:lnSpc>
              <a:spcBef>
                <a:spcPts val="1000"/>
              </a:spcBef>
              <a:spcAft>
                <a:spcPts val="0"/>
              </a:spcAft>
              <a:buSzPts val="2800"/>
              <a:buNone/>
            </a:pPr>
            <a:r>
              <a:rPr lang="en-US" sz="2000" b="1" i="0" u="none">
                <a:solidFill>
                  <a:srgbClr val="000000"/>
                </a:solidFill>
                <a:latin typeface="Calibri"/>
                <a:ea typeface="Calibri"/>
                <a:cs typeface="Calibri"/>
                <a:sym typeface="Calibri"/>
              </a:rPr>
              <a:t>	</a:t>
            </a:r>
            <a:r>
              <a:rPr lang="en-US" sz="2000" b="0" i="0" u="none">
                <a:solidFill>
                  <a:srgbClr val="000000"/>
                </a:solidFill>
                <a:latin typeface="Calibri"/>
                <a:ea typeface="Calibri"/>
                <a:cs typeface="Calibri"/>
                <a:sym typeface="Calibri"/>
              </a:rPr>
              <a:t>Rats need a large cage which is at least 60 x 30 x 30 cm in size.</a:t>
            </a:r>
            <a:r>
              <a:rPr lang="en-US" sz="2000" b="1" i="0" u="none">
                <a:solidFill>
                  <a:srgbClr val="000000"/>
                </a:solidFill>
                <a:latin typeface="Calibri"/>
                <a:ea typeface="Calibri"/>
                <a:cs typeface="Calibri"/>
                <a:sym typeface="Calibri"/>
              </a:rPr>
              <a:t> </a:t>
            </a:r>
            <a:r>
              <a:rPr lang="en-US" sz="2000" b="0" i="0" u="none">
                <a:solidFill>
                  <a:srgbClr val="000000"/>
                </a:solidFill>
                <a:latin typeface="Calibri"/>
                <a:ea typeface="Calibri"/>
                <a:cs typeface="Calibri"/>
                <a:sym typeface="Calibri"/>
              </a:rPr>
              <a:t>The cage must contain somewhere cosy for your rats to sleep and have solid, not wire, flooring. Rats must have toys to play with such as ladders, tubes and ropes.</a:t>
            </a:r>
            <a:endParaRPr/>
          </a:p>
        </p:txBody>
      </p:sp>
      <p:sp>
        <p:nvSpPr>
          <p:cNvPr id="247" name="Google Shape;247;p10"/>
          <p:cNvSpPr txBox="1"/>
          <p:nvPr/>
        </p:nvSpPr>
        <p:spPr>
          <a:xfrm>
            <a:off x="776287" y="5653087"/>
            <a:ext cx="4572000" cy="24765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00"/>
              <a:buFont typeface="Calibri"/>
              <a:buNone/>
            </a:pPr>
            <a:r>
              <a:rPr lang="en-US" sz="1000" b="0" i="1" u="none">
                <a:solidFill>
                  <a:srgbClr val="000000"/>
                </a:solidFill>
                <a:latin typeface="Calibri"/>
                <a:ea typeface="Calibri"/>
                <a:cs typeface="Calibri"/>
                <a:sym typeface="Calibri"/>
              </a:rPr>
              <a:t>Source: KS3 Progress Units Writing Organisation</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p11"/>
          <p:cNvSpPr txBox="1"/>
          <p:nvPr/>
        </p:nvSpPr>
        <p:spPr>
          <a:xfrm>
            <a:off x="1166812" y="366712"/>
            <a:ext cx="6861175" cy="1143000"/>
          </a:xfrm>
          <a:prstGeom prst="rect">
            <a:avLst/>
          </a:prstGeom>
          <a:noFill/>
          <a:ln>
            <a:noFill/>
          </a:ln>
        </p:spPr>
        <p:txBody>
          <a:bodyPr spcFirstLastPara="1" wrap="square" lIns="45700" tIns="45700" rIns="45700" bIns="45700" anchor="ctr" anchorCtr="0">
            <a:normAutofit/>
          </a:bodyPr>
          <a:lstStyle/>
          <a:p>
            <a:pPr marL="0" marR="0" lvl="0" indent="0" algn="ctr" rtl="0">
              <a:lnSpc>
                <a:spcPct val="100000"/>
              </a:lnSpc>
              <a:spcBef>
                <a:spcPts val="0"/>
              </a:spcBef>
              <a:spcAft>
                <a:spcPts val="0"/>
              </a:spcAft>
              <a:buClr>
                <a:srgbClr val="000000"/>
              </a:buClr>
              <a:buSzPts val="3200"/>
              <a:buFont typeface="Calibri"/>
              <a:buNone/>
            </a:pPr>
            <a:r>
              <a:rPr lang="en-US" sz="3200" b="1" i="0" u="none">
                <a:solidFill>
                  <a:srgbClr val="000000"/>
                </a:solidFill>
                <a:latin typeface="Calibri"/>
                <a:ea typeface="Calibri"/>
                <a:cs typeface="Calibri"/>
                <a:sym typeface="Calibri"/>
              </a:rPr>
              <a:t>Green Wrythe Primary School, Sutton</a:t>
            </a:r>
            <a:br>
              <a:rPr lang="en-US" sz="3200" b="1" i="0" u="none">
                <a:solidFill>
                  <a:srgbClr val="000000"/>
                </a:solidFill>
                <a:latin typeface="Calibri"/>
                <a:ea typeface="Calibri"/>
                <a:cs typeface="Calibri"/>
                <a:sym typeface="Calibri"/>
              </a:rPr>
            </a:br>
            <a:endParaRPr/>
          </a:p>
        </p:txBody>
      </p:sp>
      <p:pic>
        <p:nvPicPr>
          <p:cNvPr id="253" name="Google Shape;253;p11" descr="C:\Documents and Settings\shareenmayers\My Documents\My Pictures\My Pictures\topic sentences.JPG"/>
          <p:cNvPicPr preferRelativeResize="0"/>
          <p:nvPr/>
        </p:nvPicPr>
        <p:blipFill rotWithShape="1">
          <a:blip r:embed="rId3">
            <a:alphaModFix/>
          </a:blip>
          <a:srcRect/>
          <a:stretch/>
        </p:blipFill>
        <p:spPr>
          <a:xfrm rot="5400000">
            <a:off x="2351087" y="1514475"/>
            <a:ext cx="4492625" cy="3829050"/>
          </a:xfrm>
          <a:prstGeom prst="rect">
            <a:avLst/>
          </a:prstGeom>
          <a:noFill/>
          <a:ln>
            <a:noFill/>
          </a:ln>
        </p:spPr>
      </p:pic>
      <p:pic>
        <p:nvPicPr>
          <p:cNvPr id="254" name="Google Shape;254;p11"/>
          <p:cNvPicPr preferRelativeResize="0"/>
          <p:nvPr/>
        </p:nvPicPr>
        <p:blipFill rotWithShape="1">
          <a:blip r:embed="rId4">
            <a:alphaModFix/>
          </a:blip>
          <a:srcRect/>
          <a:stretch/>
        </p:blipFill>
        <p:spPr>
          <a:xfrm>
            <a:off x="0" y="0"/>
            <a:ext cx="9144000" cy="6858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12"/>
          <p:cNvSpPr/>
          <p:nvPr/>
        </p:nvSpPr>
        <p:spPr>
          <a:xfrm>
            <a:off x="1300162" y="330200"/>
            <a:ext cx="6807200" cy="892175"/>
          </a:xfrm>
          <a:prstGeom prst="roundRect">
            <a:avLst>
              <a:gd name="adj" fmla="val 16667"/>
            </a:avLst>
          </a:prstGeom>
          <a:solidFill>
            <a:schemeClr val="lt1"/>
          </a:solidFill>
          <a:ln w="22225" cap="flat" cmpd="sng">
            <a:solidFill>
              <a:srgbClr val="7030A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260" name="Google Shape;260;p12"/>
          <p:cNvSpPr txBox="1"/>
          <p:nvPr/>
        </p:nvSpPr>
        <p:spPr>
          <a:xfrm>
            <a:off x="1179512" y="334962"/>
            <a:ext cx="6927850" cy="83185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7030A0"/>
              </a:buClr>
              <a:buSzPts val="2400"/>
              <a:buFont typeface="Calibri"/>
              <a:buNone/>
            </a:pPr>
            <a:r>
              <a:rPr lang="en-US" sz="2400" b="1" i="0" u="none">
                <a:solidFill>
                  <a:srgbClr val="7030A0"/>
                </a:solidFill>
                <a:latin typeface="Calibri"/>
                <a:ea typeface="Calibri"/>
                <a:cs typeface="Calibri"/>
                <a:sym typeface="Calibri"/>
              </a:rPr>
              <a:t>Teach: Match the paragraph with the correct</a:t>
            </a:r>
            <a:br>
              <a:rPr lang="en-US" sz="2400" b="1" i="0" u="none">
                <a:solidFill>
                  <a:srgbClr val="7030A0"/>
                </a:solidFill>
                <a:latin typeface="Calibri"/>
                <a:ea typeface="Calibri"/>
                <a:cs typeface="Calibri"/>
                <a:sym typeface="Calibri"/>
              </a:rPr>
            </a:br>
            <a:r>
              <a:rPr lang="en-US" sz="2400" b="1" i="0" u="none">
                <a:solidFill>
                  <a:srgbClr val="7030A0"/>
                </a:solidFill>
                <a:latin typeface="Calibri"/>
                <a:ea typeface="Calibri"/>
                <a:cs typeface="Calibri"/>
                <a:sym typeface="Calibri"/>
              </a:rPr>
              <a:t>topic sentence</a:t>
            </a:r>
            <a:endParaRPr/>
          </a:p>
        </p:txBody>
      </p:sp>
      <p:sp>
        <p:nvSpPr>
          <p:cNvPr id="261" name="Google Shape;261;p12"/>
          <p:cNvSpPr txBox="1">
            <a:spLocks noGrp="1"/>
          </p:cNvSpPr>
          <p:nvPr>
            <p:ph type="body" idx="1"/>
          </p:nvPr>
        </p:nvSpPr>
        <p:spPr>
          <a:xfrm>
            <a:off x="912812" y="1930400"/>
            <a:ext cx="7966075" cy="4525962"/>
          </a:xfrm>
          <a:prstGeom prst="rect">
            <a:avLst/>
          </a:prstGeom>
          <a:noFill/>
          <a:ln>
            <a:noFill/>
          </a:ln>
        </p:spPr>
        <p:txBody>
          <a:bodyPr spcFirstLastPara="1" wrap="square" lIns="45700" tIns="45700" rIns="45700" bIns="45700" anchor="t" anchorCtr="0">
            <a:normAutofit/>
          </a:bodyPr>
          <a:lstStyle/>
          <a:p>
            <a:pPr marL="0" lvl="0" indent="0" algn="l" rtl="0">
              <a:lnSpc>
                <a:spcPct val="150000"/>
              </a:lnSpc>
              <a:spcBef>
                <a:spcPts val="0"/>
              </a:spcBef>
              <a:spcAft>
                <a:spcPts val="0"/>
              </a:spcAft>
              <a:buSzPts val="2800"/>
              <a:buNone/>
            </a:pPr>
            <a:r>
              <a:rPr lang="en-US" sz="3200" b="1" i="0" u="none">
                <a:solidFill>
                  <a:srgbClr val="595959"/>
                </a:solidFill>
                <a:latin typeface="Calibri"/>
                <a:ea typeface="Calibri"/>
                <a:cs typeface="Calibri"/>
                <a:sym typeface="Calibri"/>
              </a:rPr>
              <a:t>Somebody was coming up the stairs!</a:t>
            </a:r>
            <a:endParaRPr sz="3200" b="0" i="0" u="none">
              <a:solidFill>
                <a:srgbClr val="535353"/>
              </a:solidFill>
              <a:latin typeface="Calibri"/>
              <a:ea typeface="Calibri"/>
              <a:cs typeface="Calibri"/>
              <a:sym typeface="Calibri"/>
            </a:endParaRPr>
          </a:p>
          <a:p>
            <a:pPr marL="0" lvl="0" indent="0" algn="l" rtl="0">
              <a:lnSpc>
                <a:spcPct val="150000"/>
              </a:lnSpc>
              <a:spcBef>
                <a:spcPts val="1000"/>
              </a:spcBef>
              <a:spcAft>
                <a:spcPts val="0"/>
              </a:spcAft>
              <a:buSzPts val="2800"/>
              <a:buNone/>
            </a:pPr>
            <a:endParaRPr sz="3200" b="1" i="0" u="none">
              <a:solidFill>
                <a:srgbClr val="595959"/>
              </a:solidFill>
              <a:latin typeface="Calibri"/>
              <a:ea typeface="Calibri"/>
              <a:cs typeface="Calibri"/>
              <a:sym typeface="Calibri"/>
            </a:endParaRPr>
          </a:p>
          <a:p>
            <a:pPr marL="0" lvl="0" indent="0" algn="l" rtl="0">
              <a:lnSpc>
                <a:spcPct val="150000"/>
              </a:lnSpc>
              <a:spcBef>
                <a:spcPts val="1000"/>
              </a:spcBef>
              <a:spcAft>
                <a:spcPts val="0"/>
              </a:spcAft>
              <a:buSzPts val="2800"/>
              <a:buNone/>
            </a:pPr>
            <a:r>
              <a:rPr lang="en-US" sz="3200" b="1" i="0" u="none">
                <a:solidFill>
                  <a:srgbClr val="595959"/>
                </a:solidFill>
                <a:latin typeface="Calibri"/>
                <a:ea typeface="Calibri"/>
                <a:cs typeface="Calibri"/>
                <a:sym typeface="Calibri"/>
              </a:rPr>
              <a:t>The door opened and we could hear someone coming in.</a:t>
            </a:r>
            <a:endParaRPr sz="3200" b="0" i="0" u="none">
              <a:solidFill>
                <a:srgbClr val="595959"/>
              </a:solidFill>
              <a:latin typeface="Calibri"/>
              <a:ea typeface="Calibri"/>
              <a:cs typeface="Calibri"/>
              <a:sym typeface="Calibri"/>
            </a:endParaRPr>
          </a:p>
          <a:p>
            <a:pPr marL="457200" lvl="0" indent="-228600" algn="l" rtl="0">
              <a:lnSpc>
                <a:spcPct val="90000"/>
              </a:lnSpc>
              <a:spcBef>
                <a:spcPts val="1000"/>
              </a:spcBef>
              <a:spcAft>
                <a:spcPts val="0"/>
              </a:spcAft>
              <a:buClr>
                <a:schemeClr val="dk1"/>
              </a:buClr>
              <a:buSzPts val="2800"/>
              <a:buNone/>
            </a:pPr>
            <a:endParaRPr sz="3200" b="0" i="0" u="none">
              <a:solidFill>
                <a:srgbClr val="595959"/>
              </a:solidFill>
              <a:latin typeface="Calibri"/>
              <a:ea typeface="Calibri"/>
              <a:cs typeface="Calibri"/>
              <a:sym typeface="Calibri"/>
            </a:endParaRPr>
          </a:p>
        </p:txBody>
      </p:sp>
      <p:sp>
        <p:nvSpPr>
          <p:cNvPr id="262" name="Google Shape;262;p12"/>
          <p:cNvSpPr/>
          <p:nvPr/>
        </p:nvSpPr>
        <p:spPr>
          <a:xfrm>
            <a:off x="565150" y="2284412"/>
            <a:ext cx="153987" cy="238125"/>
          </a:xfrm>
          <a:prstGeom prst="chevron">
            <a:avLst>
              <a:gd name="adj" fmla="val 10800"/>
            </a:avLst>
          </a:prstGeom>
          <a:solidFill>
            <a:srgbClr val="92D05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263" name="Google Shape;263;p12"/>
          <p:cNvSpPr/>
          <p:nvPr/>
        </p:nvSpPr>
        <p:spPr>
          <a:xfrm>
            <a:off x="541337" y="4003675"/>
            <a:ext cx="153987" cy="238125"/>
          </a:xfrm>
          <a:prstGeom prst="chevron">
            <a:avLst>
              <a:gd name="adj" fmla="val 10800"/>
            </a:avLst>
          </a:prstGeom>
          <a:solidFill>
            <a:srgbClr val="0070C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pic>
        <p:nvPicPr>
          <p:cNvPr id="268" name="Google Shape;268;p13"/>
          <p:cNvPicPr preferRelativeResize="0"/>
          <p:nvPr/>
        </p:nvPicPr>
        <p:blipFill rotWithShape="1">
          <a:blip r:embed="rId3">
            <a:alphaModFix/>
          </a:blip>
          <a:srcRect/>
          <a:stretch/>
        </p:blipFill>
        <p:spPr>
          <a:xfrm>
            <a:off x="1077912" y="779462"/>
            <a:ext cx="7056437" cy="5299075"/>
          </a:xfrm>
          <a:prstGeom prst="rect">
            <a:avLst/>
          </a:prstGeom>
          <a:noFill/>
          <a:ln>
            <a:noFill/>
          </a:ln>
        </p:spPr>
      </p:pic>
      <p:sp>
        <p:nvSpPr>
          <p:cNvPr id="269" name="Google Shape;269;p13"/>
          <p:cNvSpPr txBox="1">
            <a:spLocks noGrp="1"/>
          </p:cNvSpPr>
          <p:nvPr>
            <p:ph type="title" idx="4294967295"/>
          </p:nvPr>
        </p:nvSpPr>
        <p:spPr>
          <a:xfrm>
            <a:off x="347662" y="444500"/>
            <a:ext cx="8515350" cy="517525"/>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000000"/>
              </a:buClr>
              <a:buSzPts val="4000"/>
              <a:buFont typeface="Arial"/>
              <a:buNone/>
            </a:pPr>
            <a:r>
              <a:rPr lang="en-US" sz="4000" b="1" i="0" u="none" strike="noStrike" cap="none">
                <a:solidFill>
                  <a:srgbClr val="000000"/>
                </a:solidFill>
                <a:latin typeface="Calibri"/>
                <a:ea typeface="Calibri"/>
                <a:cs typeface="Calibri"/>
                <a:sym typeface="Calibri"/>
              </a:rPr>
              <a:t>Topic sentences and supporting details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14"/>
          <p:cNvSpPr txBox="1">
            <a:spLocks noGrp="1"/>
          </p:cNvSpPr>
          <p:nvPr>
            <p:ph type="title" idx="4294967295"/>
          </p:nvPr>
        </p:nvSpPr>
        <p:spPr>
          <a:xfrm>
            <a:off x="314325" y="682625"/>
            <a:ext cx="8515350" cy="517525"/>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000000"/>
              </a:buClr>
              <a:buSzPts val="4000"/>
              <a:buFont typeface="Arial"/>
              <a:buNone/>
            </a:pPr>
            <a:r>
              <a:rPr lang="en-US" sz="4000" b="1" i="0" u="none" strike="noStrike" cap="none">
                <a:solidFill>
                  <a:srgbClr val="000000"/>
                </a:solidFill>
                <a:latin typeface="Calibri"/>
                <a:ea typeface="Calibri"/>
                <a:cs typeface="Calibri"/>
                <a:sym typeface="Calibri"/>
              </a:rPr>
              <a:t>Year 6 child</a:t>
            </a:r>
            <a:endParaRPr/>
          </a:p>
        </p:txBody>
      </p:sp>
      <p:sp>
        <p:nvSpPr>
          <p:cNvPr id="275" name="Google Shape;275;p14"/>
          <p:cNvSpPr txBox="1">
            <a:spLocks noGrp="1"/>
          </p:cNvSpPr>
          <p:nvPr>
            <p:ph type="body" idx="1"/>
          </p:nvPr>
        </p:nvSpPr>
        <p:spPr>
          <a:xfrm>
            <a:off x="671512" y="1987550"/>
            <a:ext cx="7800975" cy="2227262"/>
          </a:xfrm>
          <a:prstGeom prst="rect">
            <a:avLst/>
          </a:prstGeom>
          <a:noFill/>
          <a:ln>
            <a:noFill/>
          </a:ln>
        </p:spPr>
        <p:txBody>
          <a:bodyPr spcFirstLastPara="1" wrap="square" lIns="91425" tIns="45700" rIns="91425" bIns="45700" anchor="t" anchorCtr="0">
            <a:normAutofit/>
          </a:bodyPr>
          <a:lstStyle/>
          <a:p>
            <a:pPr marL="228600" lvl="0" indent="0" algn="l" rtl="0">
              <a:lnSpc>
                <a:spcPct val="90000"/>
              </a:lnSpc>
              <a:spcBef>
                <a:spcPts val="0"/>
              </a:spcBef>
              <a:spcAft>
                <a:spcPts val="0"/>
              </a:spcAft>
              <a:buSzPts val="2800"/>
              <a:buNone/>
            </a:pPr>
            <a:r>
              <a:rPr lang="en-US" sz="2400" b="0" i="0" u="none">
                <a:solidFill>
                  <a:srgbClr val="595959"/>
                </a:solidFill>
                <a:latin typeface="Calibri"/>
                <a:ea typeface="Calibri"/>
                <a:cs typeface="Calibri"/>
                <a:sym typeface="Calibri"/>
              </a:rPr>
              <a:t>One Tuesday evening, at around 8pm, the warm tired sun was fading silently over the calm sea. The reflection of the turquoise colour sea shone on all the passing visitors, as they walked along the edge of the warm sand. Dim and far, low and touching, the boiling sun drifted south slowly steadily like a snail.</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15"/>
          <p:cNvSpPr txBox="1">
            <a:spLocks noGrp="1"/>
          </p:cNvSpPr>
          <p:nvPr>
            <p:ph type="title" idx="4294967295"/>
          </p:nvPr>
        </p:nvSpPr>
        <p:spPr>
          <a:xfrm>
            <a:off x="314325" y="682625"/>
            <a:ext cx="8515350" cy="517525"/>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000000"/>
              </a:buClr>
              <a:buSzPts val="4000"/>
              <a:buFont typeface="Arial"/>
              <a:buNone/>
            </a:pPr>
            <a:r>
              <a:rPr lang="en-US" sz="4000" b="1" i="0" u="none" strike="noStrike" cap="none">
                <a:solidFill>
                  <a:srgbClr val="000000"/>
                </a:solidFill>
                <a:latin typeface="Calibri"/>
                <a:ea typeface="Calibri"/>
                <a:cs typeface="Calibri"/>
                <a:sym typeface="Calibri"/>
              </a:rPr>
              <a:t>What is cohesion?</a:t>
            </a:r>
            <a:endParaRPr/>
          </a:p>
        </p:txBody>
      </p:sp>
      <p:sp>
        <p:nvSpPr>
          <p:cNvPr id="281" name="Google Shape;281;p15"/>
          <p:cNvSpPr txBox="1">
            <a:spLocks noGrp="1"/>
          </p:cNvSpPr>
          <p:nvPr>
            <p:ph type="body" idx="1"/>
          </p:nvPr>
        </p:nvSpPr>
        <p:spPr>
          <a:xfrm>
            <a:off x="865187" y="1539875"/>
            <a:ext cx="7799387" cy="85725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SzPts val="2800"/>
              <a:buNone/>
            </a:pPr>
            <a:r>
              <a:rPr lang="en-US" sz="2400" b="0" i="0" u="none">
                <a:solidFill>
                  <a:srgbClr val="595959"/>
                </a:solidFill>
                <a:latin typeface="Calibri"/>
                <a:ea typeface="Calibri"/>
                <a:cs typeface="Calibri"/>
                <a:sym typeface="Calibri"/>
              </a:rPr>
              <a:t>A text has cohesion if it is clear how the meanings of its parts fit together. Cohesive devices can help to do this.</a:t>
            </a:r>
            <a:endParaRPr/>
          </a:p>
        </p:txBody>
      </p:sp>
      <p:sp>
        <p:nvSpPr>
          <p:cNvPr id="282" name="Google Shape;282;p15"/>
          <p:cNvSpPr/>
          <p:nvPr/>
        </p:nvSpPr>
        <p:spPr>
          <a:xfrm>
            <a:off x="574675" y="1624012"/>
            <a:ext cx="153987" cy="238125"/>
          </a:xfrm>
          <a:prstGeom prst="chevron">
            <a:avLst>
              <a:gd name="adj" fmla="val 10800"/>
            </a:avLst>
          </a:prstGeom>
          <a:solidFill>
            <a:srgbClr val="92D05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283" name="Google Shape;283;p15"/>
          <p:cNvSpPr txBox="1"/>
          <p:nvPr/>
        </p:nvSpPr>
        <p:spPr>
          <a:xfrm>
            <a:off x="865187" y="2738437"/>
            <a:ext cx="7648575" cy="2751137"/>
          </a:xfrm>
          <a:prstGeom prst="rect">
            <a:avLst/>
          </a:prstGeom>
          <a:noFill/>
          <a:ln>
            <a:noFill/>
          </a:ln>
        </p:spPr>
        <p:txBody>
          <a:bodyPr spcFirstLastPara="1" wrap="square" lIns="91425" tIns="45700" rIns="91425" bIns="45700" anchor="t" anchorCtr="0">
            <a:spAutoFit/>
          </a:bodyPr>
          <a:lstStyle/>
          <a:p>
            <a:pPr marL="0" marR="0" lvl="0" indent="0" algn="l" rtl="0">
              <a:lnSpc>
                <a:spcPct val="90000"/>
              </a:lnSpc>
              <a:spcBef>
                <a:spcPts val="0"/>
              </a:spcBef>
              <a:spcAft>
                <a:spcPts val="0"/>
              </a:spcAft>
              <a:buClr>
                <a:srgbClr val="92D050"/>
              </a:buClr>
              <a:buSzPts val="3200"/>
              <a:buFont typeface="Calibri"/>
              <a:buNone/>
            </a:pPr>
            <a:r>
              <a:rPr lang="en-US" sz="3200" b="1" i="0" u="none">
                <a:solidFill>
                  <a:srgbClr val="92D050"/>
                </a:solidFill>
                <a:latin typeface="Calibri"/>
                <a:ea typeface="Calibri"/>
                <a:cs typeface="Calibri"/>
                <a:sym typeface="Calibri"/>
              </a:rPr>
              <a:t>A visit </a:t>
            </a:r>
            <a:r>
              <a:rPr lang="en-US" sz="3200" b="0" i="0" u="none">
                <a:solidFill>
                  <a:srgbClr val="595959"/>
                </a:solidFill>
                <a:latin typeface="Calibri"/>
                <a:ea typeface="Calibri"/>
                <a:cs typeface="Calibri"/>
                <a:sym typeface="Calibri"/>
              </a:rPr>
              <a:t>has been arranged for </a:t>
            </a:r>
            <a:r>
              <a:rPr lang="en-US" sz="3200" b="1" i="1" u="none">
                <a:solidFill>
                  <a:srgbClr val="92D050"/>
                </a:solidFill>
                <a:latin typeface="Calibri"/>
                <a:ea typeface="Calibri"/>
                <a:cs typeface="Calibri"/>
                <a:sym typeface="Calibri"/>
              </a:rPr>
              <a:t>Year 6</a:t>
            </a:r>
            <a:r>
              <a:rPr lang="en-US" sz="3200" b="0" i="0" u="none">
                <a:solidFill>
                  <a:srgbClr val="595959"/>
                </a:solidFill>
                <a:latin typeface="Calibri"/>
                <a:ea typeface="Calibri"/>
                <a:cs typeface="Calibri"/>
                <a:sym typeface="Calibri"/>
              </a:rPr>
              <a:t> to the Mountain Peaks Field Study Centre, leaving school at 9.30am. </a:t>
            </a:r>
            <a:r>
              <a:rPr lang="en-US" sz="3200" b="1" i="0" u="none">
                <a:solidFill>
                  <a:srgbClr val="92D050"/>
                </a:solidFill>
                <a:latin typeface="Calibri"/>
                <a:ea typeface="Calibri"/>
                <a:cs typeface="Calibri"/>
                <a:sym typeface="Calibri"/>
              </a:rPr>
              <a:t>This</a:t>
            </a:r>
            <a:r>
              <a:rPr lang="en-US" sz="3200" b="1" i="0" u="none">
                <a:solidFill>
                  <a:srgbClr val="595959"/>
                </a:solidFill>
                <a:latin typeface="Calibri"/>
                <a:ea typeface="Calibri"/>
                <a:cs typeface="Calibri"/>
                <a:sym typeface="Calibri"/>
              </a:rPr>
              <a:t> </a:t>
            </a:r>
            <a:r>
              <a:rPr lang="en-US" sz="3200" b="0" i="0" u="none">
                <a:solidFill>
                  <a:srgbClr val="595959"/>
                </a:solidFill>
                <a:latin typeface="Calibri"/>
                <a:ea typeface="Calibri"/>
                <a:cs typeface="Calibri"/>
                <a:sym typeface="Calibri"/>
              </a:rPr>
              <a:t>is </a:t>
            </a:r>
            <a:r>
              <a:rPr lang="en-US" sz="3200" b="1" i="0" u="none">
                <a:solidFill>
                  <a:srgbClr val="92D050"/>
                </a:solidFill>
                <a:latin typeface="Calibri"/>
                <a:ea typeface="Calibri"/>
                <a:cs typeface="Calibri"/>
                <a:sym typeface="Calibri"/>
              </a:rPr>
              <a:t>an overnight visit</a:t>
            </a:r>
            <a:r>
              <a:rPr lang="en-US" sz="3200" b="0" i="0" u="none">
                <a:solidFill>
                  <a:srgbClr val="595959"/>
                </a:solidFill>
                <a:latin typeface="Calibri"/>
                <a:ea typeface="Calibri"/>
                <a:cs typeface="Calibri"/>
                <a:sym typeface="Calibri"/>
              </a:rPr>
              <a:t>. The centre has beautiful grounds and </a:t>
            </a:r>
            <a:r>
              <a:rPr lang="en-US" sz="3200" b="0" i="1" u="none">
                <a:solidFill>
                  <a:srgbClr val="595959"/>
                </a:solidFill>
                <a:latin typeface="Calibri"/>
                <a:ea typeface="Calibri"/>
                <a:cs typeface="Calibri"/>
                <a:sym typeface="Calibri"/>
              </a:rPr>
              <a:t>a nature trail</a:t>
            </a:r>
            <a:r>
              <a:rPr lang="en-US" sz="3200" b="0" i="0" u="none">
                <a:solidFill>
                  <a:srgbClr val="595959"/>
                </a:solidFill>
                <a:latin typeface="Calibri"/>
                <a:ea typeface="Calibri"/>
                <a:cs typeface="Calibri"/>
                <a:sym typeface="Calibri"/>
              </a:rPr>
              <a:t>. During the afternoon, </a:t>
            </a:r>
            <a:r>
              <a:rPr lang="en-US" sz="3200" b="1" i="1" u="none">
                <a:solidFill>
                  <a:srgbClr val="92D050"/>
                </a:solidFill>
                <a:latin typeface="Calibri"/>
                <a:ea typeface="Calibri"/>
                <a:cs typeface="Calibri"/>
                <a:sym typeface="Calibri"/>
              </a:rPr>
              <a:t>the children</a:t>
            </a:r>
            <a:r>
              <a:rPr lang="en-US" sz="3200" b="1" i="1" u="none">
                <a:solidFill>
                  <a:srgbClr val="595959"/>
                </a:solidFill>
                <a:latin typeface="Calibri"/>
                <a:ea typeface="Calibri"/>
                <a:cs typeface="Calibri"/>
                <a:sym typeface="Calibri"/>
              </a:rPr>
              <a:t> </a:t>
            </a:r>
            <a:r>
              <a:rPr lang="en-US" sz="3200" b="0" i="0" u="none">
                <a:solidFill>
                  <a:srgbClr val="595959"/>
                </a:solidFill>
                <a:latin typeface="Calibri"/>
                <a:ea typeface="Calibri"/>
                <a:cs typeface="Calibri"/>
                <a:sym typeface="Calibri"/>
              </a:rPr>
              <a:t>will follow </a:t>
            </a:r>
            <a:r>
              <a:rPr lang="en-US" sz="3200" b="0" i="1" u="none">
                <a:solidFill>
                  <a:srgbClr val="595959"/>
                </a:solidFill>
                <a:latin typeface="Calibri"/>
                <a:ea typeface="Calibri"/>
                <a:cs typeface="Calibri"/>
                <a:sym typeface="Calibri"/>
              </a:rPr>
              <a:t>the trail</a:t>
            </a:r>
            <a:r>
              <a:rPr lang="en-US" sz="3200" b="0" i="0" u="none">
                <a:solidFill>
                  <a:srgbClr val="595959"/>
                </a:solidFill>
                <a:latin typeface="Calibri"/>
                <a:ea typeface="Calibri"/>
                <a:cs typeface="Calibri"/>
                <a:sym typeface="Calibri"/>
              </a:rPr>
              <a:t>. </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p16"/>
          <p:cNvSpPr txBox="1">
            <a:spLocks noGrp="1"/>
          </p:cNvSpPr>
          <p:nvPr>
            <p:ph type="title" idx="4294967295"/>
          </p:nvPr>
        </p:nvSpPr>
        <p:spPr>
          <a:xfrm>
            <a:off x="314325" y="682625"/>
            <a:ext cx="8515350" cy="517525"/>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000000"/>
              </a:buClr>
              <a:buSzPts val="4000"/>
              <a:buFont typeface="Arial"/>
              <a:buNone/>
            </a:pPr>
            <a:r>
              <a:rPr lang="en-US" sz="4000" b="1" i="0" u="none" strike="noStrike" cap="none">
                <a:solidFill>
                  <a:srgbClr val="000000"/>
                </a:solidFill>
                <a:latin typeface="Calibri"/>
                <a:ea typeface="Calibri"/>
                <a:cs typeface="Calibri"/>
                <a:sym typeface="Calibri"/>
              </a:rPr>
              <a:t>What are cohesive devices?</a:t>
            </a:r>
            <a:endParaRPr/>
          </a:p>
        </p:txBody>
      </p:sp>
      <p:sp>
        <p:nvSpPr>
          <p:cNvPr id="289" name="Google Shape;289;p16"/>
          <p:cNvSpPr txBox="1">
            <a:spLocks noGrp="1"/>
          </p:cNvSpPr>
          <p:nvPr>
            <p:ph type="body" idx="1"/>
          </p:nvPr>
        </p:nvSpPr>
        <p:spPr>
          <a:xfrm>
            <a:off x="865187" y="1539875"/>
            <a:ext cx="7799387" cy="857250"/>
          </a:xfrm>
          <a:prstGeom prst="rect">
            <a:avLst/>
          </a:prstGeom>
          <a:noFill/>
          <a:ln>
            <a:noFill/>
          </a:ln>
        </p:spPr>
        <p:txBody>
          <a:bodyPr spcFirstLastPara="1" wrap="square" lIns="91425" tIns="45700" rIns="91425" bIns="45700" anchor="t" anchorCtr="0">
            <a:normAutofit/>
          </a:bodyPr>
          <a:lstStyle/>
          <a:p>
            <a:pPr marL="0" lvl="0" indent="0" algn="l" rtl="0">
              <a:lnSpc>
                <a:spcPct val="80000"/>
              </a:lnSpc>
              <a:spcBef>
                <a:spcPts val="0"/>
              </a:spcBef>
              <a:spcAft>
                <a:spcPts val="0"/>
              </a:spcAft>
              <a:buSzPts val="2800"/>
              <a:buNone/>
            </a:pPr>
            <a:r>
              <a:rPr lang="en-US" sz="2200" b="0" i="0" u="none">
                <a:solidFill>
                  <a:srgbClr val="7F7F7F"/>
                </a:solidFill>
                <a:latin typeface="Calibri"/>
                <a:ea typeface="Calibri"/>
                <a:cs typeface="Calibri"/>
                <a:sym typeface="Calibri"/>
              </a:rPr>
              <a:t>Cohesive devices are words used to show how the different parts of a text fit together. In other words, they create cohesion.</a:t>
            </a:r>
            <a:endParaRPr/>
          </a:p>
        </p:txBody>
      </p:sp>
      <p:sp>
        <p:nvSpPr>
          <p:cNvPr id="290" name="Google Shape;290;p16"/>
          <p:cNvSpPr/>
          <p:nvPr/>
        </p:nvSpPr>
        <p:spPr>
          <a:xfrm>
            <a:off x="574675" y="1624012"/>
            <a:ext cx="153987" cy="238125"/>
          </a:xfrm>
          <a:prstGeom prst="chevron">
            <a:avLst>
              <a:gd name="adj" fmla="val 10800"/>
            </a:avLst>
          </a:prstGeom>
          <a:solidFill>
            <a:srgbClr val="92D05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291" name="Google Shape;291;p16"/>
          <p:cNvSpPr txBox="1"/>
          <p:nvPr/>
        </p:nvSpPr>
        <p:spPr>
          <a:xfrm>
            <a:off x="865187" y="2433637"/>
            <a:ext cx="8177212" cy="2274887"/>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Clr>
                <a:srgbClr val="7F7F7F"/>
              </a:buClr>
              <a:buSzPts val="2000"/>
              <a:buFont typeface="Calibri"/>
              <a:buNone/>
            </a:pPr>
            <a:r>
              <a:rPr lang="en-US" sz="2000" b="0" i="0" u="none">
                <a:solidFill>
                  <a:srgbClr val="7F7F7F"/>
                </a:solidFill>
                <a:latin typeface="Calibri"/>
                <a:ea typeface="Calibri"/>
                <a:cs typeface="Calibri"/>
                <a:sym typeface="Calibri"/>
              </a:rPr>
              <a:t>Some examples of cohesive devices are:</a:t>
            </a:r>
            <a:endParaRPr/>
          </a:p>
          <a:p>
            <a:pPr marL="0" marR="0" lvl="0" indent="0" algn="l" rtl="0">
              <a:lnSpc>
                <a:spcPct val="150000"/>
              </a:lnSpc>
              <a:spcBef>
                <a:spcPts val="1000"/>
              </a:spcBef>
              <a:spcAft>
                <a:spcPts val="0"/>
              </a:spcAft>
              <a:buClr>
                <a:srgbClr val="7F7F7F"/>
              </a:buClr>
              <a:buSzPts val="2000"/>
              <a:buFont typeface="Calibri"/>
              <a:buNone/>
            </a:pPr>
            <a:r>
              <a:rPr lang="en-US" sz="2000" b="0" i="0" u="none">
                <a:solidFill>
                  <a:srgbClr val="7F7F7F"/>
                </a:solidFill>
                <a:latin typeface="Calibri"/>
                <a:ea typeface="Calibri"/>
                <a:cs typeface="Calibri"/>
                <a:sym typeface="Calibri"/>
              </a:rPr>
              <a:t>determiners and pronouns, which can refer back to earlier words </a:t>
            </a:r>
            <a:endParaRPr/>
          </a:p>
          <a:p>
            <a:pPr marL="0" marR="0" lvl="0" indent="0" algn="l" rtl="0">
              <a:lnSpc>
                <a:spcPct val="150000"/>
              </a:lnSpc>
              <a:spcBef>
                <a:spcPts val="1000"/>
              </a:spcBef>
              <a:spcAft>
                <a:spcPts val="0"/>
              </a:spcAft>
              <a:buClr>
                <a:srgbClr val="7F7F7F"/>
              </a:buClr>
              <a:buSzPts val="2000"/>
              <a:buFont typeface="Calibri"/>
              <a:buNone/>
            </a:pPr>
            <a:r>
              <a:rPr lang="en-US" sz="2000" b="0" i="0" u="none">
                <a:solidFill>
                  <a:srgbClr val="7F7F7F"/>
                </a:solidFill>
                <a:latin typeface="Calibri"/>
                <a:ea typeface="Calibri"/>
                <a:cs typeface="Calibri"/>
                <a:sym typeface="Calibri"/>
              </a:rPr>
              <a:t>conjunctions and adverbs, which can make relations between words clear </a:t>
            </a:r>
            <a:endParaRPr/>
          </a:p>
          <a:p>
            <a:pPr marL="0" marR="0" lvl="0" indent="0" algn="l" rtl="0">
              <a:lnSpc>
                <a:spcPct val="150000"/>
              </a:lnSpc>
              <a:spcBef>
                <a:spcPts val="1000"/>
              </a:spcBef>
              <a:spcAft>
                <a:spcPts val="0"/>
              </a:spcAft>
              <a:buClr>
                <a:srgbClr val="7F7F7F"/>
              </a:buClr>
              <a:buSzPts val="2000"/>
              <a:buFont typeface="Calibri"/>
              <a:buNone/>
            </a:pPr>
            <a:r>
              <a:rPr lang="en-US" sz="2000" b="0" i="0" u="none">
                <a:solidFill>
                  <a:srgbClr val="7F7F7F"/>
                </a:solidFill>
                <a:latin typeface="Calibri"/>
                <a:ea typeface="Calibri"/>
                <a:cs typeface="Calibri"/>
                <a:sym typeface="Calibri"/>
              </a:rPr>
              <a:t>ellipsis of expected words.</a:t>
            </a:r>
            <a:endParaRPr/>
          </a:p>
        </p:txBody>
      </p:sp>
      <p:sp>
        <p:nvSpPr>
          <p:cNvPr id="292" name="Google Shape;292;p16"/>
          <p:cNvSpPr/>
          <p:nvPr/>
        </p:nvSpPr>
        <p:spPr>
          <a:xfrm>
            <a:off x="631825" y="3211512"/>
            <a:ext cx="153987" cy="238125"/>
          </a:xfrm>
          <a:prstGeom prst="chevron">
            <a:avLst>
              <a:gd name="adj" fmla="val 10800"/>
            </a:avLst>
          </a:prstGeom>
          <a:solidFill>
            <a:srgbClr val="FFC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293" name="Google Shape;293;p16"/>
          <p:cNvSpPr/>
          <p:nvPr/>
        </p:nvSpPr>
        <p:spPr>
          <a:xfrm>
            <a:off x="631825" y="3819525"/>
            <a:ext cx="153987" cy="238125"/>
          </a:xfrm>
          <a:prstGeom prst="chevron">
            <a:avLst>
              <a:gd name="adj" fmla="val 10800"/>
            </a:avLst>
          </a:prstGeom>
          <a:solidFill>
            <a:srgbClr val="FF2F9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Google Shape;298;p17"/>
          <p:cNvSpPr txBox="1">
            <a:spLocks noGrp="1"/>
          </p:cNvSpPr>
          <p:nvPr>
            <p:ph type="title" idx="4294967295"/>
          </p:nvPr>
        </p:nvSpPr>
        <p:spPr>
          <a:xfrm>
            <a:off x="314325" y="450850"/>
            <a:ext cx="8515350" cy="517525"/>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000000"/>
              </a:buClr>
              <a:buSzPts val="4000"/>
              <a:buFont typeface="Arial"/>
              <a:buNone/>
            </a:pPr>
            <a:r>
              <a:rPr lang="en-US" sz="4000" b="1" i="0" u="none" strike="noStrike" cap="none">
                <a:solidFill>
                  <a:srgbClr val="000000"/>
                </a:solidFill>
                <a:latin typeface="Calibri"/>
                <a:ea typeface="Calibri"/>
                <a:cs typeface="Calibri"/>
                <a:sym typeface="Calibri"/>
              </a:rPr>
              <a:t>Examples of cohesive devices</a:t>
            </a:r>
            <a:endParaRPr/>
          </a:p>
        </p:txBody>
      </p:sp>
      <p:sp>
        <p:nvSpPr>
          <p:cNvPr id="299" name="Google Shape;299;p17"/>
          <p:cNvSpPr/>
          <p:nvPr/>
        </p:nvSpPr>
        <p:spPr>
          <a:xfrm>
            <a:off x="836612" y="1508125"/>
            <a:ext cx="153987" cy="238125"/>
          </a:xfrm>
          <a:prstGeom prst="chevron">
            <a:avLst>
              <a:gd name="adj" fmla="val 10800"/>
            </a:avLst>
          </a:prstGeom>
          <a:solidFill>
            <a:srgbClr val="92D05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300" name="Google Shape;300;p17"/>
          <p:cNvSpPr txBox="1"/>
          <p:nvPr/>
        </p:nvSpPr>
        <p:spPr>
          <a:xfrm>
            <a:off x="1098550" y="1447800"/>
            <a:ext cx="8604250" cy="4462462"/>
          </a:xfrm>
          <a:prstGeom prst="rect">
            <a:avLst/>
          </a:prstGeom>
          <a:noFill/>
          <a:ln>
            <a:noFill/>
          </a:ln>
        </p:spPr>
        <p:txBody>
          <a:bodyPr spcFirstLastPara="1" wrap="square" lIns="91425" tIns="45700" rIns="91425" bIns="45700" anchor="t" anchorCtr="0">
            <a:spAutoFit/>
          </a:bodyPr>
          <a:lstStyle/>
          <a:p>
            <a:pPr marL="0" marR="0" lvl="0" indent="0" algn="l" rtl="0">
              <a:lnSpc>
                <a:spcPct val="90000"/>
              </a:lnSpc>
              <a:spcBef>
                <a:spcPts val="0"/>
              </a:spcBef>
              <a:spcAft>
                <a:spcPts val="0"/>
              </a:spcAft>
              <a:buClr>
                <a:srgbClr val="7F7F7F"/>
              </a:buClr>
              <a:buSzPts val="2000"/>
              <a:buFont typeface="Calibri"/>
              <a:buNone/>
            </a:pPr>
            <a:r>
              <a:rPr lang="en-US" sz="2000" b="0" i="0" u="none">
                <a:solidFill>
                  <a:srgbClr val="7F7F7F"/>
                </a:solidFill>
                <a:latin typeface="Calibri"/>
                <a:ea typeface="Calibri"/>
                <a:cs typeface="Calibri"/>
                <a:sym typeface="Calibri"/>
              </a:rPr>
              <a:t>Joe was given a bike for Christmas.</a:t>
            </a:r>
            <a:r>
              <a:rPr lang="en-US" sz="2000" b="1" i="0" u="none">
                <a:solidFill>
                  <a:srgbClr val="7F7F7F"/>
                </a:solidFill>
                <a:latin typeface="Calibri"/>
                <a:ea typeface="Calibri"/>
                <a:cs typeface="Calibri"/>
                <a:sym typeface="Calibri"/>
              </a:rPr>
              <a:t> He </a:t>
            </a:r>
            <a:r>
              <a:rPr lang="en-US" sz="2000" b="0" i="0" u="none">
                <a:solidFill>
                  <a:srgbClr val="7F7F7F"/>
                </a:solidFill>
                <a:latin typeface="Calibri"/>
                <a:ea typeface="Calibri"/>
                <a:cs typeface="Calibri"/>
                <a:sym typeface="Calibri"/>
              </a:rPr>
              <a:t>liked it very much.</a:t>
            </a:r>
            <a:br>
              <a:rPr lang="en-US" sz="2000" b="0" i="0" u="none">
                <a:solidFill>
                  <a:srgbClr val="7F7F7F"/>
                </a:solidFill>
                <a:latin typeface="Calibri"/>
                <a:ea typeface="Calibri"/>
                <a:cs typeface="Calibri"/>
                <a:sym typeface="Calibri"/>
              </a:rPr>
            </a:br>
            <a:r>
              <a:rPr lang="en-US" sz="2000" b="0" i="0" u="none">
                <a:solidFill>
                  <a:srgbClr val="7F7F7F"/>
                </a:solidFill>
                <a:latin typeface="Calibri"/>
                <a:ea typeface="Calibri"/>
                <a:cs typeface="Calibri"/>
                <a:sym typeface="Calibri"/>
              </a:rPr>
              <a:t>[the pronouns refer back to Joe and the bike]</a:t>
            </a:r>
            <a:endParaRPr/>
          </a:p>
          <a:p>
            <a:pPr marL="0" marR="0" lvl="0" indent="0" algn="l" rtl="0">
              <a:lnSpc>
                <a:spcPct val="90000"/>
              </a:lnSpc>
              <a:spcBef>
                <a:spcPts val="1000"/>
              </a:spcBef>
              <a:spcAft>
                <a:spcPts val="0"/>
              </a:spcAft>
              <a:buClr>
                <a:srgbClr val="000000"/>
              </a:buClr>
              <a:buSzPts val="2000"/>
              <a:buFont typeface="Arial"/>
              <a:buNone/>
            </a:pPr>
            <a:endParaRPr sz="2000" b="0" i="0" u="none">
              <a:solidFill>
                <a:srgbClr val="7F7F7F"/>
              </a:solidFill>
              <a:latin typeface="Calibri"/>
              <a:ea typeface="Calibri"/>
              <a:cs typeface="Calibri"/>
              <a:sym typeface="Calibri"/>
            </a:endParaRPr>
          </a:p>
          <a:p>
            <a:pPr marL="0" marR="0" lvl="0" indent="0" algn="l" rtl="0">
              <a:lnSpc>
                <a:spcPct val="90000"/>
              </a:lnSpc>
              <a:spcBef>
                <a:spcPts val="1000"/>
              </a:spcBef>
              <a:spcAft>
                <a:spcPts val="0"/>
              </a:spcAft>
              <a:buClr>
                <a:srgbClr val="7F7F7F"/>
              </a:buClr>
              <a:buSzPts val="2000"/>
              <a:buFont typeface="Calibri"/>
              <a:buNone/>
            </a:pPr>
            <a:r>
              <a:rPr lang="en-US" sz="2000" b="0" i="0" u="none">
                <a:solidFill>
                  <a:srgbClr val="7F7F7F"/>
                </a:solidFill>
                <a:latin typeface="Calibri"/>
                <a:ea typeface="Calibri"/>
                <a:cs typeface="Calibri"/>
                <a:sym typeface="Calibri"/>
              </a:rPr>
              <a:t>We’ll be going shopping </a:t>
            </a:r>
            <a:r>
              <a:rPr lang="en-US" sz="2000" b="1" i="0" u="none">
                <a:solidFill>
                  <a:srgbClr val="7F7F7F"/>
                </a:solidFill>
                <a:latin typeface="Calibri"/>
                <a:ea typeface="Calibri"/>
                <a:cs typeface="Calibri"/>
                <a:sym typeface="Calibri"/>
              </a:rPr>
              <a:t>before</a:t>
            </a:r>
            <a:r>
              <a:rPr lang="en-US" sz="2000" b="0" i="0" u="none">
                <a:solidFill>
                  <a:srgbClr val="7F7F7F"/>
                </a:solidFill>
                <a:latin typeface="Calibri"/>
                <a:ea typeface="Calibri"/>
                <a:cs typeface="Calibri"/>
                <a:sym typeface="Calibri"/>
              </a:rPr>
              <a:t> we go to the park.</a:t>
            </a:r>
            <a:br>
              <a:rPr lang="en-US" sz="2000" b="0" i="0" u="none">
                <a:solidFill>
                  <a:srgbClr val="7F7F7F"/>
                </a:solidFill>
                <a:latin typeface="Calibri"/>
                <a:ea typeface="Calibri"/>
                <a:cs typeface="Calibri"/>
                <a:sym typeface="Calibri"/>
              </a:rPr>
            </a:br>
            <a:r>
              <a:rPr lang="en-US" sz="2000" b="0" i="0" u="none">
                <a:solidFill>
                  <a:srgbClr val="7F7F7F"/>
                </a:solidFill>
                <a:latin typeface="Calibri"/>
                <a:ea typeface="Calibri"/>
                <a:cs typeface="Calibri"/>
                <a:sym typeface="Calibri"/>
              </a:rPr>
              <a:t>[conjunction; makes a relationship of time clear]</a:t>
            </a:r>
            <a:endParaRPr/>
          </a:p>
          <a:p>
            <a:pPr marL="0" marR="0" lvl="0" indent="0" algn="l" rtl="0">
              <a:lnSpc>
                <a:spcPct val="90000"/>
              </a:lnSpc>
              <a:spcBef>
                <a:spcPts val="1000"/>
              </a:spcBef>
              <a:spcAft>
                <a:spcPts val="0"/>
              </a:spcAft>
              <a:buClr>
                <a:srgbClr val="000000"/>
              </a:buClr>
              <a:buSzPts val="2000"/>
              <a:buFont typeface="Arial"/>
              <a:buNone/>
            </a:pPr>
            <a:endParaRPr sz="2000" b="0" i="0" u="none">
              <a:solidFill>
                <a:srgbClr val="7F7F7F"/>
              </a:solidFill>
              <a:latin typeface="Calibri"/>
              <a:ea typeface="Calibri"/>
              <a:cs typeface="Calibri"/>
              <a:sym typeface="Calibri"/>
            </a:endParaRPr>
          </a:p>
          <a:p>
            <a:pPr marL="0" marR="0" lvl="0" indent="0" algn="l" rtl="0">
              <a:lnSpc>
                <a:spcPct val="90000"/>
              </a:lnSpc>
              <a:spcBef>
                <a:spcPts val="1000"/>
              </a:spcBef>
              <a:spcAft>
                <a:spcPts val="0"/>
              </a:spcAft>
              <a:buClr>
                <a:srgbClr val="7F7F7F"/>
              </a:buClr>
              <a:buSzPts val="2000"/>
              <a:buFont typeface="Calibri"/>
              <a:buNone/>
            </a:pPr>
            <a:r>
              <a:rPr lang="en-US" sz="2000" b="0" i="0" u="none">
                <a:solidFill>
                  <a:srgbClr val="7F7F7F"/>
                </a:solidFill>
                <a:latin typeface="Calibri"/>
                <a:ea typeface="Calibri"/>
                <a:cs typeface="Calibri"/>
                <a:sym typeface="Calibri"/>
              </a:rPr>
              <a:t>I’m afraid we’re going to have to wait for the next train.</a:t>
            </a:r>
            <a:br>
              <a:rPr lang="en-US" sz="2000" b="0" i="0" u="none">
                <a:solidFill>
                  <a:srgbClr val="7F7F7F"/>
                </a:solidFill>
                <a:latin typeface="Calibri"/>
                <a:ea typeface="Calibri"/>
                <a:cs typeface="Calibri"/>
                <a:sym typeface="Calibri"/>
              </a:rPr>
            </a:br>
            <a:r>
              <a:rPr lang="en-US" sz="2000" b="1" i="0" u="none">
                <a:solidFill>
                  <a:srgbClr val="7F7F7F"/>
                </a:solidFill>
                <a:latin typeface="Calibri"/>
                <a:ea typeface="Calibri"/>
                <a:cs typeface="Calibri"/>
                <a:sym typeface="Calibri"/>
              </a:rPr>
              <a:t>Meanwhile</a:t>
            </a:r>
            <a:r>
              <a:rPr lang="en-US" sz="2000" b="0" i="0" u="none">
                <a:solidFill>
                  <a:srgbClr val="7F7F7F"/>
                </a:solidFill>
                <a:latin typeface="Calibri"/>
                <a:ea typeface="Calibri"/>
                <a:cs typeface="Calibri"/>
                <a:sym typeface="Calibri"/>
              </a:rPr>
              <a:t>, we could have a cup of tea.</a:t>
            </a:r>
            <a:br>
              <a:rPr lang="en-US" sz="2000" b="0" i="0" u="none">
                <a:solidFill>
                  <a:srgbClr val="7F7F7F"/>
                </a:solidFill>
                <a:latin typeface="Calibri"/>
                <a:ea typeface="Calibri"/>
                <a:cs typeface="Calibri"/>
                <a:sym typeface="Calibri"/>
              </a:rPr>
            </a:br>
            <a:r>
              <a:rPr lang="en-US" sz="2000" b="0" i="0" u="none">
                <a:solidFill>
                  <a:srgbClr val="7F7F7F"/>
                </a:solidFill>
                <a:latin typeface="Calibri"/>
                <a:ea typeface="Calibri"/>
                <a:cs typeface="Calibri"/>
                <a:sym typeface="Calibri"/>
              </a:rPr>
              <a:t>[adverb; refers back to the time of waiting]</a:t>
            </a:r>
            <a:endParaRPr/>
          </a:p>
          <a:p>
            <a:pPr marL="0" marR="0" lvl="0" indent="0" algn="l" rtl="0">
              <a:lnSpc>
                <a:spcPct val="90000"/>
              </a:lnSpc>
              <a:spcBef>
                <a:spcPts val="1000"/>
              </a:spcBef>
              <a:spcAft>
                <a:spcPts val="0"/>
              </a:spcAft>
              <a:buClr>
                <a:srgbClr val="000000"/>
              </a:buClr>
              <a:buSzPts val="2000"/>
              <a:buFont typeface="Arial"/>
              <a:buNone/>
            </a:pPr>
            <a:endParaRPr sz="2000" b="0" i="0" u="none">
              <a:solidFill>
                <a:srgbClr val="7F7F7F"/>
              </a:solidFill>
              <a:latin typeface="Calibri"/>
              <a:ea typeface="Calibri"/>
              <a:cs typeface="Calibri"/>
              <a:sym typeface="Calibri"/>
            </a:endParaRPr>
          </a:p>
          <a:p>
            <a:pPr marL="0" marR="0" lvl="0" indent="0" algn="l" rtl="0">
              <a:lnSpc>
                <a:spcPct val="90000"/>
              </a:lnSpc>
              <a:spcBef>
                <a:spcPts val="1000"/>
              </a:spcBef>
              <a:spcAft>
                <a:spcPts val="0"/>
              </a:spcAft>
              <a:buClr>
                <a:srgbClr val="7F7F7F"/>
              </a:buClr>
              <a:buSzPts val="2000"/>
              <a:buFont typeface="Calibri"/>
              <a:buNone/>
            </a:pPr>
            <a:r>
              <a:rPr lang="en-US" sz="2000" b="0" i="0" u="none">
                <a:solidFill>
                  <a:srgbClr val="7F7F7F"/>
                </a:solidFill>
                <a:latin typeface="Calibri"/>
                <a:ea typeface="Calibri"/>
                <a:cs typeface="Calibri"/>
                <a:sym typeface="Calibri"/>
              </a:rPr>
              <a:t>Where are you going? </a:t>
            </a:r>
            <a:r>
              <a:rPr lang="en-US" sz="2000" b="1" i="0" u="none">
                <a:solidFill>
                  <a:srgbClr val="7F7F7F"/>
                </a:solidFill>
                <a:latin typeface="Calibri"/>
                <a:ea typeface="Calibri"/>
                <a:cs typeface="Calibri"/>
                <a:sym typeface="Calibri"/>
              </a:rPr>
              <a:t>[ ] </a:t>
            </a:r>
            <a:r>
              <a:rPr lang="en-US" sz="2000" b="0" i="0" u="none">
                <a:solidFill>
                  <a:srgbClr val="7F7F7F"/>
                </a:solidFill>
                <a:latin typeface="Calibri"/>
                <a:ea typeface="Calibri"/>
                <a:cs typeface="Calibri"/>
                <a:sym typeface="Calibri"/>
              </a:rPr>
              <a:t>To school!</a:t>
            </a:r>
            <a:br>
              <a:rPr lang="en-US" sz="2000" b="0" i="0" u="none">
                <a:solidFill>
                  <a:srgbClr val="7F7F7F"/>
                </a:solidFill>
                <a:latin typeface="Calibri"/>
                <a:ea typeface="Calibri"/>
                <a:cs typeface="Calibri"/>
                <a:sym typeface="Calibri"/>
              </a:rPr>
            </a:br>
            <a:r>
              <a:rPr lang="en-US" sz="2000" b="0" i="0" u="none">
                <a:solidFill>
                  <a:srgbClr val="7F7F7F"/>
                </a:solidFill>
                <a:latin typeface="Calibri"/>
                <a:ea typeface="Calibri"/>
                <a:cs typeface="Calibri"/>
                <a:sym typeface="Calibri"/>
              </a:rPr>
              <a:t>[ellipsis of the expected words ‘I’m going’; links the answer</a:t>
            </a:r>
            <a:br>
              <a:rPr lang="en-US" sz="2000" b="0" i="0" u="none">
                <a:solidFill>
                  <a:srgbClr val="7F7F7F"/>
                </a:solidFill>
                <a:latin typeface="Calibri"/>
                <a:ea typeface="Calibri"/>
                <a:cs typeface="Calibri"/>
                <a:sym typeface="Calibri"/>
              </a:rPr>
            </a:br>
            <a:r>
              <a:rPr lang="en-US" sz="2000" b="0" i="0" u="none">
                <a:solidFill>
                  <a:srgbClr val="7F7F7F"/>
                </a:solidFill>
                <a:latin typeface="Calibri"/>
                <a:ea typeface="Calibri"/>
                <a:cs typeface="Calibri"/>
                <a:sym typeface="Calibri"/>
              </a:rPr>
              <a:t>back to the question]</a:t>
            </a:r>
            <a:endParaRPr/>
          </a:p>
        </p:txBody>
      </p:sp>
      <p:sp>
        <p:nvSpPr>
          <p:cNvPr id="301" name="Google Shape;301;p17"/>
          <p:cNvSpPr/>
          <p:nvPr/>
        </p:nvSpPr>
        <p:spPr>
          <a:xfrm>
            <a:off x="836612" y="2551112"/>
            <a:ext cx="153987" cy="238125"/>
          </a:xfrm>
          <a:prstGeom prst="chevron">
            <a:avLst>
              <a:gd name="adj" fmla="val 10800"/>
            </a:avLst>
          </a:prstGeom>
          <a:solidFill>
            <a:srgbClr val="FFC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302" name="Google Shape;302;p17"/>
          <p:cNvSpPr/>
          <p:nvPr/>
        </p:nvSpPr>
        <p:spPr>
          <a:xfrm>
            <a:off x="836612" y="3663950"/>
            <a:ext cx="153987" cy="238125"/>
          </a:xfrm>
          <a:prstGeom prst="chevron">
            <a:avLst>
              <a:gd name="adj" fmla="val 10800"/>
            </a:avLst>
          </a:prstGeom>
          <a:solidFill>
            <a:srgbClr val="FF2F9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303" name="Google Shape;303;p17"/>
          <p:cNvSpPr/>
          <p:nvPr/>
        </p:nvSpPr>
        <p:spPr>
          <a:xfrm>
            <a:off x="836612" y="4992687"/>
            <a:ext cx="153987" cy="238125"/>
          </a:xfrm>
          <a:prstGeom prst="chevron">
            <a:avLst>
              <a:gd name="adj" fmla="val 10800"/>
            </a:avLst>
          </a:prstGeom>
          <a:solidFill>
            <a:srgbClr val="0070C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0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0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18"/>
          <p:cNvSpPr txBox="1">
            <a:spLocks noGrp="1"/>
          </p:cNvSpPr>
          <p:nvPr>
            <p:ph type="title" idx="4294967295"/>
          </p:nvPr>
        </p:nvSpPr>
        <p:spPr>
          <a:xfrm>
            <a:off x="314325" y="682625"/>
            <a:ext cx="8515350" cy="517525"/>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000000"/>
              </a:buClr>
              <a:buSzPts val="4000"/>
              <a:buFont typeface="Arial"/>
              <a:buNone/>
            </a:pPr>
            <a:r>
              <a:rPr lang="en-US" sz="4000" b="1" i="0" u="none" strike="noStrike" cap="none">
                <a:solidFill>
                  <a:srgbClr val="000000"/>
                </a:solidFill>
                <a:latin typeface="Calibri"/>
                <a:ea typeface="Calibri"/>
                <a:cs typeface="Calibri"/>
                <a:sym typeface="Calibri"/>
              </a:rPr>
              <a:t>Examples within paragraphs</a:t>
            </a:r>
            <a:endParaRPr/>
          </a:p>
        </p:txBody>
      </p:sp>
      <p:sp>
        <p:nvSpPr>
          <p:cNvPr id="309" name="Google Shape;309;p18"/>
          <p:cNvSpPr txBox="1">
            <a:spLocks noGrp="1"/>
          </p:cNvSpPr>
          <p:nvPr>
            <p:ph type="body" idx="1"/>
          </p:nvPr>
        </p:nvSpPr>
        <p:spPr>
          <a:xfrm>
            <a:off x="485775" y="1824037"/>
            <a:ext cx="8172450" cy="4351337"/>
          </a:xfrm>
          <a:prstGeom prst="rect">
            <a:avLst/>
          </a:prstGeom>
          <a:noFill/>
          <a:ln>
            <a:noFill/>
          </a:ln>
        </p:spPr>
        <p:txBody>
          <a:bodyPr spcFirstLastPara="1" wrap="square" lIns="91425" tIns="45700" rIns="91425" bIns="45700" anchor="t" anchorCtr="0">
            <a:normAutofit/>
          </a:bodyPr>
          <a:lstStyle/>
          <a:p>
            <a:pPr marL="177800" lvl="0" indent="0" algn="l" rtl="0">
              <a:lnSpc>
                <a:spcPct val="90000"/>
              </a:lnSpc>
              <a:spcBef>
                <a:spcPts val="0"/>
              </a:spcBef>
              <a:spcAft>
                <a:spcPts val="0"/>
              </a:spcAft>
              <a:buSzPts val="2800"/>
              <a:buNone/>
            </a:pPr>
            <a:r>
              <a:rPr lang="en-US" sz="2400" b="0" i="0" u="none">
                <a:solidFill>
                  <a:srgbClr val="7F7F7F"/>
                </a:solidFill>
                <a:latin typeface="Calibri"/>
                <a:ea typeface="Calibri"/>
                <a:cs typeface="Calibri"/>
                <a:sym typeface="Calibri"/>
              </a:rPr>
              <a:t>A little while later, I go back to get my wife, and to my surprise, she is not there, so I pull up the rope and in the bucket there is a jinni. He grabs me and the next thing I am in China! “Whoa, what just happened?” I say. I breathe in the smell of cooking from the city below me. I can smell herbs, spices and raw, fresh fruit. Markets everywhere: pink, brown, green and more. A beautiful palace stands behind us, with glorious, shiny golden domes on each tower.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Google Shape;314;p19"/>
          <p:cNvSpPr txBox="1">
            <a:spLocks noGrp="1"/>
          </p:cNvSpPr>
          <p:nvPr>
            <p:ph type="title" idx="4294967295"/>
          </p:nvPr>
        </p:nvSpPr>
        <p:spPr>
          <a:xfrm>
            <a:off x="314325" y="682625"/>
            <a:ext cx="8515350" cy="517525"/>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000000"/>
              </a:buClr>
              <a:buSzPts val="4000"/>
              <a:buFont typeface="Arial"/>
              <a:buNone/>
            </a:pPr>
            <a:r>
              <a:rPr lang="en-US" sz="4000" b="1" i="0" u="none" strike="noStrike" cap="none">
                <a:solidFill>
                  <a:srgbClr val="000000"/>
                </a:solidFill>
                <a:latin typeface="Calibri"/>
                <a:ea typeface="Calibri"/>
                <a:cs typeface="Calibri"/>
                <a:sym typeface="Calibri"/>
              </a:rPr>
              <a:t>Wider range of cohesive devices</a:t>
            </a:r>
            <a:endParaRPr/>
          </a:p>
        </p:txBody>
      </p:sp>
      <p:sp>
        <p:nvSpPr>
          <p:cNvPr id="315" name="Google Shape;315;p19"/>
          <p:cNvSpPr txBox="1">
            <a:spLocks noGrp="1"/>
          </p:cNvSpPr>
          <p:nvPr>
            <p:ph type="body" idx="1"/>
          </p:nvPr>
        </p:nvSpPr>
        <p:spPr>
          <a:xfrm>
            <a:off x="485775" y="1438275"/>
            <a:ext cx="8172450" cy="4351337"/>
          </a:xfrm>
          <a:prstGeom prst="rect">
            <a:avLst/>
          </a:prstGeom>
          <a:noFill/>
          <a:ln>
            <a:noFill/>
          </a:ln>
        </p:spPr>
        <p:txBody>
          <a:bodyPr spcFirstLastPara="1" wrap="square" lIns="91425" tIns="45700" rIns="91425" bIns="45700" anchor="t" anchorCtr="0">
            <a:normAutofit/>
          </a:bodyPr>
          <a:lstStyle/>
          <a:p>
            <a:pPr marL="0" lvl="0" indent="0" algn="l" rtl="0">
              <a:lnSpc>
                <a:spcPct val="80000"/>
              </a:lnSpc>
              <a:spcBef>
                <a:spcPts val="0"/>
              </a:spcBef>
              <a:spcAft>
                <a:spcPts val="0"/>
              </a:spcAft>
              <a:buSzPts val="2800"/>
              <a:buNone/>
            </a:pPr>
            <a:r>
              <a:rPr lang="en-US" sz="1900" b="0" i="0" u="none">
                <a:solidFill>
                  <a:srgbClr val="7F7F7F"/>
                </a:solidFill>
                <a:latin typeface="Calibri"/>
                <a:ea typeface="Calibri"/>
                <a:cs typeface="Calibri"/>
                <a:sym typeface="Calibri"/>
              </a:rPr>
              <a:t>The Assassin</a:t>
            </a:r>
            <a:endParaRPr/>
          </a:p>
          <a:p>
            <a:pPr marL="0" lvl="0" indent="0" algn="l" rtl="0">
              <a:lnSpc>
                <a:spcPct val="80000"/>
              </a:lnSpc>
              <a:spcBef>
                <a:spcPts val="0"/>
              </a:spcBef>
              <a:spcAft>
                <a:spcPts val="0"/>
              </a:spcAft>
              <a:buSzPts val="2800"/>
              <a:buNone/>
            </a:pPr>
            <a:endParaRPr sz="1900" b="0" i="0" u="none">
              <a:solidFill>
                <a:srgbClr val="7F7F7F"/>
              </a:solidFill>
              <a:latin typeface="Calibri"/>
              <a:ea typeface="Calibri"/>
              <a:cs typeface="Calibri"/>
              <a:sym typeface="Calibri"/>
            </a:endParaRPr>
          </a:p>
          <a:p>
            <a:pPr marL="0" lvl="0" indent="0" algn="l" rtl="0">
              <a:lnSpc>
                <a:spcPct val="80000"/>
              </a:lnSpc>
              <a:spcBef>
                <a:spcPts val="0"/>
              </a:spcBef>
              <a:spcAft>
                <a:spcPts val="0"/>
              </a:spcAft>
              <a:buSzPts val="2800"/>
              <a:buNone/>
            </a:pPr>
            <a:r>
              <a:rPr lang="en-US" sz="1900" b="0" i="0" u="none">
                <a:solidFill>
                  <a:srgbClr val="7F7F7F"/>
                </a:solidFill>
                <a:latin typeface="Calibri"/>
                <a:ea typeface="Calibri"/>
                <a:cs typeface="Calibri"/>
                <a:sym typeface="Calibri"/>
              </a:rPr>
              <a:t>The gloomy silhouettes suddenly disappeared, as the crescent moon was released from its prison. The light shone weakly onto the building opposite… just enough for the killer to search the derelict alleyway below him. The assassin gave a sinister grin, his shaggy dark coat hiding him from anyone who dared to enter his domain. </a:t>
            </a:r>
            <a:endParaRPr/>
          </a:p>
          <a:p>
            <a:pPr marL="0" lvl="0" indent="0" algn="l" rtl="0">
              <a:lnSpc>
                <a:spcPct val="80000"/>
              </a:lnSpc>
              <a:spcBef>
                <a:spcPts val="0"/>
              </a:spcBef>
              <a:spcAft>
                <a:spcPts val="0"/>
              </a:spcAft>
              <a:buSzPts val="2800"/>
              <a:buNone/>
            </a:pPr>
            <a:endParaRPr sz="1900" b="0" i="0" u="none">
              <a:solidFill>
                <a:srgbClr val="7F7F7F"/>
              </a:solidFill>
              <a:latin typeface="Calibri"/>
              <a:ea typeface="Calibri"/>
              <a:cs typeface="Calibri"/>
              <a:sym typeface="Calibri"/>
            </a:endParaRPr>
          </a:p>
          <a:p>
            <a:pPr marL="0" lvl="0" indent="0" algn="l" rtl="0">
              <a:lnSpc>
                <a:spcPct val="80000"/>
              </a:lnSpc>
              <a:spcBef>
                <a:spcPts val="0"/>
              </a:spcBef>
              <a:spcAft>
                <a:spcPts val="0"/>
              </a:spcAft>
              <a:buSzPts val="2800"/>
              <a:buNone/>
            </a:pPr>
            <a:r>
              <a:rPr lang="en-US" sz="1900" b="0" i="0" u="none">
                <a:solidFill>
                  <a:srgbClr val="7F7F7F"/>
                </a:solidFill>
                <a:latin typeface="Calibri"/>
                <a:ea typeface="Calibri"/>
                <a:cs typeface="Calibri"/>
                <a:sym typeface="Calibri"/>
              </a:rPr>
              <a:t>“Any time now,” the murderer thought to himself. He lay low in the darkness, his eyes fixed upon the street in which the unfortunate culprit would creep out onto, waiting for the moment when he would strike. Blood raced through his body, his pulse quickening with every moment that passed. </a:t>
            </a:r>
            <a:endParaRPr/>
          </a:p>
          <a:p>
            <a:pPr marL="0" lvl="0" indent="0" algn="l" rtl="0">
              <a:lnSpc>
                <a:spcPct val="80000"/>
              </a:lnSpc>
              <a:spcBef>
                <a:spcPts val="0"/>
              </a:spcBef>
              <a:spcAft>
                <a:spcPts val="0"/>
              </a:spcAft>
              <a:buSzPts val="2800"/>
              <a:buNone/>
            </a:pPr>
            <a:endParaRPr sz="1900" b="0" i="0" u="none">
              <a:solidFill>
                <a:srgbClr val="7F7F7F"/>
              </a:solidFill>
              <a:latin typeface="Calibri"/>
              <a:ea typeface="Calibri"/>
              <a:cs typeface="Calibri"/>
              <a:sym typeface="Calibri"/>
            </a:endParaRPr>
          </a:p>
          <a:p>
            <a:pPr marL="0" lvl="0" indent="0" algn="l" rtl="0">
              <a:lnSpc>
                <a:spcPct val="80000"/>
              </a:lnSpc>
              <a:spcBef>
                <a:spcPts val="0"/>
              </a:spcBef>
              <a:spcAft>
                <a:spcPts val="0"/>
              </a:spcAft>
              <a:buSzPts val="2800"/>
              <a:buNone/>
            </a:pPr>
            <a:r>
              <a:rPr lang="en-US" sz="1900" b="0" i="0" u="none">
                <a:solidFill>
                  <a:srgbClr val="7F7F7F"/>
                </a:solidFill>
                <a:latin typeface="Calibri"/>
                <a:ea typeface="Calibri"/>
                <a:cs typeface="Calibri"/>
                <a:sym typeface="Calibri"/>
              </a:rPr>
              <a:t>After what felt like an eternity, with his limbs aching, the building to the right of him began to shake, before long doing so more vigorously and emitting odd noises: Grack! Rackt!</a:t>
            </a:r>
            <a:endParaRPr/>
          </a:p>
          <a:p>
            <a:pPr marL="0" lvl="0" indent="0" algn="l" rtl="0">
              <a:lnSpc>
                <a:spcPct val="80000"/>
              </a:lnSpc>
              <a:spcBef>
                <a:spcPts val="0"/>
              </a:spcBef>
              <a:spcAft>
                <a:spcPts val="0"/>
              </a:spcAft>
              <a:buSzPts val="2800"/>
              <a:buNone/>
            </a:pPr>
            <a:endParaRPr sz="1900" b="0" i="0" u="none">
              <a:solidFill>
                <a:srgbClr val="7F7F7F"/>
              </a:solidFill>
              <a:latin typeface="Calibri"/>
              <a:ea typeface="Calibri"/>
              <a:cs typeface="Calibri"/>
              <a:sym typeface="Calibri"/>
            </a:endParaRPr>
          </a:p>
          <a:p>
            <a:pPr marL="0" lvl="0" indent="0" algn="l" rtl="0">
              <a:lnSpc>
                <a:spcPct val="80000"/>
              </a:lnSpc>
              <a:spcBef>
                <a:spcPts val="0"/>
              </a:spcBef>
              <a:spcAft>
                <a:spcPts val="0"/>
              </a:spcAft>
              <a:buSzPts val="2800"/>
              <a:buNone/>
            </a:pPr>
            <a:r>
              <a:rPr lang="en-US" sz="1900" b="0" i="0" u="none">
                <a:solidFill>
                  <a:srgbClr val="7F7F7F"/>
                </a:solidFill>
                <a:latin typeface="Calibri"/>
                <a:ea typeface="Calibri"/>
                <a:cs typeface="Calibri"/>
                <a:sym typeface="Calibri"/>
              </a:rPr>
              <a:t>“Finally,” smiled the assassin, “my time to shine.”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
          <p:cNvSpPr txBox="1">
            <a:spLocks noGrp="1"/>
          </p:cNvSpPr>
          <p:nvPr>
            <p:ph type="title" idx="4294967295"/>
          </p:nvPr>
        </p:nvSpPr>
        <p:spPr>
          <a:xfrm>
            <a:off x="641350" y="669925"/>
            <a:ext cx="8515350" cy="517525"/>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000000"/>
              </a:buClr>
              <a:buSzPts val="4000"/>
              <a:buFont typeface="Arial"/>
              <a:buNone/>
            </a:pPr>
            <a:r>
              <a:rPr lang="en-US" sz="4000" b="1" i="0" u="none" strike="noStrike" cap="none">
                <a:solidFill>
                  <a:srgbClr val="000000"/>
                </a:solidFill>
                <a:latin typeface="Calibri"/>
                <a:ea typeface="Calibri"/>
                <a:cs typeface="Calibri"/>
                <a:sym typeface="Calibri"/>
              </a:rPr>
              <a:t>Paragraphs in the national curriculum</a:t>
            </a:r>
            <a:endParaRPr/>
          </a:p>
        </p:txBody>
      </p:sp>
      <p:sp>
        <p:nvSpPr>
          <p:cNvPr id="127" name="Google Shape;127;p2"/>
          <p:cNvSpPr txBox="1"/>
          <p:nvPr/>
        </p:nvSpPr>
        <p:spPr>
          <a:xfrm>
            <a:off x="641350" y="2014537"/>
            <a:ext cx="8051800" cy="468312"/>
          </a:xfrm>
          <a:prstGeom prst="rect">
            <a:avLst/>
          </a:prstGeom>
          <a:noFill/>
          <a:ln>
            <a:noFill/>
          </a:ln>
        </p:spPr>
        <p:txBody>
          <a:bodyPr spcFirstLastPara="1" wrap="square" lIns="91425" tIns="45700" rIns="91425" bIns="45700" anchor="t" anchorCtr="0">
            <a:spAutoFit/>
          </a:bodyPr>
          <a:lstStyle/>
          <a:p>
            <a:pPr marL="342900" marR="0" lvl="0" indent="-342900" algn="l" rtl="0">
              <a:lnSpc>
                <a:spcPct val="90000"/>
              </a:lnSpc>
              <a:spcBef>
                <a:spcPts val="0"/>
              </a:spcBef>
              <a:spcAft>
                <a:spcPts val="0"/>
              </a:spcAft>
              <a:buClr>
                <a:srgbClr val="000000"/>
              </a:buClr>
              <a:buSzPts val="300"/>
              <a:buFont typeface="Noto Sans Symbols"/>
              <a:buChar char="✔"/>
            </a:pPr>
            <a:r>
              <a:rPr lang="en-US" sz="1800" b="0" i="0" u="none">
                <a:solidFill>
                  <a:srgbClr val="7F7F7F"/>
                </a:solidFill>
                <a:latin typeface="Calibri"/>
                <a:ea typeface="Calibri"/>
                <a:cs typeface="Calibri"/>
                <a:sym typeface="Calibri"/>
              </a:rPr>
              <a:t> Sequence sentences to form short narratives</a:t>
            </a:r>
            <a:endParaRPr/>
          </a:p>
        </p:txBody>
      </p:sp>
      <p:sp>
        <p:nvSpPr>
          <p:cNvPr id="128" name="Google Shape;128;p2"/>
          <p:cNvSpPr txBox="1"/>
          <p:nvPr/>
        </p:nvSpPr>
        <p:spPr>
          <a:xfrm>
            <a:off x="641350" y="1466850"/>
            <a:ext cx="7886700" cy="9255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7F7F7F"/>
              </a:buClr>
              <a:buSzPts val="3200"/>
              <a:buFont typeface="Calibri"/>
              <a:buNone/>
            </a:pPr>
            <a:r>
              <a:rPr lang="en-US" sz="3200" b="1" i="0" u="none">
                <a:solidFill>
                  <a:srgbClr val="7F7F7F"/>
                </a:solidFill>
                <a:latin typeface="Calibri"/>
                <a:ea typeface="Calibri"/>
                <a:cs typeface="Calibri"/>
                <a:sym typeface="Calibri"/>
              </a:rPr>
              <a:t>Year 1</a:t>
            </a:r>
            <a:endParaRPr/>
          </a:p>
        </p:txBody>
      </p:sp>
      <p:sp>
        <p:nvSpPr>
          <p:cNvPr id="129" name="Google Shape;129;p2"/>
          <p:cNvSpPr txBox="1"/>
          <p:nvPr/>
        </p:nvSpPr>
        <p:spPr>
          <a:xfrm>
            <a:off x="641350" y="3217862"/>
            <a:ext cx="8051800" cy="847725"/>
          </a:xfrm>
          <a:prstGeom prst="rect">
            <a:avLst/>
          </a:prstGeom>
          <a:noFill/>
          <a:ln>
            <a:noFill/>
          </a:ln>
        </p:spPr>
        <p:txBody>
          <a:bodyPr spcFirstLastPara="1" wrap="square" lIns="91425" tIns="45700" rIns="91425" bIns="45700" anchor="t" anchorCtr="0">
            <a:spAutoFit/>
          </a:bodyPr>
          <a:lstStyle/>
          <a:p>
            <a:pPr marL="342900" marR="0" lvl="0" indent="-342900" algn="l" rtl="0">
              <a:lnSpc>
                <a:spcPct val="90000"/>
              </a:lnSpc>
              <a:spcBef>
                <a:spcPts val="0"/>
              </a:spcBef>
              <a:spcAft>
                <a:spcPts val="0"/>
              </a:spcAft>
              <a:buClr>
                <a:srgbClr val="000000"/>
              </a:buClr>
              <a:buSzPts val="300"/>
              <a:buFont typeface="Noto Sans Symbols"/>
              <a:buChar char="✔"/>
            </a:pPr>
            <a:r>
              <a:rPr lang="en-US" sz="1800" b="0" i="0" u="none">
                <a:solidFill>
                  <a:srgbClr val="7F7F7F"/>
                </a:solidFill>
                <a:latin typeface="Calibri"/>
                <a:ea typeface="Calibri"/>
                <a:cs typeface="Calibri"/>
                <a:sym typeface="Calibri"/>
              </a:rPr>
              <a:t>Correct choice and consistent use of present and past tense throughout writing</a:t>
            </a:r>
            <a:endParaRPr/>
          </a:p>
          <a:p>
            <a:pPr marL="342900" marR="0" lvl="0" indent="-342900" algn="l" rtl="0">
              <a:lnSpc>
                <a:spcPct val="90000"/>
              </a:lnSpc>
              <a:spcBef>
                <a:spcPts val="1000"/>
              </a:spcBef>
              <a:spcAft>
                <a:spcPts val="0"/>
              </a:spcAft>
              <a:buClr>
                <a:srgbClr val="000000"/>
              </a:buClr>
              <a:buSzPts val="300"/>
              <a:buFont typeface="Noto Sans Symbols"/>
              <a:buChar char="✔"/>
            </a:pPr>
            <a:r>
              <a:rPr lang="en-US" sz="1800" b="0" i="0" u="none">
                <a:solidFill>
                  <a:srgbClr val="7F7F7F"/>
                </a:solidFill>
                <a:latin typeface="Calibri"/>
                <a:ea typeface="Calibri"/>
                <a:cs typeface="Calibri"/>
                <a:sym typeface="Calibri"/>
              </a:rPr>
              <a:t>Progressive form of verbs </a:t>
            </a:r>
            <a:r>
              <a:rPr lang="en-US" sz="1800" b="0" i="1" u="none">
                <a:solidFill>
                  <a:srgbClr val="7F7F7F"/>
                </a:solidFill>
                <a:latin typeface="Calibri"/>
                <a:ea typeface="Calibri"/>
                <a:cs typeface="Calibri"/>
                <a:sym typeface="Calibri"/>
              </a:rPr>
              <a:t>(e.g. She is drumming, he was shouting)</a:t>
            </a:r>
            <a:endParaRPr/>
          </a:p>
        </p:txBody>
      </p:sp>
      <p:sp>
        <p:nvSpPr>
          <p:cNvPr id="130" name="Google Shape;130;p2"/>
          <p:cNvSpPr txBox="1"/>
          <p:nvPr/>
        </p:nvSpPr>
        <p:spPr>
          <a:xfrm>
            <a:off x="641350" y="2584450"/>
            <a:ext cx="7886700" cy="9255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7F7F7F"/>
              </a:buClr>
              <a:buSzPts val="3200"/>
              <a:buFont typeface="Calibri"/>
              <a:buNone/>
            </a:pPr>
            <a:r>
              <a:rPr lang="en-US" sz="3200" b="1" i="0" u="none">
                <a:solidFill>
                  <a:srgbClr val="7F7F7F"/>
                </a:solidFill>
                <a:latin typeface="Calibri"/>
                <a:ea typeface="Calibri"/>
                <a:cs typeface="Calibri"/>
                <a:sym typeface="Calibri"/>
              </a:rPr>
              <a:t>Year 2</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Google Shape;320;p20"/>
          <p:cNvSpPr txBox="1">
            <a:spLocks noGrp="1"/>
          </p:cNvSpPr>
          <p:nvPr>
            <p:ph type="title" idx="4294967295"/>
          </p:nvPr>
        </p:nvSpPr>
        <p:spPr>
          <a:xfrm>
            <a:off x="314325" y="682625"/>
            <a:ext cx="8515350" cy="517525"/>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000000"/>
              </a:buClr>
              <a:buSzPts val="4000"/>
              <a:buFont typeface="Arial"/>
              <a:buNone/>
            </a:pPr>
            <a:r>
              <a:rPr lang="en-US" sz="4000" b="1" i="0" u="none" strike="noStrike" cap="none">
                <a:solidFill>
                  <a:srgbClr val="000000"/>
                </a:solidFill>
                <a:latin typeface="Calibri"/>
                <a:ea typeface="Calibri"/>
                <a:cs typeface="Calibri"/>
                <a:sym typeface="Calibri"/>
              </a:rPr>
              <a:t>Wider range of cohesive devices</a:t>
            </a:r>
            <a:endParaRPr/>
          </a:p>
        </p:txBody>
      </p:sp>
      <p:sp>
        <p:nvSpPr>
          <p:cNvPr id="321" name="Google Shape;321;p20"/>
          <p:cNvSpPr txBox="1">
            <a:spLocks noGrp="1"/>
          </p:cNvSpPr>
          <p:nvPr>
            <p:ph type="body" idx="1"/>
          </p:nvPr>
        </p:nvSpPr>
        <p:spPr>
          <a:xfrm>
            <a:off x="485775" y="1438275"/>
            <a:ext cx="8172450" cy="4351337"/>
          </a:xfrm>
          <a:prstGeom prst="rect">
            <a:avLst/>
          </a:prstGeom>
          <a:noFill/>
          <a:ln>
            <a:noFill/>
          </a:ln>
        </p:spPr>
        <p:txBody>
          <a:bodyPr spcFirstLastPara="1" wrap="square" lIns="91425" tIns="45700" rIns="91425" bIns="45700" anchor="t" anchorCtr="0">
            <a:normAutofit/>
          </a:bodyPr>
          <a:lstStyle/>
          <a:p>
            <a:pPr marL="0" lvl="0" indent="0" algn="l" rtl="0">
              <a:lnSpc>
                <a:spcPct val="80000"/>
              </a:lnSpc>
              <a:spcBef>
                <a:spcPts val="0"/>
              </a:spcBef>
              <a:spcAft>
                <a:spcPts val="0"/>
              </a:spcAft>
              <a:buSzPts val="2800"/>
              <a:buNone/>
            </a:pPr>
            <a:r>
              <a:rPr lang="en-US" sz="1800" b="0" i="0" u="none">
                <a:solidFill>
                  <a:srgbClr val="7F7F7F"/>
                </a:solidFill>
                <a:latin typeface="Calibri"/>
                <a:ea typeface="Calibri"/>
                <a:cs typeface="Calibri"/>
                <a:sym typeface="Calibri"/>
              </a:rPr>
              <a:t>Without warning, the noises abruptly came to a halt. Tensing his body, he steadied his legs, crouching low, preparing to pounce. And then...out flew a piece of sewage. </a:t>
            </a:r>
            <a:endParaRPr/>
          </a:p>
          <a:p>
            <a:pPr marL="0" lvl="0" indent="0" algn="l" rtl="0">
              <a:lnSpc>
                <a:spcPct val="80000"/>
              </a:lnSpc>
              <a:spcBef>
                <a:spcPts val="0"/>
              </a:spcBef>
              <a:spcAft>
                <a:spcPts val="0"/>
              </a:spcAft>
              <a:buSzPts val="2800"/>
              <a:buNone/>
            </a:pPr>
            <a:endParaRPr sz="1800" b="0" i="0" u="none">
              <a:solidFill>
                <a:srgbClr val="7F7F7F"/>
              </a:solidFill>
              <a:latin typeface="Calibri"/>
              <a:ea typeface="Calibri"/>
              <a:cs typeface="Calibri"/>
              <a:sym typeface="Calibri"/>
            </a:endParaRPr>
          </a:p>
          <a:p>
            <a:pPr marL="0" lvl="0" indent="0" algn="l" rtl="0">
              <a:lnSpc>
                <a:spcPct val="80000"/>
              </a:lnSpc>
              <a:spcBef>
                <a:spcPts val="0"/>
              </a:spcBef>
              <a:spcAft>
                <a:spcPts val="0"/>
              </a:spcAft>
              <a:buSzPts val="2800"/>
              <a:buNone/>
            </a:pPr>
            <a:r>
              <a:rPr lang="en-US" sz="1800" b="0" i="0" u="none">
                <a:solidFill>
                  <a:srgbClr val="7F7F7F"/>
                </a:solidFill>
                <a:latin typeface="Calibri"/>
                <a:ea typeface="Calibri"/>
                <a:cs typeface="Calibri"/>
                <a:sym typeface="Calibri"/>
              </a:rPr>
              <a:t>“Dang it” he wailed. </a:t>
            </a:r>
            <a:endParaRPr/>
          </a:p>
          <a:p>
            <a:pPr marL="0" lvl="0" indent="0" algn="l" rtl="0">
              <a:lnSpc>
                <a:spcPct val="80000"/>
              </a:lnSpc>
              <a:spcBef>
                <a:spcPts val="0"/>
              </a:spcBef>
              <a:spcAft>
                <a:spcPts val="0"/>
              </a:spcAft>
              <a:buSzPts val="2800"/>
              <a:buNone/>
            </a:pPr>
            <a:endParaRPr sz="1800" b="0" i="0" u="none">
              <a:solidFill>
                <a:srgbClr val="7F7F7F"/>
              </a:solidFill>
              <a:latin typeface="Calibri"/>
              <a:ea typeface="Calibri"/>
              <a:cs typeface="Calibri"/>
              <a:sym typeface="Calibri"/>
            </a:endParaRPr>
          </a:p>
          <a:p>
            <a:pPr marL="0" lvl="0" indent="0" algn="l" rtl="0">
              <a:lnSpc>
                <a:spcPct val="80000"/>
              </a:lnSpc>
              <a:spcBef>
                <a:spcPts val="0"/>
              </a:spcBef>
              <a:spcAft>
                <a:spcPts val="0"/>
              </a:spcAft>
              <a:buSzPts val="2800"/>
              <a:buNone/>
            </a:pPr>
            <a:r>
              <a:rPr lang="en-US" sz="1800" b="0" i="0" u="none">
                <a:solidFill>
                  <a:srgbClr val="7F7F7F"/>
                </a:solidFill>
                <a:latin typeface="Calibri"/>
                <a:ea typeface="Calibri"/>
                <a:cs typeface="Calibri"/>
                <a:sym typeface="Calibri"/>
              </a:rPr>
              <a:t>Now, more infuriated than he had ever been, he repositioned his body, determined to end this embarrassment of a murder. </a:t>
            </a:r>
            <a:endParaRPr/>
          </a:p>
          <a:p>
            <a:pPr marL="0" lvl="0" indent="0" algn="l" rtl="0">
              <a:lnSpc>
                <a:spcPct val="80000"/>
              </a:lnSpc>
              <a:spcBef>
                <a:spcPts val="0"/>
              </a:spcBef>
              <a:spcAft>
                <a:spcPts val="0"/>
              </a:spcAft>
              <a:buSzPts val="2800"/>
              <a:buNone/>
            </a:pPr>
            <a:endParaRPr sz="1800" b="0" i="0" u="none">
              <a:solidFill>
                <a:srgbClr val="7F7F7F"/>
              </a:solidFill>
              <a:latin typeface="Calibri"/>
              <a:ea typeface="Calibri"/>
              <a:cs typeface="Calibri"/>
              <a:sym typeface="Calibri"/>
            </a:endParaRPr>
          </a:p>
          <a:p>
            <a:pPr marL="0" lvl="0" indent="0" algn="l" rtl="0">
              <a:lnSpc>
                <a:spcPct val="80000"/>
              </a:lnSpc>
              <a:spcBef>
                <a:spcPts val="0"/>
              </a:spcBef>
              <a:spcAft>
                <a:spcPts val="0"/>
              </a:spcAft>
              <a:buSzPts val="2800"/>
              <a:buNone/>
            </a:pPr>
            <a:r>
              <a:rPr lang="en-US" sz="1800" b="0" i="0" u="none">
                <a:solidFill>
                  <a:srgbClr val="7F7F7F"/>
                </a:solidFill>
                <a:latin typeface="Calibri"/>
                <a:ea typeface="Calibri"/>
                <a:cs typeface="Calibri"/>
                <a:sym typeface="Calibri"/>
              </a:rPr>
              <a:t>He took a long, deep breath, cautiously scanning his surroundings, once again the gloom sweeping over him in a curtain of black. The victim suddenly appeared, oblivious to his whereabouts. Hovering above him, the assassin gave a smirk. Swoop! Rip!</a:t>
            </a:r>
            <a:endParaRPr/>
          </a:p>
          <a:p>
            <a:pPr marL="0" lvl="0" indent="0" algn="l" rtl="0">
              <a:lnSpc>
                <a:spcPct val="80000"/>
              </a:lnSpc>
              <a:spcBef>
                <a:spcPts val="0"/>
              </a:spcBef>
              <a:spcAft>
                <a:spcPts val="0"/>
              </a:spcAft>
              <a:buSzPts val="2800"/>
              <a:buNone/>
            </a:pPr>
            <a:endParaRPr sz="1800" b="0" i="0" u="none">
              <a:solidFill>
                <a:srgbClr val="7F7F7F"/>
              </a:solidFill>
              <a:latin typeface="Calibri"/>
              <a:ea typeface="Calibri"/>
              <a:cs typeface="Calibri"/>
              <a:sym typeface="Calibri"/>
            </a:endParaRPr>
          </a:p>
          <a:p>
            <a:pPr marL="0" lvl="0" indent="0" algn="l" rtl="0">
              <a:lnSpc>
                <a:spcPct val="80000"/>
              </a:lnSpc>
              <a:spcBef>
                <a:spcPts val="0"/>
              </a:spcBef>
              <a:spcAft>
                <a:spcPts val="0"/>
              </a:spcAft>
              <a:buSzPts val="2800"/>
              <a:buNone/>
            </a:pPr>
            <a:r>
              <a:rPr lang="en-US" sz="1800" b="0" i="0" u="none">
                <a:solidFill>
                  <a:srgbClr val="7F7F7F"/>
                </a:solidFill>
                <a:latin typeface="Calibri"/>
                <a:ea typeface="Calibri"/>
                <a:cs typeface="Calibri"/>
                <a:sym typeface="Calibri"/>
              </a:rPr>
              <a:t>“Easy as you like!” he laughed. </a:t>
            </a:r>
            <a:endParaRPr/>
          </a:p>
          <a:p>
            <a:pPr marL="0" lvl="0" indent="0" algn="l" rtl="0">
              <a:lnSpc>
                <a:spcPct val="80000"/>
              </a:lnSpc>
              <a:spcBef>
                <a:spcPts val="0"/>
              </a:spcBef>
              <a:spcAft>
                <a:spcPts val="0"/>
              </a:spcAft>
              <a:buSzPts val="2800"/>
              <a:buNone/>
            </a:pPr>
            <a:endParaRPr sz="1800" b="0" i="0" u="none">
              <a:solidFill>
                <a:srgbClr val="7F7F7F"/>
              </a:solidFill>
              <a:latin typeface="Calibri"/>
              <a:ea typeface="Calibri"/>
              <a:cs typeface="Calibri"/>
              <a:sym typeface="Calibri"/>
            </a:endParaRPr>
          </a:p>
          <a:p>
            <a:pPr marL="0" lvl="0" indent="0" algn="l" rtl="0">
              <a:lnSpc>
                <a:spcPct val="80000"/>
              </a:lnSpc>
              <a:spcBef>
                <a:spcPts val="0"/>
              </a:spcBef>
              <a:spcAft>
                <a:spcPts val="0"/>
              </a:spcAft>
              <a:buSzPts val="2800"/>
              <a:buNone/>
            </a:pPr>
            <a:r>
              <a:rPr lang="en-US" sz="1800" b="0" i="0" u="none">
                <a:solidFill>
                  <a:srgbClr val="7F7F7F"/>
                </a:solidFill>
                <a:latin typeface="Calibri"/>
                <a:ea typeface="Calibri"/>
                <a:cs typeface="Calibri"/>
                <a:sym typeface="Calibri"/>
              </a:rPr>
              <a:t>A dead rat lay on the cobbled street, the mud gradually oozing over the dry skin. With a sense of glee, the barn owl flew triumphantly back to its lookout, the rat dangling from his claws, as he readied for the feast ahead.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pic>
        <p:nvPicPr>
          <p:cNvPr id="326" name="Google Shape;326;p21"/>
          <p:cNvPicPr preferRelativeResize="0"/>
          <p:nvPr/>
        </p:nvPicPr>
        <p:blipFill rotWithShape="1">
          <a:blip r:embed="rId3">
            <a:alphaModFix/>
          </a:blip>
          <a:srcRect/>
          <a:stretch/>
        </p:blipFill>
        <p:spPr>
          <a:xfrm>
            <a:off x="2833687" y="1536700"/>
            <a:ext cx="3476625" cy="3195637"/>
          </a:xfrm>
          <a:prstGeom prst="rect">
            <a:avLst/>
          </a:prstGeom>
          <a:noFill/>
          <a:ln>
            <a:noFill/>
          </a:ln>
        </p:spPr>
      </p:pic>
      <p:sp>
        <p:nvSpPr>
          <p:cNvPr id="327" name="Google Shape;327;p21"/>
          <p:cNvSpPr/>
          <p:nvPr/>
        </p:nvSpPr>
        <p:spPr>
          <a:xfrm>
            <a:off x="5357812" y="2278062"/>
            <a:ext cx="2181225" cy="290512"/>
          </a:xfrm>
          <a:prstGeom prst="roundRect">
            <a:avLst>
              <a:gd name="adj" fmla="val 16667"/>
            </a:avLst>
          </a:prstGeom>
          <a:solidFill>
            <a:srgbClr val="FF2F9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328" name="Google Shape;328;p21"/>
          <p:cNvSpPr txBox="1"/>
          <p:nvPr/>
        </p:nvSpPr>
        <p:spPr>
          <a:xfrm>
            <a:off x="5357812" y="2219325"/>
            <a:ext cx="2181225" cy="2921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2000"/>
              <a:buFont typeface="Calibri"/>
              <a:buNone/>
            </a:pPr>
            <a:r>
              <a:rPr lang="en-US" sz="2000" b="1" i="0" u="none">
                <a:solidFill>
                  <a:srgbClr val="FFFFFF"/>
                </a:solidFill>
                <a:latin typeface="Calibri"/>
                <a:ea typeface="Calibri"/>
                <a:cs typeface="Calibri"/>
                <a:sym typeface="Calibri"/>
              </a:rPr>
              <a:t>Topic sentence</a:t>
            </a:r>
            <a:endParaRPr/>
          </a:p>
        </p:txBody>
      </p:sp>
      <p:sp>
        <p:nvSpPr>
          <p:cNvPr id="329" name="Google Shape;329;p21"/>
          <p:cNvSpPr/>
          <p:nvPr/>
        </p:nvSpPr>
        <p:spPr>
          <a:xfrm>
            <a:off x="5438775" y="2841625"/>
            <a:ext cx="2597150" cy="338137"/>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330" name="Google Shape;330;p21"/>
          <p:cNvSpPr txBox="1"/>
          <p:nvPr/>
        </p:nvSpPr>
        <p:spPr>
          <a:xfrm>
            <a:off x="5357812" y="2795587"/>
            <a:ext cx="2781300" cy="3381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2000"/>
              <a:buFont typeface="Calibri"/>
              <a:buNone/>
            </a:pPr>
            <a:r>
              <a:rPr lang="en-US" sz="2000" b="1" i="0" u="none">
                <a:solidFill>
                  <a:srgbClr val="FFFFFF"/>
                </a:solidFill>
                <a:latin typeface="Calibri"/>
                <a:ea typeface="Calibri"/>
                <a:cs typeface="Calibri"/>
                <a:sym typeface="Calibri"/>
              </a:rPr>
              <a:t>Supporting sentence 1</a:t>
            </a:r>
            <a:endParaRPr/>
          </a:p>
        </p:txBody>
      </p:sp>
      <p:sp>
        <p:nvSpPr>
          <p:cNvPr id="331" name="Google Shape;331;p21"/>
          <p:cNvSpPr/>
          <p:nvPr/>
        </p:nvSpPr>
        <p:spPr>
          <a:xfrm>
            <a:off x="5489575" y="4351337"/>
            <a:ext cx="2474912" cy="290512"/>
          </a:xfrm>
          <a:prstGeom prst="roundRect">
            <a:avLst>
              <a:gd name="adj" fmla="val 16667"/>
            </a:avLst>
          </a:prstGeom>
          <a:solidFill>
            <a:srgbClr val="FFC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332" name="Google Shape;332;p21"/>
          <p:cNvSpPr txBox="1"/>
          <p:nvPr/>
        </p:nvSpPr>
        <p:spPr>
          <a:xfrm>
            <a:off x="5511800" y="4271962"/>
            <a:ext cx="2473325" cy="3381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2000"/>
              <a:buFont typeface="Calibri"/>
              <a:buNone/>
            </a:pPr>
            <a:r>
              <a:rPr lang="en-US" sz="2000" b="1" i="0" u="none">
                <a:solidFill>
                  <a:srgbClr val="FFFFFF"/>
                </a:solidFill>
                <a:latin typeface="Calibri"/>
                <a:ea typeface="Calibri"/>
                <a:cs typeface="Calibri"/>
                <a:sym typeface="Calibri"/>
              </a:rPr>
              <a:t>Conclusion sentence</a:t>
            </a:r>
            <a:endParaRPr/>
          </a:p>
        </p:txBody>
      </p:sp>
      <p:sp>
        <p:nvSpPr>
          <p:cNvPr id="333" name="Google Shape;333;p21"/>
          <p:cNvSpPr/>
          <p:nvPr/>
        </p:nvSpPr>
        <p:spPr>
          <a:xfrm>
            <a:off x="5614987" y="3278187"/>
            <a:ext cx="2598737" cy="338137"/>
          </a:xfrm>
          <a:prstGeom prst="roundRect">
            <a:avLst>
              <a:gd name="adj" fmla="val 16667"/>
            </a:avLst>
          </a:prstGeom>
          <a:solidFill>
            <a:srgbClr val="92D05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334" name="Google Shape;334;p21"/>
          <p:cNvSpPr txBox="1"/>
          <p:nvPr/>
        </p:nvSpPr>
        <p:spPr>
          <a:xfrm>
            <a:off x="5535612" y="3232150"/>
            <a:ext cx="2779712" cy="339725"/>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2000"/>
              <a:buFont typeface="Calibri"/>
              <a:buNone/>
            </a:pPr>
            <a:r>
              <a:rPr lang="en-US" sz="2000" b="1" i="0" u="none">
                <a:solidFill>
                  <a:srgbClr val="FFFFFF"/>
                </a:solidFill>
                <a:latin typeface="Calibri"/>
                <a:ea typeface="Calibri"/>
                <a:cs typeface="Calibri"/>
                <a:sym typeface="Calibri"/>
              </a:rPr>
              <a:t>Supporting sentence 2</a:t>
            </a:r>
            <a:endParaRPr/>
          </a:p>
        </p:txBody>
      </p:sp>
      <p:sp>
        <p:nvSpPr>
          <p:cNvPr id="335" name="Google Shape;335;p21"/>
          <p:cNvSpPr/>
          <p:nvPr/>
        </p:nvSpPr>
        <p:spPr>
          <a:xfrm>
            <a:off x="5783262" y="3736975"/>
            <a:ext cx="2598737" cy="339725"/>
          </a:xfrm>
          <a:prstGeom prst="roundRect">
            <a:avLst>
              <a:gd name="adj" fmla="val 16667"/>
            </a:avLst>
          </a:prstGeom>
          <a:solidFill>
            <a:srgbClr val="FF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336" name="Google Shape;336;p21"/>
          <p:cNvSpPr txBox="1"/>
          <p:nvPr/>
        </p:nvSpPr>
        <p:spPr>
          <a:xfrm>
            <a:off x="5702300" y="3692525"/>
            <a:ext cx="2781300" cy="3381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2000"/>
              <a:buFont typeface="Calibri"/>
              <a:buNone/>
            </a:pPr>
            <a:r>
              <a:rPr lang="en-US" sz="2000" b="1" i="0" u="none">
                <a:solidFill>
                  <a:srgbClr val="FFFFFF"/>
                </a:solidFill>
                <a:latin typeface="Calibri"/>
                <a:ea typeface="Calibri"/>
                <a:cs typeface="Calibri"/>
                <a:sym typeface="Calibri"/>
              </a:rPr>
              <a:t>Supporting sentence 3</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2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2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3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3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3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3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3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p22"/>
          <p:cNvSpPr txBox="1">
            <a:spLocks noGrp="1"/>
          </p:cNvSpPr>
          <p:nvPr>
            <p:ph type="title" idx="4294967295"/>
          </p:nvPr>
        </p:nvSpPr>
        <p:spPr>
          <a:xfrm>
            <a:off x="314325" y="682625"/>
            <a:ext cx="8515350" cy="517525"/>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000000"/>
              </a:buClr>
              <a:buSzPts val="4000"/>
              <a:buFont typeface="Arial"/>
              <a:buNone/>
            </a:pPr>
            <a:r>
              <a:rPr lang="en-US" sz="4000" b="1" i="0" u="none" strike="noStrike" cap="none">
                <a:solidFill>
                  <a:srgbClr val="000000"/>
                </a:solidFill>
                <a:latin typeface="Calibri"/>
                <a:ea typeface="Calibri"/>
                <a:cs typeface="Calibri"/>
                <a:sym typeface="Calibri"/>
              </a:rPr>
              <a:t>Cohesion across paragraphs</a:t>
            </a:r>
            <a:endParaRPr/>
          </a:p>
        </p:txBody>
      </p:sp>
      <p:sp>
        <p:nvSpPr>
          <p:cNvPr id="342" name="Google Shape;342;p22"/>
          <p:cNvSpPr txBox="1">
            <a:spLocks noGrp="1"/>
          </p:cNvSpPr>
          <p:nvPr>
            <p:ph type="body" idx="1"/>
          </p:nvPr>
        </p:nvSpPr>
        <p:spPr>
          <a:xfrm>
            <a:off x="485775" y="1438275"/>
            <a:ext cx="8172450" cy="435133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SzPts val="2800"/>
              <a:buNone/>
            </a:pPr>
            <a:r>
              <a:rPr lang="en-US" sz="2400" b="0" i="0" u="none">
                <a:solidFill>
                  <a:srgbClr val="7F7F7F"/>
                </a:solidFill>
                <a:latin typeface="Calibri"/>
                <a:ea typeface="Calibri"/>
                <a:cs typeface="Calibri"/>
                <a:sym typeface="Calibri"/>
              </a:rPr>
              <a:t>First Horrid Henry went to find the stink bomb he had made. Although it had taken a long time to make it, it was going to be worth it. </a:t>
            </a:r>
            <a:endParaRPr sz="2400" b="0" i="0" u="none">
              <a:solidFill>
                <a:srgbClr val="7F7F7F"/>
              </a:solidFill>
              <a:latin typeface="Calibri"/>
              <a:ea typeface="Calibri"/>
              <a:cs typeface="Calibri"/>
              <a:sym typeface="Calibri"/>
            </a:endParaRPr>
          </a:p>
          <a:p>
            <a:pPr marL="0" lvl="0" indent="0" algn="l" rtl="0">
              <a:lnSpc>
                <a:spcPct val="90000"/>
              </a:lnSpc>
              <a:spcBef>
                <a:spcPts val="0"/>
              </a:spcBef>
              <a:spcAft>
                <a:spcPts val="0"/>
              </a:spcAft>
              <a:buSzPts val="2800"/>
              <a:buNone/>
            </a:pPr>
            <a:endParaRPr sz="2400" b="0" i="0" u="none">
              <a:solidFill>
                <a:srgbClr val="7F7F7F"/>
              </a:solidFill>
              <a:latin typeface="Calibri"/>
              <a:ea typeface="Calibri"/>
              <a:cs typeface="Calibri"/>
              <a:sym typeface="Calibri"/>
            </a:endParaRPr>
          </a:p>
          <a:p>
            <a:pPr marL="0" lvl="0" indent="0" algn="l" rtl="0">
              <a:lnSpc>
                <a:spcPct val="90000"/>
              </a:lnSpc>
              <a:spcBef>
                <a:spcPts val="0"/>
              </a:spcBef>
              <a:spcAft>
                <a:spcPts val="0"/>
              </a:spcAft>
              <a:buSzPts val="2800"/>
              <a:buNone/>
            </a:pPr>
            <a:r>
              <a:rPr lang="en-US" sz="2400" b="0" i="0" u="none">
                <a:solidFill>
                  <a:srgbClr val="7F7F7F"/>
                </a:solidFill>
                <a:latin typeface="Calibri"/>
                <a:ea typeface="Calibri"/>
                <a:cs typeface="Calibri"/>
                <a:sym typeface="Calibri"/>
              </a:rPr>
              <a:t>Next, Horrid Henry crept up to his parents’ room with the stink bomb hidden under his jumper.  </a:t>
            </a:r>
            <a:endParaRPr/>
          </a:p>
          <a:p>
            <a:pPr marL="0" lvl="0" indent="0" algn="l" rtl="0">
              <a:lnSpc>
                <a:spcPct val="90000"/>
              </a:lnSpc>
              <a:spcBef>
                <a:spcPts val="0"/>
              </a:spcBef>
              <a:spcAft>
                <a:spcPts val="0"/>
              </a:spcAft>
              <a:buSzPts val="2800"/>
              <a:buNone/>
            </a:pPr>
            <a:endParaRPr sz="2400" b="0" i="0" u="none">
              <a:solidFill>
                <a:srgbClr val="7F7F7F"/>
              </a:solidFill>
              <a:latin typeface="Calibri"/>
              <a:ea typeface="Calibri"/>
              <a:cs typeface="Calibri"/>
              <a:sym typeface="Calibri"/>
            </a:endParaRPr>
          </a:p>
          <a:p>
            <a:pPr marL="0" lvl="0" indent="0" algn="l" rtl="0">
              <a:lnSpc>
                <a:spcPct val="90000"/>
              </a:lnSpc>
              <a:spcBef>
                <a:spcPts val="0"/>
              </a:spcBef>
              <a:spcAft>
                <a:spcPts val="0"/>
              </a:spcAft>
              <a:buSzPts val="2800"/>
              <a:buNone/>
            </a:pPr>
            <a:r>
              <a:rPr lang="en-US" sz="2400" b="0" i="0" u="none">
                <a:solidFill>
                  <a:srgbClr val="7F7F7F"/>
                </a:solidFill>
                <a:latin typeface="Calibri"/>
                <a:ea typeface="Calibri"/>
                <a:cs typeface="Calibri"/>
                <a:sym typeface="Calibri"/>
              </a:rPr>
              <a:t>Horrid Henry took the stink bomb from under his jumper and </a:t>
            </a:r>
            <a:r>
              <a:rPr lang="en-US" sz="2400" b="0" i="0" u="sng">
                <a:solidFill>
                  <a:srgbClr val="7F7F7F"/>
                </a:solidFill>
                <a:latin typeface="Calibri"/>
                <a:ea typeface="Calibri"/>
                <a:cs typeface="Calibri"/>
                <a:sym typeface="Calibri"/>
              </a:rPr>
              <a:t>opened his mum’s wardrobe.</a:t>
            </a:r>
            <a:r>
              <a:rPr lang="en-US" sz="2400" b="0" i="0" u="none">
                <a:solidFill>
                  <a:srgbClr val="7F7F7F"/>
                </a:solidFill>
                <a:latin typeface="Calibri"/>
                <a:ea typeface="Calibri"/>
                <a:cs typeface="Calibri"/>
                <a:sym typeface="Calibri"/>
              </a:rPr>
              <a:t>  </a:t>
            </a:r>
            <a:endParaRPr sz="2400" b="0" i="0" u="none">
              <a:solidFill>
                <a:srgbClr val="7F7F7F"/>
              </a:solidFill>
              <a:latin typeface="Calibri"/>
              <a:ea typeface="Calibri"/>
              <a:cs typeface="Calibri"/>
              <a:sym typeface="Calibri"/>
            </a:endParaRPr>
          </a:p>
          <a:p>
            <a:pPr marL="0" lvl="0" indent="0" algn="l" rtl="0">
              <a:lnSpc>
                <a:spcPct val="90000"/>
              </a:lnSpc>
              <a:spcBef>
                <a:spcPts val="0"/>
              </a:spcBef>
              <a:spcAft>
                <a:spcPts val="0"/>
              </a:spcAft>
              <a:buSzPts val="2800"/>
              <a:buNone/>
            </a:pPr>
            <a:endParaRPr sz="2400" b="0" i="0" u="none">
              <a:solidFill>
                <a:srgbClr val="7F7F7F"/>
              </a:solidFill>
              <a:latin typeface="Calibri"/>
              <a:ea typeface="Calibri"/>
              <a:cs typeface="Calibri"/>
              <a:sym typeface="Calibri"/>
            </a:endParaRPr>
          </a:p>
          <a:p>
            <a:pPr marL="0" lvl="0" indent="0" algn="l" rtl="0">
              <a:lnSpc>
                <a:spcPct val="90000"/>
              </a:lnSpc>
              <a:spcBef>
                <a:spcPts val="0"/>
              </a:spcBef>
              <a:spcAft>
                <a:spcPts val="0"/>
              </a:spcAft>
              <a:buSzPts val="2800"/>
              <a:buNone/>
            </a:pPr>
            <a:r>
              <a:rPr lang="en-US" sz="2400" b="0" i="0" u="sng">
                <a:solidFill>
                  <a:srgbClr val="7F7F7F"/>
                </a:solidFill>
                <a:latin typeface="Calibri"/>
                <a:ea typeface="Calibri"/>
                <a:cs typeface="Calibri"/>
                <a:sym typeface="Calibri"/>
              </a:rPr>
              <a:t>Opening the wardrobe</a:t>
            </a:r>
            <a:r>
              <a:rPr lang="en-US" sz="2400" b="0" i="0" u="none">
                <a:solidFill>
                  <a:srgbClr val="7F7F7F"/>
                </a:solidFill>
                <a:latin typeface="Calibri"/>
                <a:ea typeface="Calibri"/>
                <a:cs typeface="Calibri"/>
                <a:sym typeface="Calibri"/>
              </a:rPr>
              <a:t> was to be his first mistake. Mum had told him never to go in there and this would be a deliberate betrayal.    </a:t>
            </a:r>
            <a:endParaRPr/>
          </a:p>
          <a:p>
            <a:pPr marL="457200" lvl="0" indent="-228600" algn="l" rtl="0">
              <a:lnSpc>
                <a:spcPct val="90000"/>
              </a:lnSpc>
              <a:spcBef>
                <a:spcPts val="1000"/>
              </a:spcBef>
              <a:spcAft>
                <a:spcPts val="0"/>
              </a:spcAft>
              <a:buClr>
                <a:schemeClr val="dk1"/>
              </a:buClr>
              <a:buSzPts val="2800"/>
              <a:buNone/>
            </a:pPr>
            <a:endParaRPr sz="2400" b="0" i="0" u="none">
              <a:solidFill>
                <a:srgbClr val="7F7F7F"/>
              </a:solidFill>
              <a:latin typeface="Calibri"/>
              <a:ea typeface="Calibri"/>
              <a:cs typeface="Calibri"/>
              <a:sym typeface="Calibri"/>
            </a:endParaRPr>
          </a:p>
        </p:txBody>
      </p:sp>
      <p:cxnSp>
        <p:nvCxnSpPr>
          <p:cNvPr id="343" name="Google Shape;343;p22"/>
          <p:cNvCxnSpPr/>
          <p:nvPr/>
        </p:nvCxnSpPr>
        <p:spPr>
          <a:xfrm flipH="1">
            <a:off x="1117600" y="4440237"/>
            <a:ext cx="1736725" cy="325437"/>
          </a:xfrm>
          <a:prstGeom prst="straightConnector1">
            <a:avLst/>
          </a:prstGeom>
          <a:noFill/>
          <a:ln w="57150" cap="flat" cmpd="sng">
            <a:solidFill>
              <a:srgbClr val="595959"/>
            </a:solidFill>
            <a:prstDash val="solid"/>
            <a:miter lim="800000"/>
            <a:headEnd type="none" w="med" len="med"/>
            <a:tailEnd type="triangle"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8" name="Google Shape;348;p23"/>
          <p:cNvSpPr txBox="1">
            <a:spLocks noGrp="1"/>
          </p:cNvSpPr>
          <p:nvPr>
            <p:ph type="title" idx="4294967295"/>
          </p:nvPr>
        </p:nvSpPr>
        <p:spPr>
          <a:xfrm>
            <a:off x="314325" y="682625"/>
            <a:ext cx="8515350" cy="517525"/>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000000"/>
              </a:buClr>
              <a:buSzPts val="4000"/>
              <a:buFont typeface="Arial"/>
              <a:buNone/>
            </a:pPr>
            <a:r>
              <a:rPr lang="en-US" sz="4000" b="1" i="0" u="none" strike="noStrike" cap="none">
                <a:solidFill>
                  <a:srgbClr val="000000"/>
                </a:solidFill>
                <a:latin typeface="Calibri"/>
                <a:ea typeface="Calibri"/>
                <a:cs typeface="Calibri"/>
                <a:sym typeface="Calibri"/>
              </a:rPr>
              <a:t>Openings and endings – contrast and turning points</a:t>
            </a:r>
            <a:endParaRPr/>
          </a:p>
        </p:txBody>
      </p:sp>
      <p:sp>
        <p:nvSpPr>
          <p:cNvPr id="349" name="Google Shape;349;p23"/>
          <p:cNvSpPr/>
          <p:nvPr/>
        </p:nvSpPr>
        <p:spPr>
          <a:xfrm>
            <a:off x="358775" y="1995487"/>
            <a:ext cx="8426450" cy="2247900"/>
          </a:xfrm>
          <a:prstGeom prst="roundRect">
            <a:avLst>
              <a:gd name="adj" fmla="val 16667"/>
            </a:avLst>
          </a:prstGeom>
          <a:solidFill>
            <a:srgbClr val="92D050"/>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1800"/>
              <a:buFont typeface="Calibri"/>
              <a:buNone/>
            </a:pPr>
            <a:r>
              <a:rPr lang="en-US" sz="1800" b="1" i="0" u="none">
                <a:solidFill>
                  <a:schemeClr val="lt1"/>
                </a:solidFill>
                <a:latin typeface="Calibri"/>
                <a:ea typeface="Calibri"/>
                <a:cs typeface="Calibri"/>
                <a:sym typeface="Calibri"/>
              </a:rPr>
              <a:t>Sachir stepped into the open courtyard. The lush green grass rippled, vibrations dancing on their tips in the wind. Hot and sticky the sun beat down on Sachir’s fair, freckly skin and a pair of misty glasses sat on the end of his twisted nose. He looked bedraggled: the rags of clothes hung off his arms, sweat running through the creases. His cold breaths out, cold, like ice on the hot air, evaporated. His brown hair licked at his hunched shoulders. There was an antique clock hung over the position of his heart, ticking just ticking.</a:t>
            </a:r>
            <a:endParaRPr/>
          </a:p>
        </p:txBody>
      </p:sp>
      <p:sp>
        <p:nvSpPr>
          <p:cNvPr id="350" name="Google Shape;350;p23"/>
          <p:cNvSpPr/>
          <p:nvPr/>
        </p:nvSpPr>
        <p:spPr>
          <a:xfrm>
            <a:off x="395287" y="4567237"/>
            <a:ext cx="8353425" cy="714375"/>
          </a:xfrm>
          <a:prstGeom prst="roundRect">
            <a:avLst>
              <a:gd name="adj" fmla="val 16667"/>
            </a:avLst>
          </a:prstGeom>
          <a:solidFill>
            <a:srgbClr val="FF2F92"/>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1800"/>
              <a:buFont typeface="Calibri"/>
              <a:buNone/>
            </a:pPr>
            <a:r>
              <a:rPr lang="en-US" sz="1800" b="1" i="0" u="none">
                <a:solidFill>
                  <a:schemeClr val="lt1"/>
                </a:solidFill>
                <a:latin typeface="Calibri"/>
                <a:ea typeface="Calibri"/>
                <a:cs typeface="Calibri"/>
                <a:sym typeface="Calibri"/>
              </a:rPr>
              <a:t>As he entered his room, the vernacular changed drastically and there was an array of colours. His tick seemed less vigorous and he lay down and went to sleep.</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54"/>
        <p:cNvGrpSpPr/>
        <p:nvPr/>
      </p:nvGrpSpPr>
      <p:grpSpPr>
        <a:xfrm>
          <a:off x="0" y="0"/>
          <a:ext cx="0" cy="0"/>
          <a:chOff x="0" y="0"/>
          <a:chExt cx="0" cy="0"/>
        </a:xfrm>
      </p:grpSpPr>
      <p:sp>
        <p:nvSpPr>
          <p:cNvPr id="355" name="Google Shape;355;p24"/>
          <p:cNvSpPr txBox="1"/>
          <p:nvPr/>
        </p:nvSpPr>
        <p:spPr>
          <a:xfrm>
            <a:off x="1166812" y="39687"/>
            <a:ext cx="6861175" cy="1143000"/>
          </a:xfrm>
          <a:prstGeom prst="rect">
            <a:avLst/>
          </a:prstGeom>
          <a:noFill/>
          <a:ln>
            <a:noFill/>
          </a:ln>
        </p:spPr>
        <p:txBody>
          <a:bodyPr spcFirstLastPara="1" wrap="square" lIns="45700" tIns="45700" rIns="45700" bIns="45700" anchor="ctr" anchorCtr="0">
            <a:normAutofit/>
          </a:bodyPr>
          <a:lstStyle/>
          <a:p>
            <a:pPr marL="0" marR="0" lvl="0" indent="0" algn="ctr" rtl="0">
              <a:lnSpc>
                <a:spcPct val="100000"/>
              </a:lnSpc>
              <a:spcBef>
                <a:spcPts val="0"/>
              </a:spcBef>
              <a:spcAft>
                <a:spcPts val="0"/>
              </a:spcAft>
              <a:buClr>
                <a:srgbClr val="000000"/>
              </a:buClr>
              <a:buSzPts val="3500"/>
              <a:buFont typeface="Calibri"/>
              <a:buNone/>
            </a:pPr>
            <a:r>
              <a:rPr lang="en-US" sz="3500" b="1" i="0" u="none">
                <a:solidFill>
                  <a:srgbClr val="000000"/>
                </a:solidFill>
                <a:latin typeface="Calibri"/>
                <a:ea typeface="Calibri"/>
                <a:cs typeface="Calibri"/>
                <a:sym typeface="Calibri"/>
              </a:rPr>
              <a:t>Camden Junior Academy</a:t>
            </a:r>
            <a:endParaRPr/>
          </a:p>
        </p:txBody>
      </p:sp>
      <p:pic>
        <p:nvPicPr>
          <p:cNvPr id="356" name="Google Shape;356;p24" descr="Openings and endings.jpg"/>
          <p:cNvPicPr preferRelativeResize="0">
            <a:picLocks noGrp="1"/>
          </p:cNvPicPr>
          <p:nvPr>
            <p:ph type="body" idx="1"/>
          </p:nvPr>
        </p:nvPicPr>
        <p:blipFill rotWithShape="1">
          <a:blip r:embed="rId3">
            <a:alphaModFix/>
          </a:blip>
          <a:srcRect/>
          <a:stretch/>
        </p:blipFill>
        <p:spPr>
          <a:xfrm rot="-5400000">
            <a:off x="2287587" y="1560512"/>
            <a:ext cx="4619625" cy="3863975"/>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60"/>
        <p:cNvGrpSpPr/>
        <p:nvPr/>
      </p:nvGrpSpPr>
      <p:grpSpPr>
        <a:xfrm>
          <a:off x="0" y="0"/>
          <a:ext cx="0" cy="0"/>
          <a:chOff x="0" y="0"/>
          <a:chExt cx="0" cy="0"/>
        </a:xfrm>
      </p:grpSpPr>
      <p:pic>
        <p:nvPicPr>
          <p:cNvPr id="361" name="Google Shape;361;p25"/>
          <p:cNvPicPr preferRelativeResize="0"/>
          <p:nvPr/>
        </p:nvPicPr>
        <p:blipFill rotWithShape="1">
          <a:blip r:embed="rId3">
            <a:alphaModFix/>
          </a:blip>
          <a:srcRect/>
          <a:stretch/>
        </p:blipFill>
        <p:spPr>
          <a:xfrm>
            <a:off x="0" y="346075"/>
            <a:ext cx="9144000" cy="6346825"/>
          </a:xfrm>
          <a:prstGeom prst="rect">
            <a:avLst/>
          </a:prstGeom>
          <a:noFill/>
          <a:ln>
            <a:noFill/>
          </a:ln>
        </p:spPr>
      </p:pic>
      <p:sp>
        <p:nvSpPr>
          <p:cNvPr id="362" name="Google Shape;362;p25"/>
          <p:cNvSpPr txBox="1"/>
          <p:nvPr/>
        </p:nvSpPr>
        <p:spPr>
          <a:xfrm>
            <a:off x="3960812" y="5037137"/>
            <a:ext cx="6858000" cy="1655762"/>
          </a:xfrm>
          <a:prstGeom prst="rect">
            <a:avLst/>
          </a:prstGeom>
          <a:noFill/>
          <a:ln>
            <a:noFill/>
          </a:ln>
        </p:spPr>
        <p:txBody>
          <a:bodyPr spcFirstLastPara="1" wrap="square" lIns="91425" tIns="45700" rIns="91425" bIns="45700" anchor="t" anchorCtr="0">
            <a:normAutofit/>
          </a:bodyPr>
          <a:lstStyle/>
          <a:p>
            <a:pPr marL="0" marR="0" lvl="0" indent="0" algn="l" rtl="0">
              <a:lnSpc>
                <a:spcPct val="70000"/>
              </a:lnSpc>
              <a:spcBef>
                <a:spcPts val="0"/>
              </a:spcBef>
              <a:spcAft>
                <a:spcPts val="0"/>
              </a:spcAft>
              <a:buClr>
                <a:srgbClr val="000000"/>
              </a:buClr>
              <a:buSzPts val="1800"/>
              <a:buFont typeface="Calibri"/>
              <a:buNone/>
            </a:pPr>
            <a:r>
              <a:rPr lang="en-US" sz="1800" b="0" i="0" u="none">
                <a:solidFill>
                  <a:srgbClr val="000000"/>
                </a:solidFill>
                <a:latin typeface="Calibri"/>
                <a:ea typeface="Calibri"/>
                <a:cs typeface="Calibri"/>
                <a:sym typeface="Calibri"/>
              </a:rPr>
              <a:t>Course creator: Shareen Wilkinson </a:t>
            </a:r>
            <a:endParaRPr/>
          </a:p>
          <a:p>
            <a:pPr marL="0" marR="0" lvl="0" indent="0" algn="l" rtl="0">
              <a:lnSpc>
                <a:spcPct val="70000"/>
              </a:lnSpc>
              <a:spcBef>
                <a:spcPts val="1000"/>
              </a:spcBef>
              <a:spcAft>
                <a:spcPts val="0"/>
              </a:spcAft>
              <a:buClr>
                <a:srgbClr val="000000"/>
              </a:buClr>
              <a:buSzPts val="1800"/>
              <a:buFont typeface="Calibri"/>
              <a:buNone/>
            </a:pPr>
            <a:r>
              <a:rPr lang="en-US" sz="1800" b="0" i="0" u="none">
                <a:solidFill>
                  <a:srgbClr val="000000"/>
                </a:solidFill>
                <a:latin typeface="Calibri"/>
                <a:ea typeface="Calibri"/>
                <a:cs typeface="Calibri"/>
                <a:sym typeface="Calibri"/>
              </a:rPr>
              <a:t>@ShareenAdvice  </a:t>
            </a:r>
            <a:endParaRPr/>
          </a:p>
        </p:txBody>
      </p:sp>
      <p:sp>
        <p:nvSpPr>
          <p:cNvPr id="363" name="Google Shape;363;p25"/>
          <p:cNvSpPr txBox="1"/>
          <p:nvPr/>
        </p:nvSpPr>
        <p:spPr>
          <a:xfrm>
            <a:off x="3802062" y="1381125"/>
            <a:ext cx="1797050" cy="8207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364" name="Google Shape;364;p25"/>
          <p:cNvSpPr txBox="1"/>
          <p:nvPr/>
        </p:nvSpPr>
        <p:spPr>
          <a:xfrm>
            <a:off x="3960812" y="2139950"/>
            <a:ext cx="5183187" cy="1189037"/>
          </a:xfrm>
          <a:prstGeom prst="rect">
            <a:avLst/>
          </a:pr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365" name="Google Shape;365;p25"/>
          <p:cNvSpPr txBox="1"/>
          <p:nvPr/>
        </p:nvSpPr>
        <p:spPr>
          <a:xfrm>
            <a:off x="3986212" y="2139950"/>
            <a:ext cx="4141787" cy="1016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6000"/>
              <a:buFont typeface="Calibri"/>
              <a:buNone/>
            </a:pPr>
            <a:r>
              <a:rPr lang="en-US" sz="6000" b="1" i="0" u="none">
                <a:solidFill>
                  <a:srgbClr val="000000"/>
                </a:solidFill>
                <a:latin typeface="Calibri"/>
                <a:ea typeface="Calibri"/>
                <a:cs typeface="Calibri"/>
                <a:sym typeface="Calibri"/>
              </a:rPr>
              <a:t>Thank you!</a:t>
            </a:r>
            <a:endParaRPr/>
          </a:p>
        </p:txBody>
      </p:sp>
      <p:pic>
        <p:nvPicPr>
          <p:cNvPr id="366" name="Google Shape;366;p25"/>
          <p:cNvPicPr preferRelativeResize="0"/>
          <p:nvPr/>
        </p:nvPicPr>
        <p:blipFill rotWithShape="1">
          <a:blip r:embed="rId4">
            <a:alphaModFix/>
          </a:blip>
          <a:srcRect/>
          <a:stretch/>
        </p:blipFill>
        <p:spPr>
          <a:xfrm>
            <a:off x="3802062" y="1381125"/>
            <a:ext cx="1797050" cy="820737"/>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3"/>
          <p:cNvSpPr txBox="1">
            <a:spLocks noGrp="1"/>
          </p:cNvSpPr>
          <p:nvPr>
            <p:ph type="title" idx="4294967295"/>
          </p:nvPr>
        </p:nvSpPr>
        <p:spPr>
          <a:xfrm>
            <a:off x="641350" y="454494"/>
            <a:ext cx="8515350" cy="517525"/>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000000"/>
              </a:buClr>
              <a:buSzPts val="4000"/>
              <a:buFont typeface="Arial"/>
              <a:buNone/>
            </a:pPr>
            <a:r>
              <a:rPr lang="en-US" sz="4000" b="1" i="0" u="none" strike="noStrike" cap="none" dirty="0">
                <a:solidFill>
                  <a:srgbClr val="000000"/>
                </a:solidFill>
                <a:latin typeface="Calibri"/>
                <a:ea typeface="Calibri"/>
                <a:cs typeface="Calibri"/>
                <a:sym typeface="Calibri"/>
              </a:rPr>
              <a:t>Paragraphs in the national curriculum</a:t>
            </a:r>
            <a:endParaRPr dirty="0"/>
          </a:p>
        </p:txBody>
      </p:sp>
      <p:sp>
        <p:nvSpPr>
          <p:cNvPr id="136" name="Google Shape;136;p3"/>
          <p:cNvSpPr txBox="1"/>
          <p:nvPr/>
        </p:nvSpPr>
        <p:spPr>
          <a:xfrm>
            <a:off x="641350" y="1760492"/>
            <a:ext cx="8051800" cy="414337"/>
          </a:xfrm>
          <a:prstGeom prst="rect">
            <a:avLst/>
          </a:prstGeom>
          <a:noFill/>
          <a:ln>
            <a:noFill/>
          </a:ln>
        </p:spPr>
        <p:txBody>
          <a:bodyPr spcFirstLastPara="1" wrap="square" lIns="91425" tIns="45700" rIns="91425" bIns="45700" anchor="t" anchorCtr="0">
            <a:spAutoFit/>
          </a:bodyPr>
          <a:lstStyle/>
          <a:p>
            <a:pPr marL="342900" marR="0" lvl="0" indent="-342900" algn="l" rtl="0">
              <a:lnSpc>
                <a:spcPct val="70000"/>
              </a:lnSpc>
              <a:spcBef>
                <a:spcPts val="0"/>
              </a:spcBef>
              <a:spcAft>
                <a:spcPts val="0"/>
              </a:spcAft>
              <a:buClr>
                <a:srgbClr val="000000"/>
              </a:buClr>
              <a:buSzPts val="200"/>
              <a:buFont typeface="Noto Sans Symbols"/>
              <a:buChar char="✔"/>
            </a:pPr>
            <a:r>
              <a:rPr lang="en-US" sz="1800" b="0" i="0" u="none">
                <a:solidFill>
                  <a:srgbClr val="7F7F7F"/>
                </a:solidFill>
                <a:latin typeface="Calibri"/>
                <a:ea typeface="Calibri"/>
                <a:cs typeface="Calibri"/>
                <a:sym typeface="Calibri"/>
              </a:rPr>
              <a:t>Introduction to paragraphs as a way of grouping related material </a:t>
            </a:r>
            <a:endParaRPr/>
          </a:p>
        </p:txBody>
      </p:sp>
      <p:sp>
        <p:nvSpPr>
          <p:cNvPr id="137" name="Google Shape;137;p3"/>
          <p:cNvSpPr txBox="1"/>
          <p:nvPr/>
        </p:nvSpPr>
        <p:spPr>
          <a:xfrm>
            <a:off x="641350" y="1183012"/>
            <a:ext cx="7886700" cy="9255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7F7F7F"/>
              </a:buClr>
              <a:buSzPts val="3200"/>
              <a:buFont typeface="Calibri"/>
              <a:buNone/>
            </a:pPr>
            <a:r>
              <a:rPr lang="en-US" sz="2800" b="1" i="0" u="none" dirty="0">
                <a:solidFill>
                  <a:srgbClr val="7F7F7F"/>
                </a:solidFill>
                <a:latin typeface="Calibri"/>
                <a:ea typeface="Calibri"/>
                <a:cs typeface="Calibri"/>
                <a:sym typeface="Calibri"/>
              </a:rPr>
              <a:t>Year 3</a:t>
            </a:r>
            <a:endParaRPr sz="1200" dirty="0"/>
          </a:p>
        </p:txBody>
      </p:sp>
      <p:sp>
        <p:nvSpPr>
          <p:cNvPr id="138" name="Google Shape;138;p3"/>
          <p:cNvSpPr txBox="1"/>
          <p:nvPr/>
        </p:nvSpPr>
        <p:spPr>
          <a:xfrm>
            <a:off x="641350" y="2134527"/>
            <a:ext cx="7886700" cy="9255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7F7F7F"/>
              </a:buClr>
              <a:buSzPts val="3200"/>
              <a:buFont typeface="Calibri"/>
              <a:buNone/>
            </a:pPr>
            <a:r>
              <a:rPr lang="en-US" sz="2800" b="1" i="0" u="none" dirty="0">
                <a:solidFill>
                  <a:srgbClr val="7F7F7F"/>
                </a:solidFill>
                <a:latin typeface="Calibri"/>
                <a:ea typeface="Calibri"/>
                <a:cs typeface="Calibri"/>
                <a:sym typeface="Calibri"/>
              </a:rPr>
              <a:t>Year 4</a:t>
            </a:r>
            <a:endParaRPr sz="1200" dirty="0"/>
          </a:p>
        </p:txBody>
      </p:sp>
      <p:sp>
        <p:nvSpPr>
          <p:cNvPr id="139" name="Google Shape;139;p3"/>
          <p:cNvSpPr txBox="1"/>
          <p:nvPr/>
        </p:nvSpPr>
        <p:spPr>
          <a:xfrm>
            <a:off x="641350" y="2679878"/>
            <a:ext cx="8051800" cy="415925"/>
          </a:xfrm>
          <a:prstGeom prst="rect">
            <a:avLst/>
          </a:prstGeom>
          <a:noFill/>
          <a:ln>
            <a:noFill/>
          </a:ln>
        </p:spPr>
        <p:txBody>
          <a:bodyPr spcFirstLastPara="1" wrap="square" lIns="91425" tIns="45700" rIns="91425" bIns="45700" anchor="t" anchorCtr="0">
            <a:spAutoFit/>
          </a:bodyPr>
          <a:lstStyle/>
          <a:p>
            <a:pPr marL="342900" marR="0" lvl="0" indent="-342900" algn="l" rtl="0">
              <a:lnSpc>
                <a:spcPct val="70000"/>
              </a:lnSpc>
              <a:spcBef>
                <a:spcPts val="0"/>
              </a:spcBef>
              <a:spcAft>
                <a:spcPts val="0"/>
              </a:spcAft>
              <a:buClr>
                <a:srgbClr val="000000"/>
              </a:buClr>
              <a:buSzPts val="200"/>
              <a:buFont typeface="Noto Sans Symbols"/>
              <a:buChar char="✔"/>
            </a:pPr>
            <a:r>
              <a:rPr lang="en-US" sz="1800" b="0" i="0" u="none" dirty="0" err="1">
                <a:solidFill>
                  <a:srgbClr val="7F7F7F"/>
                </a:solidFill>
                <a:latin typeface="Calibri"/>
                <a:ea typeface="Calibri"/>
                <a:cs typeface="Calibri"/>
                <a:sym typeface="Calibri"/>
              </a:rPr>
              <a:t>Organise</a:t>
            </a:r>
            <a:r>
              <a:rPr lang="en-US" sz="1800" b="0" i="0" u="none" dirty="0">
                <a:solidFill>
                  <a:srgbClr val="7F7F7F"/>
                </a:solidFill>
                <a:latin typeface="Calibri"/>
                <a:ea typeface="Calibri"/>
                <a:cs typeface="Calibri"/>
                <a:sym typeface="Calibri"/>
              </a:rPr>
              <a:t> paragraphs around a theme</a:t>
            </a:r>
            <a:endParaRPr dirty="0"/>
          </a:p>
        </p:txBody>
      </p:sp>
      <p:sp>
        <p:nvSpPr>
          <p:cNvPr id="140" name="Google Shape;140;p3"/>
          <p:cNvSpPr txBox="1"/>
          <p:nvPr/>
        </p:nvSpPr>
        <p:spPr>
          <a:xfrm>
            <a:off x="641350" y="3061150"/>
            <a:ext cx="7886700" cy="9255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7F7F7F"/>
              </a:buClr>
              <a:buSzPts val="3200"/>
              <a:buFont typeface="Calibri"/>
              <a:buNone/>
            </a:pPr>
            <a:r>
              <a:rPr lang="en-US" sz="2800" b="1" i="0" u="none" dirty="0">
                <a:solidFill>
                  <a:srgbClr val="7F7F7F"/>
                </a:solidFill>
                <a:latin typeface="Calibri"/>
                <a:ea typeface="Calibri"/>
                <a:cs typeface="Calibri"/>
                <a:sym typeface="Calibri"/>
              </a:rPr>
              <a:t>Year 5</a:t>
            </a:r>
            <a:endParaRPr sz="1200" dirty="0"/>
          </a:p>
        </p:txBody>
      </p:sp>
      <p:sp>
        <p:nvSpPr>
          <p:cNvPr id="141" name="Google Shape;141;p3"/>
          <p:cNvSpPr txBox="1"/>
          <p:nvPr/>
        </p:nvSpPr>
        <p:spPr>
          <a:xfrm>
            <a:off x="641350" y="3618363"/>
            <a:ext cx="8051800" cy="1051530"/>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rgbClr val="000000"/>
              </a:buClr>
              <a:buSzPts val="200"/>
              <a:buFont typeface="Noto Sans Symbols"/>
              <a:buChar char="✔"/>
            </a:pPr>
            <a:r>
              <a:rPr lang="en-US" sz="1800" b="0" i="0" u="none" dirty="0">
                <a:solidFill>
                  <a:srgbClr val="7F7F7F"/>
                </a:solidFill>
                <a:latin typeface="Calibri"/>
                <a:ea typeface="Calibri"/>
                <a:cs typeface="Calibri"/>
                <a:sym typeface="Calibri"/>
              </a:rPr>
              <a:t>Devices to build cohesion within a paragraph</a:t>
            </a:r>
            <a:endParaRPr dirty="0"/>
          </a:p>
          <a:p>
            <a:pPr marL="342900" marR="0" lvl="0" indent="-342900" algn="l" rtl="0">
              <a:spcBef>
                <a:spcPts val="1000"/>
              </a:spcBef>
              <a:spcAft>
                <a:spcPts val="0"/>
              </a:spcAft>
              <a:buClr>
                <a:srgbClr val="000000"/>
              </a:buClr>
              <a:buSzPts val="200"/>
              <a:buFont typeface="Noto Sans Symbols"/>
              <a:buChar char="✔"/>
            </a:pPr>
            <a:r>
              <a:rPr lang="en-US" sz="1800" b="0" i="0" u="none" dirty="0">
                <a:solidFill>
                  <a:srgbClr val="7F7F7F"/>
                </a:solidFill>
                <a:latin typeface="Calibri"/>
                <a:ea typeface="Calibri"/>
                <a:cs typeface="Calibri"/>
                <a:sym typeface="Calibri"/>
              </a:rPr>
              <a:t>Linking ideas across paragraphs using adverbials of time, place, number and tense choices</a:t>
            </a:r>
            <a:endParaRPr dirty="0"/>
          </a:p>
        </p:txBody>
      </p:sp>
      <p:sp>
        <p:nvSpPr>
          <p:cNvPr id="142" name="Google Shape;142;p3"/>
          <p:cNvSpPr txBox="1"/>
          <p:nvPr/>
        </p:nvSpPr>
        <p:spPr>
          <a:xfrm>
            <a:off x="641350" y="4669893"/>
            <a:ext cx="7886700" cy="9255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7F7F7F"/>
              </a:buClr>
              <a:buSzPts val="3200"/>
              <a:buFont typeface="Calibri"/>
              <a:buNone/>
            </a:pPr>
            <a:r>
              <a:rPr lang="en-US" sz="2800" b="1" i="0" u="none" dirty="0">
                <a:solidFill>
                  <a:srgbClr val="7F7F7F"/>
                </a:solidFill>
                <a:latin typeface="Calibri"/>
                <a:ea typeface="Calibri"/>
                <a:cs typeface="Calibri"/>
                <a:sym typeface="Calibri"/>
              </a:rPr>
              <a:t>Year 6</a:t>
            </a:r>
            <a:endParaRPr sz="1200" dirty="0"/>
          </a:p>
        </p:txBody>
      </p:sp>
      <p:sp>
        <p:nvSpPr>
          <p:cNvPr id="143" name="Google Shape;143;p3"/>
          <p:cNvSpPr txBox="1"/>
          <p:nvPr/>
        </p:nvSpPr>
        <p:spPr>
          <a:xfrm>
            <a:off x="641350" y="5133760"/>
            <a:ext cx="8051800" cy="923289"/>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rgbClr val="000000"/>
              </a:buClr>
              <a:buSzPts val="200"/>
              <a:buFont typeface="Noto Sans Symbols"/>
              <a:buChar char="✔"/>
            </a:pPr>
            <a:r>
              <a:rPr lang="en-US" sz="1800" b="0" i="0" u="none" dirty="0">
                <a:solidFill>
                  <a:srgbClr val="7F7F7F"/>
                </a:solidFill>
                <a:latin typeface="Calibri"/>
                <a:ea typeface="Calibri"/>
                <a:cs typeface="Calibri"/>
                <a:sym typeface="Calibri"/>
              </a:rPr>
              <a:t>Linking ideas across paragraphs using a wider range of cohesive devices: repetition of a word or phrase and grammatical connections, e.g. </a:t>
            </a:r>
            <a:r>
              <a:rPr lang="en-US" sz="1800" dirty="0">
                <a:solidFill>
                  <a:srgbClr val="7F7F7F"/>
                </a:solidFill>
                <a:latin typeface="Calibri"/>
                <a:ea typeface="Calibri"/>
                <a:cs typeface="Calibri"/>
                <a:sym typeface="Calibri"/>
              </a:rPr>
              <a:t>o</a:t>
            </a:r>
            <a:r>
              <a:rPr lang="en-US" sz="1800" b="0" i="0" u="none" dirty="0">
                <a:solidFill>
                  <a:srgbClr val="7F7F7F"/>
                </a:solidFill>
                <a:latin typeface="Calibri"/>
                <a:ea typeface="Calibri"/>
                <a:cs typeface="Calibri"/>
                <a:sym typeface="Calibri"/>
              </a:rPr>
              <a:t>n the other hand, </a:t>
            </a:r>
            <a:r>
              <a:rPr lang="en-US" sz="1800" b="0" i="0" u="none" dirty="0" err="1">
                <a:solidFill>
                  <a:srgbClr val="7F7F7F"/>
                </a:solidFill>
                <a:latin typeface="Calibri"/>
                <a:ea typeface="Calibri"/>
                <a:cs typeface="Calibri"/>
                <a:sym typeface="Calibri"/>
              </a:rPr>
              <a:t>etc</a:t>
            </a:r>
            <a:r>
              <a:rPr lang="en-US" sz="1800" b="0" i="0" u="none" dirty="0">
                <a:solidFill>
                  <a:srgbClr val="7F7F7F"/>
                </a:solidFill>
                <a:latin typeface="Calibri"/>
                <a:ea typeface="Calibri"/>
                <a:cs typeface="Calibri"/>
                <a:sym typeface="Calibri"/>
              </a:rPr>
              <a:t> </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4"/>
          <p:cNvSpPr/>
          <p:nvPr/>
        </p:nvSpPr>
        <p:spPr>
          <a:xfrm>
            <a:off x="547687" y="1941512"/>
            <a:ext cx="1058862" cy="292100"/>
          </a:xfrm>
          <a:prstGeom prst="roundRect">
            <a:avLst>
              <a:gd name="adj" fmla="val 16667"/>
            </a:avLst>
          </a:prstGeom>
          <a:solidFill>
            <a:srgbClr val="7030A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49" name="Google Shape;149;p4"/>
          <p:cNvSpPr/>
          <p:nvPr/>
        </p:nvSpPr>
        <p:spPr>
          <a:xfrm>
            <a:off x="411162" y="2179637"/>
            <a:ext cx="1333500" cy="292100"/>
          </a:xfrm>
          <a:prstGeom prst="roundRect">
            <a:avLst>
              <a:gd name="adj" fmla="val 16667"/>
            </a:avLst>
          </a:prstGeom>
          <a:solidFill>
            <a:srgbClr val="7030A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50" name="Google Shape;150;p4"/>
          <p:cNvSpPr/>
          <p:nvPr/>
        </p:nvSpPr>
        <p:spPr>
          <a:xfrm>
            <a:off x="7207250" y="3903662"/>
            <a:ext cx="1333500" cy="292100"/>
          </a:xfrm>
          <a:prstGeom prst="roundRect">
            <a:avLst>
              <a:gd name="adj" fmla="val 16667"/>
            </a:avLst>
          </a:prstGeom>
          <a:solidFill>
            <a:srgbClr val="7030A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51" name="Google Shape;151;p4"/>
          <p:cNvSpPr txBox="1">
            <a:spLocks noGrp="1"/>
          </p:cNvSpPr>
          <p:nvPr>
            <p:ph type="title" idx="4294967295"/>
          </p:nvPr>
        </p:nvSpPr>
        <p:spPr>
          <a:xfrm>
            <a:off x="409575" y="463550"/>
            <a:ext cx="8515350" cy="517525"/>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000000"/>
              </a:buClr>
              <a:buSzPts val="3600"/>
              <a:buFont typeface="Arial"/>
              <a:buNone/>
            </a:pPr>
            <a:r>
              <a:rPr lang="en-US" sz="3600" b="1" i="0" u="none" strike="noStrike" cap="none">
                <a:solidFill>
                  <a:srgbClr val="000000"/>
                </a:solidFill>
                <a:latin typeface="Calibri"/>
                <a:ea typeface="Calibri"/>
                <a:cs typeface="Calibri"/>
                <a:sym typeface="Calibri"/>
              </a:rPr>
              <a:t>Key aspects of teaching reading and writing</a:t>
            </a:r>
            <a:endParaRPr/>
          </a:p>
        </p:txBody>
      </p:sp>
      <p:sp>
        <p:nvSpPr>
          <p:cNvPr id="152" name="Google Shape;152;p4"/>
          <p:cNvSpPr/>
          <p:nvPr/>
        </p:nvSpPr>
        <p:spPr>
          <a:xfrm>
            <a:off x="2055812" y="1343025"/>
            <a:ext cx="811212" cy="292100"/>
          </a:xfrm>
          <a:prstGeom prst="roundRect">
            <a:avLst>
              <a:gd name="adj" fmla="val 16667"/>
            </a:avLst>
          </a:prstGeom>
          <a:solidFill>
            <a:srgbClr val="7030A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pic>
        <p:nvPicPr>
          <p:cNvPr id="153" name="Google Shape;153;p4"/>
          <p:cNvPicPr preferRelativeResize="0"/>
          <p:nvPr/>
        </p:nvPicPr>
        <p:blipFill rotWithShape="1">
          <a:blip r:embed="rId3">
            <a:alphaModFix/>
          </a:blip>
          <a:srcRect/>
          <a:stretch/>
        </p:blipFill>
        <p:spPr>
          <a:xfrm>
            <a:off x="676275" y="4387850"/>
            <a:ext cx="901700" cy="1273175"/>
          </a:xfrm>
          <a:prstGeom prst="rect">
            <a:avLst/>
          </a:prstGeom>
          <a:noFill/>
          <a:ln>
            <a:noFill/>
          </a:ln>
        </p:spPr>
      </p:pic>
      <p:pic>
        <p:nvPicPr>
          <p:cNvPr id="154" name="Google Shape;154;p4"/>
          <p:cNvPicPr preferRelativeResize="0"/>
          <p:nvPr/>
        </p:nvPicPr>
        <p:blipFill rotWithShape="1">
          <a:blip r:embed="rId4">
            <a:alphaModFix/>
          </a:blip>
          <a:srcRect/>
          <a:stretch/>
        </p:blipFill>
        <p:spPr>
          <a:xfrm rot="-9240000">
            <a:off x="3049587" y="3938587"/>
            <a:ext cx="342900" cy="1547812"/>
          </a:xfrm>
          <a:prstGeom prst="rect">
            <a:avLst/>
          </a:prstGeom>
          <a:noFill/>
          <a:ln>
            <a:noFill/>
          </a:ln>
        </p:spPr>
      </p:pic>
      <p:pic>
        <p:nvPicPr>
          <p:cNvPr id="155" name="Google Shape;155;p4"/>
          <p:cNvPicPr preferRelativeResize="0"/>
          <p:nvPr/>
        </p:nvPicPr>
        <p:blipFill rotWithShape="1">
          <a:blip r:embed="rId5">
            <a:alphaModFix/>
          </a:blip>
          <a:srcRect/>
          <a:stretch/>
        </p:blipFill>
        <p:spPr>
          <a:xfrm>
            <a:off x="2063750" y="1778000"/>
            <a:ext cx="1333500" cy="1244600"/>
          </a:xfrm>
          <a:prstGeom prst="rect">
            <a:avLst/>
          </a:prstGeom>
          <a:noFill/>
          <a:ln>
            <a:noFill/>
          </a:ln>
        </p:spPr>
      </p:pic>
      <p:pic>
        <p:nvPicPr>
          <p:cNvPr id="156" name="Google Shape;156;p4"/>
          <p:cNvPicPr preferRelativeResize="0"/>
          <p:nvPr/>
        </p:nvPicPr>
        <p:blipFill rotWithShape="1">
          <a:blip r:embed="rId6">
            <a:alphaModFix/>
          </a:blip>
          <a:srcRect/>
          <a:stretch/>
        </p:blipFill>
        <p:spPr>
          <a:xfrm>
            <a:off x="5640387" y="4513262"/>
            <a:ext cx="1354137" cy="1243012"/>
          </a:xfrm>
          <a:prstGeom prst="rect">
            <a:avLst/>
          </a:prstGeom>
          <a:noFill/>
          <a:ln>
            <a:noFill/>
          </a:ln>
        </p:spPr>
      </p:pic>
      <p:pic>
        <p:nvPicPr>
          <p:cNvPr id="157" name="Google Shape;157;p4"/>
          <p:cNvPicPr preferRelativeResize="0"/>
          <p:nvPr/>
        </p:nvPicPr>
        <p:blipFill rotWithShape="1">
          <a:blip r:embed="rId7">
            <a:alphaModFix/>
          </a:blip>
          <a:srcRect/>
          <a:stretch/>
        </p:blipFill>
        <p:spPr>
          <a:xfrm>
            <a:off x="2135187" y="5291137"/>
            <a:ext cx="647700" cy="279400"/>
          </a:xfrm>
          <a:prstGeom prst="rect">
            <a:avLst/>
          </a:prstGeom>
          <a:noFill/>
          <a:ln>
            <a:noFill/>
          </a:ln>
        </p:spPr>
      </p:pic>
      <p:pic>
        <p:nvPicPr>
          <p:cNvPr id="158" name="Google Shape;158;p4"/>
          <p:cNvPicPr preferRelativeResize="0"/>
          <p:nvPr/>
        </p:nvPicPr>
        <p:blipFill rotWithShape="1">
          <a:blip r:embed="rId8">
            <a:alphaModFix/>
          </a:blip>
          <a:srcRect/>
          <a:stretch/>
        </p:blipFill>
        <p:spPr>
          <a:xfrm rot="-1260000">
            <a:off x="7458075" y="4649787"/>
            <a:ext cx="990600" cy="673100"/>
          </a:xfrm>
          <a:prstGeom prst="rect">
            <a:avLst/>
          </a:prstGeom>
          <a:noFill/>
          <a:ln>
            <a:noFill/>
          </a:ln>
        </p:spPr>
      </p:pic>
      <p:pic>
        <p:nvPicPr>
          <p:cNvPr id="159" name="Google Shape;159;p4"/>
          <p:cNvPicPr preferRelativeResize="0"/>
          <p:nvPr/>
        </p:nvPicPr>
        <p:blipFill rotWithShape="1">
          <a:blip r:embed="rId9">
            <a:alphaModFix/>
          </a:blip>
          <a:srcRect/>
          <a:stretch/>
        </p:blipFill>
        <p:spPr>
          <a:xfrm>
            <a:off x="5621337" y="1804987"/>
            <a:ext cx="909637" cy="517525"/>
          </a:xfrm>
          <a:prstGeom prst="rect">
            <a:avLst/>
          </a:prstGeom>
          <a:noFill/>
          <a:ln>
            <a:noFill/>
          </a:ln>
        </p:spPr>
      </p:pic>
      <p:pic>
        <p:nvPicPr>
          <p:cNvPr id="160" name="Google Shape;160;p4"/>
          <p:cNvPicPr preferRelativeResize="0"/>
          <p:nvPr/>
        </p:nvPicPr>
        <p:blipFill rotWithShape="1">
          <a:blip r:embed="rId10">
            <a:alphaModFix/>
          </a:blip>
          <a:srcRect/>
          <a:stretch/>
        </p:blipFill>
        <p:spPr>
          <a:xfrm rot="1440000">
            <a:off x="5534025" y="2398712"/>
            <a:ext cx="590550" cy="579437"/>
          </a:xfrm>
          <a:prstGeom prst="rect">
            <a:avLst/>
          </a:prstGeom>
          <a:noFill/>
          <a:ln>
            <a:noFill/>
          </a:ln>
        </p:spPr>
      </p:pic>
      <p:pic>
        <p:nvPicPr>
          <p:cNvPr id="161" name="Google Shape;161;p4"/>
          <p:cNvPicPr preferRelativeResize="0"/>
          <p:nvPr/>
        </p:nvPicPr>
        <p:blipFill rotWithShape="1">
          <a:blip r:embed="rId11">
            <a:alphaModFix/>
          </a:blip>
          <a:srcRect/>
          <a:stretch/>
        </p:blipFill>
        <p:spPr>
          <a:xfrm>
            <a:off x="5895975" y="3000375"/>
            <a:ext cx="693737" cy="673100"/>
          </a:xfrm>
          <a:prstGeom prst="rect">
            <a:avLst/>
          </a:prstGeom>
          <a:noFill/>
          <a:ln>
            <a:noFill/>
          </a:ln>
        </p:spPr>
      </p:pic>
      <p:pic>
        <p:nvPicPr>
          <p:cNvPr id="162" name="Google Shape;162;p4"/>
          <p:cNvPicPr preferRelativeResize="0"/>
          <p:nvPr/>
        </p:nvPicPr>
        <p:blipFill rotWithShape="1">
          <a:blip r:embed="rId12">
            <a:alphaModFix/>
          </a:blip>
          <a:srcRect/>
          <a:stretch/>
        </p:blipFill>
        <p:spPr>
          <a:xfrm>
            <a:off x="4308475" y="4668837"/>
            <a:ext cx="241300" cy="444500"/>
          </a:xfrm>
          <a:prstGeom prst="rect">
            <a:avLst/>
          </a:prstGeom>
          <a:noFill/>
          <a:ln>
            <a:noFill/>
          </a:ln>
        </p:spPr>
      </p:pic>
      <p:pic>
        <p:nvPicPr>
          <p:cNvPr id="163" name="Google Shape;163;p4"/>
          <p:cNvPicPr preferRelativeResize="0"/>
          <p:nvPr/>
        </p:nvPicPr>
        <p:blipFill rotWithShape="1">
          <a:blip r:embed="rId13">
            <a:alphaModFix/>
          </a:blip>
          <a:srcRect/>
          <a:stretch/>
        </p:blipFill>
        <p:spPr>
          <a:xfrm>
            <a:off x="7396162" y="1897062"/>
            <a:ext cx="571500" cy="585787"/>
          </a:xfrm>
          <a:prstGeom prst="rect">
            <a:avLst/>
          </a:prstGeom>
          <a:noFill/>
          <a:ln>
            <a:noFill/>
          </a:ln>
        </p:spPr>
      </p:pic>
      <p:pic>
        <p:nvPicPr>
          <p:cNvPr id="164" name="Google Shape;164;p4"/>
          <p:cNvPicPr preferRelativeResize="0"/>
          <p:nvPr/>
        </p:nvPicPr>
        <p:blipFill rotWithShape="1">
          <a:blip r:embed="rId13">
            <a:alphaModFix/>
          </a:blip>
          <a:srcRect/>
          <a:stretch/>
        </p:blipFill>
        <p:spPr>
          <a:xfrm>
            <a:off x="7396162" y="2679700"/>
            <a:ext cx="571500" cy="584200"/>
          </a:xfrm>
          <a:prstGeom prst="rect">
            <a:avLst/>
          </a:prstGeom>
          <a:noFill/>
          <a:ln>
            <a:noFill/>
          </a:ln>
        </p:spPr>
      </p:pic>
      <p:pic>
        <p:nvPicPr>
          <p:cNvPr id="165" name="Google Shape;165;p4"/>
          <p:cNvPicPr preferRelativeResize="0"/>
          <p:nvPr/>
        </p:nvPicPr>
        <p:blipFill rotWithShape="1">
          <a:blip r:embed="rId14">
            <a:alphaModFix/>
          </a:blip>
          <a:srcRect/>
          <a:stretch/>
        </p:blipFill>
        <p:spPr>
          <a:xfrm>
            <a:off x="4354512" y="4986337"/>
            <a:ext cx="787400" cy="520700"/>
          </a:xfrm>
          <a:prstGeom prst="rect">
            <a:avLst/>
          </a:prstGeom>
          <a:noFill/>
          <a:ln>
            <a:noFill/>
          </a:ln>
        </p:spPr>
      </p:pic>
      <p:pic>
        <p:nvPicPr>
          <p:cNvPr id="166" name="Google Shape;166;p4"/>
          <p:cNvPicPr preferRelativeResize="0"/>
          <p:nvPr/>
        </p:nvPicPr>
        <p:blipFill rotWithShape="1">
          <a:blip r:embed="rId15">
            <a:alphaModFix/>
          </a:blip>
          <a:srcRect/>
          <a:stretch/>
        </p:blipFill>
        <p:spPr>
          <a:xfrm>
            <a:off x="3921125" y="1846262"/>
            <a:ext cx="804862" cy="1346200"/>
          </a:xfrm>
          <a:prstGeom prst="rect">
            <a:avLst/>
          </a:prstGeom>
          <a:noFill/>
          <a:ln>
            <a:noFill/>
          </a:ln>
        </p:spPr>
      </p:pic>
      <p:pic>
        <p:nvPicPr>
          <p:cNvPr id="167" name="Google Shape;167;p4"/>
          <p:cNvPicPr preferRelativeResize="0"/>
          <p:nvPr/>
        </p:nvPicPr>
        <p:blipFill rotWithShape="1">
          <a:blip r:embed="rId16">
            <a:alphaModFix/>
          </a:blip>
          <a:srcRect/>
          <a:stretch/>
        </p:blipFill>
        <p:spPr>
          <a:xfrm>
            <a:off x="1127125" y="1555750"/>
            <a:ext cx="558800" cy="279400"/>
          </a:xfrm>
          <a:prstGeom prst="rect">
            <a:avLst/>
          </a:prstGeom>
          <a:noFill/>
          <a:ln>
            <a:noFill/>
          </a:ln>
        </p:spPr>
      </p:pic>
      <p:sp>
        <p:nvSpPr>
          <p:cNvPr id="168" name="Google Shape;168;p4"/>
          <p:cNvSpPr txBox="1"/>
          <p:nvPr/>
        </p:nvSpPr>
        <p:spPr>
          <a:xfrm>
            <a:off x="363537" y="1941512"/>
            <a:ext cx="1427162" cy="523875"/>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1400"/>
              <a:buFont typeface="Calibri"/>
              <a:buNone/>
            </a:pPr>
            <a:r>
              <a:rPr lang="en-US" sz="1400" b="1" i="0" u="none">
                <a:solidFill>
                  <a:srgbClr val="FFFFFF"/>
                </a:solidFill>
                <a:latin typeface="Calibri"/>
                <a:ea typeface="Calibri"/>
                <a:cs typeface="Calibri"/>
                <a:sym typeface="Calibri"/>
              </a:rPr>
              <a:t>Reading &amp; </a:t>
            </a:r>
            <a:br>
              <a:rPr lang="en-US" sz="1400" b="1" i="0" u="none">
                <a:solidFill>
                  <a:srgbClr val="FFFFFF"/>
                </a:solidFill>
                <a:latin typeface="Calibri"/>
                <a:ea typeface="Calibri"/>
                <a:cs typeface="Calibri"/>
                <a:sym typeface="Calibri"/>
              </a:rPr>
            </a:br>
            <a:r>
              <a:rPr lang="en-US" sz="1400" b="1" i="0" u="none">
                <a:solidFill>
                  <a:srgbClr val="FFFFFF"/>
                </a:solidFill>
                <a:latin typeface="Calibri"/>
                <a:ea typeface="Calibri"/>
                <a:cs typeface="Calibri"/>
                <a:sym typeface="Calibri"/>
              </a:rPr>
              <a:t>Writing Journey</a:t>
            </a:r>
            <a:endParaRPr/>
          </a:p>
        </p:txBody>
      </p:sp>
      <p:sp>
        <p:nvSpPr>
          <p:cNvPr id="169" name="Google Shape;169;p4"/>
          <p:cNvSpPr txBox="1"/>
          <p:nvPr/>
        </p:nvSpPr>
        <p:spPr>
          <a:xfrm>
            <a:off x="2128837" y="1304925"/>
            <a:ext cx="665162" cy="3381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1600"/>
              <a:buFont typeface="Calibri"/>
              <a:buNone/>
            </a:pPr>
            <a:r>
              <a:rPr lang="en-US" sz="1600" b="1" i="0" u="none">
                <a:solidFill>
                  <a:srgbClr val="FFFFFF"/>
                </a:solidFill>
                <a:latin typeface="Calibri"/>
                <a:ea typeface="Calibri"/>
                <a:cs typeface="Calibri"/>
                <a:sym typeface="Calibri"/>
              </a:rPr>
              <a:t>Read </a:t>
            </a:r>
            <a:endParaRPr/>
          </a:p>
        </p:txBody>
      </p:sp>
      <p:sp>
        <p:nvSpPr>
          <p:cNvPr id="170" name="Google Shape;170;p4"/>
          <p:cNvSpPr/>
          <p:nvPr/>
        </p:nvSpPr>
        <p:spPr>
          <a:xfrm>
            <a:off x="3511550" y="1316037"/>
            <a:ext cx="1333500" cy="290512"/>
          </a:xfrm>
          <a:prstGeom prst="roundRect">
            <a:avLst>
              <a:gd name="adj" fmla="val 16667"/>
            </a:avLst>
          </a:prstGeom>
          <a:solidFill>
            <a:srgbClr val="7030A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71" name="Google Shape;171;p4"/>
          <p:cNvSpPr txBox="1"/>
          <p:nvPr/>
        </p:nvSpPr>
        <p:spPr>
          <a:xfrm>
            <a:off x="3476625" y="1308100"/>
            <a:ext cx="1403350" cy="30638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1400"/>
              <a:buFont typeface="Calibri"/>
              <a:buNone/>
            </a:pPr>
            <a:r>
              <a:rPr lang="en-US" sz="1400" b="1" i="0" u="none">
                <a:solidFill>
                  <a:srgbClr val="FFFFFF"/>
                </a:solidFill>
                <a:latin typeface="Calibri"/>
                <a:ea typeface="Calibri"/>
                <a:cs typeface="Calibri"/>
                <a:sym typeface="Calibri"/>
              </a:rPr>
              <a:t>Comprehension</a:t>
            </a:r>
            <a:endParaRPr/>
          </a:p>
        </p:txBody>
      </p:sp>
      <p:sp>
        <p:nvSpPr>
          <p:cNvPr id="172" name="Google Shape;172;p4"/>
          <p:cNvSpPr/>
          <p:nvPr/>
        </p:nvSpPr>
        <p:spPr>
          <a:xfrm>
            <a:off x="5178425" y="1316037"/>
            <a:ext cx="1333500" cy="292100"/>
          </a:xfrm>
          <a:prstGeom prst="roundRect">
            <a:avLst>
              <a:gd name="adj" fmla="val 16667"/>
            </a:avLst>
          </a:prstGeom>
          <a:solidFill>
            <a:srgbClr val="7030A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73" name="Google Shape;173;p4"/>
          <p:cNvSpPr txBox="1"/>
          <p:nvPr/>
        </p:nvSpPr>
        <p:spPr>
          <a:xfrm>
            <a:off x="5141912" y="1308100"/>
            <a:ext cx="1404937" cy="307975"/>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1400"/>
              <a:buFont typeface="Calibri"/>
              <a:buNone/>
            </a:pPr>
            <a:r>
              <a:rPr lang="en-US" sz="1400" b="1" i="0" u="none">
                <a:solidFill>
                  <a:srgbClr val="FFFFFF"/>
                </a:solidFill>
                <a:latin typeface="Calibri"/>
                <a:ea typeface="Calibri"/>
                <a:cs typeface="Calibri"/>
                <a:sym typeface="Calibri"/>
              </a:rPr>
              <a:t>Analyse</a:t>
            </a:r>
            <a:endParaRPr/>
          </a:p>
        </p:txBody>
      </p:sp>
      <p:sp>
        <p:nvSpPr>
          <p:cNvPr id="174" name="Google Shape;174;p4"/>
          <p:cNvSpPr txBox="1"/>
          <p:nvPr/>
        </p:nvSpPr>
        <p:spPr>
          <a:xfrm>
            <a:off x="7172325" y="3895725"/>
            <a:ext cx="1403350" cy="307975"/>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1400"/>
              <a:buFont typeface="Calibri"/>
              <a:buNone/>
            </a:pPr>
            <a:r>
              <a:rPr lang="en-US" sz="1400" b="1" i="0" u="none">
                <a:solidFill>
                  <a:srgbClr val="FFFFFF"/>
                </a:solidFill>
                <a:latin typeface="Calibri"/>
                <a:ea typeface="Calibri"/>
                <a:cs typeface="Calibri"/>
                <a:sym typeface="Calibri"/>
              </a:rPr>
              <a:t>Read Aloud</a:t>
            </a:r>
            <a:endParaRPr/>
          </a:p>
        </p:txBody>
      </p:sp>
      <p:sp>
        <p:nvSpPr>
          <p:cNvPr id="175" name="Google Shape;175;p4"/>
          <p:cNvSpPr/>
          <p:nvPr/>
        </p:nvSpPr>
        <p:spPr>
          <a:xfrm>
            <a:off x="7277100" y="1323975"/>
            <a:ext cx="811212" cy="290512"/>
          </a:xfrm>
          <a:prstGeom prst="roundRect">
            <a:avLst>
              <a:gd name="adj" fmla="val 16667"/>
            </a:avLst>
          </a:prstGeom>
          <a:solidFill>
            <a:srgbClr val="7030A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76" name="Google Shape;176;p4"/>
          <p:cNvSpPr txBox="1"/>
          <p:nvPr/>
        </p:nvSpPr>
        <p:spPr>
          <a:xfrm>
            <a:off x="7350125" y="1284287"/>
            <a:ext cx="665162" cy="339725"/>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1600"/>
              <a:buFont typeface="Calibri"/>
              <a:buNone/>
            </a:pPr>
            <a:r>
              <a:rPr lang="en-US" sz="1600" b="1" i="0" u="none">
                <a:solidFill>
                  <a:srgbClr val="FFFFFF"/>
                </a:solidFill>
                <a:latin typeface="Calibri"/>
                <a:ea typeface="Calibri"/>
                <a:cs typeface="Calibri"/>
                <a:sym typeface="Calibri"/>
              </a:rPr>
              <a:t>Plan</a:t>
            </a:r>
            <a:endParaRPr/>
          </a:p>
        </p:txBody>
      </p:sp>
      <p:sp>
        <p:nvSpPr>
          <p:cNvPr id="177" name="Google Shape;177;p4"/>
          <p:cNvSpPr/>
          <p:nvPr/>
        </p:nvSpPr>
        <p:spPr>
          <a:xfrm>
            <a:off x="722312" y="3848100"/>
            <a:ext cx="809625" cy="292100"/>
          </a:xfrm>
          <a:prstGeom prst="roundRect">
            <a:avLst>
              <a:gd name="adj" fmla="val 16667"/>
            </a:avLst>
          </a:prstGeom>
          <a:solidFill>
            <a:srgbClr val="7030A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78" name="Google Shape;178;p4"/>
          <p:cNvSpPr txBox="1"/>
          <p:nvPr/>
        </p:nvSpPr>
        <p:spPr>
          <a:xfrm>
            <a:off x="793750" y="3810000"/>
            <a:ext cx="665162" cy="3381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1600"/>
              <a:buFont typeface="Calibri"/>
              <a:buNone/>
            </a:pPr>
            <a:r>
              <a:rPr lang="en-US" sz="1600" b="1" i="0" u="none">
                <a:solidFill>
                  <a:srgbClr val="FFFFFF"/>
                </a:solidFill>
                <a:latin typeface="Calibri"/>
                <a:ea typeface="Calibri"/>
                <a:cs typeface="Calibri"/>
                <a:sym typeface="Calibri"/>
              </a:rPr>
              <a:t>Draft</a:t>
            </a:r>
            <a:endParaRPr/>
          </a:p>
        </p:txBody>
      </p:sp>
      <p:sp>
        <p:nvSpPr>
          <p:cNvPr id="179" name="Google Shape;179;p4"/>
          <p:cNvSpPr/>
          <p:nvPr/>
        </p:nvSpPr>
        <p:spPr>
          <a:xfrm>
            <a:off x="2389187" y="3862387"/>
            <a:ext cx="809625" cy="290512"/>
          </a:xfrm>
          <a:prstGeom prst="roundRect">
            <a:avLst>
              <a:gd name="adj" fmla="val 16667"/>
            </a:avLst>
          </a:prstGeom>
          <a:solidFill>
            <a:srgbClr val="7030A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80" name="Google Shape;180;p4"/>
          <p:cNvSpPr txBox="1"/>
          <p:nvPr/>
        </p:nvSpPr>
        <p:spPr>
          <a:xfrm>
            <a:off x="2460625" y="3822700"/>
            <a:ext cx="665162" cy="3381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1600"/>
              <a:buFont typeface="Calibri"/>
              <a:buNone/>
            </a:pPr>
            <a:r>
              <a:rPr lang="en-US" sz="1600" b="1" i="0" u="none">
                <a:solidFill>
                  <a:srgbClr val="FFFFFF"/>
                </a:solidFill>
                <a:latin typeface="Calibri"/>
                <a:ea typeface="Calibri"/>
                <a:cs typeface="Calibri"/>
                <a:sym typeface="Calibri"/>
              </a:rPr>
              <a:t>Write</a:t>
            </a:r>
            <a:endParaRPr/>
          </a:p>
        </p:txBody>
      </p:sp>
      <p:sp>
        <p:nvSpPr>
          <p:cNvPr id="181" name="Google Shape;181;p4"/>
          <p:cNvSpPr/>
          <p:nvPr/>
        </p:nvSpPr>
        <p:spPr>
          <a:xfrm>
            <a:off x="4257675" y="3849687"/>
            <a:ext cx="1060450" cy="520700"/>
          </a:xfrm>
          <a:prstGeom prst="roundRect">
            <a:avLst>
              <a:gd name="adj" fmla="val 16667"/>
            </a:avLst>
          </a:prstGeom>
          <a:solidFill>
            <a:srgbClr val="7030A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82" name="Google Shape;182;p4"/>
          <p:cNvSpPr txBox="1"/>
          <p:nvPr/>
        </p:nvSpPr>
        <p:spPr>
          <a:xfrm>
            <a:off x="4354512" y="3849687"/>
            <a:ext cx="866775" cy="523875"/>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1400"/>
              <a:buFont typeface="Calibri"/>
              <a:buNone/>
            </a:pPr>
            <a:r>
              <a:rPr lang="en-US" sz="1400" b="1" i="0" u="none">
                <a:solidFill>
                  <a:srgbClr val="FFFFFF"/>
                </a:solidFill>
                <a:latin typeface="Calibri"/>
                <a:ea typeface="Calibri"/>
                <a:cs typeface="Calibri"/>
                <a:sym typeface="Calibri"/>
              </a:rPr>
              <a:t>Evaluate </a:t>
            </a:r>
            <a:br>
              <a:rPr lang="en-US" sz="1400" b="1" i="0" u="none">
                <a:solidFill>
                  <a:srgbClr val="FFFFFF"/>
                </a:solidFill>
                <a:latin typeface="Calibri"/>
                <a:ea typeface="Calibri"/>
                <a:cs typeface="Calibri"/>
                <a:sym typeface="Calibri"/>
              </a:rPr>
            </a:br>
            <a:r>
              <a:rPr lang="en-US" sz="1400" b="1" i="0" u="none">
                <a:solidFill>
                  <a:srgbClr val="FFFFFF"/>
                </a:solidFill>
                <a:latin typeface="Calibri"/>
                <a:ea typeface="Calibri"/>
                <a:cs typeface="Calibri"/>
                <a:sym typeface="Calibri"/>
              </a:rPr>
              <a:t>and edit</a:t>
            </a:r>
            <a:endParaRPr/>
          </a:p>
        </p:txBody>
      </p:sp>
      <p:sp>
        <p:nvSpPr>
          <p:cNvPr id="183" name="Google Shape;183;p4"/>
          <p:cNvSpPr/>
          <p:nvPr/>
        </p:nvSpPr>
        <p:spPr>
          <a:xfrm>
            <a:off x="5748337" y="3914775"/>
            <a:ext cx="1168400" cy="292100"/>
          </a:xfrm>
          <a:prstGeom prst="roundRect">
            <a:avLst>
              <a:gd name="adj" fmla="val 16667"/>
            </a:avLst>
          </a:prstGeom>
          <a:solidFill>
            <a:srgbClr val="7030A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84" name="Google Shape;184;p4"/>
          <p:cNvSpPr txBox="1"/>
          <p:nvPr/>
        </p:nvSpPr>
        <p:spPr>
          <a:xfrm>
            <a:off x="5713412" y="3906837"/>
            <a:ext cx="1230312" cy="307975"/>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1400"/>
              <a:buFont typeface="Calibri"/>
              <a:buNone/>
            </a:pPr>
            <a:r>
              <a:rPr lang="en-US" sz="1400" b="1" i="0" u="none">
                <a:solidFill>
                  <a:srgbClr val="FFFFFF"/>
                </a:solidFill>
                <a:latin typeface="Calibri"/>
                <a:ea typeface="Calibri"/>
                <a:cs typeface="Calibri"/>
                <a:sym typeface="Calibri"/>
              </a:rPr>
              <a:t>Proofread</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5"/>
          <p:cNvSpPr txBox="1">
            <a:spLocks noGrp="1"/>
          </p:cNvSpPr>
          <p:nvPr>
            <p:ph type="title" idx="4294967295"/>
          </p:nvPr>
        </p:nvSpPr>
        <p:spPr>
          <a:xfrm>
            <a:off x="409575" y="463550"/>
            <a:ext cx="8515350" cy="517525"/>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000000"/>
              </a:buClr>
              <a:buSzPts val="4000"/>
              <a:buFont typeface="Arial"/>
              <a:buNone/>
            </a:pPr>
            <a:r>
              <a:rPr lang="en-US" sz="4000" b="1" i="0" u="none" strike="noStrike" cap="none">
                <a:solidFill>
                  <a:srgbClr val="000000"/>
                </a:solidFill>
                <a:latin typeface="Calibri"/>
                <a:ea typeface="Calibri"/>
                <a:cs typeface="Calibri"/>
                <a:sym typeface="Calibri"/>
              </a:rPr>
              <a:t>Grouping relating material</a:t>
            </a:r>
            <a:endParaRPr/>
          </a:p>
        </p:txBody>
      </p:sp>
      <p:sp>
        <p:nvSpPr>
          <p:cNvPr id="191" name="Google Shape;191;p5"/>
          <p:cNvSpPr/>
          <p:nvPr/>
        </p:nvSpPr>
        <p:spPr>
          <a:xfrm>
            <a:off x="1230312" y="1460500"/>
            <a:ext cx="6873875" cy="517525"/>
          </a:xfrm>
          <a:prstGeom prst="roundRect">
            <a:avLst>
              <a:gd name="adj" fmla="val 16667"/>
            </a:avLst>
          </a:prstGeom>
          <a:solidFill>
            <a:srgbClr val="92D05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92" name="Google Shape;192;p5"/>
          <p:cNvSpPr txBox="1"/>
          <p:nvPr/>
        </p:nvSpPr>
        <p:spPr>
          <a:xfrm>
            <a:off x="1135062" y="1427162"/>
            <a:ext cx="6873875" cy="2921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2800"/>
              <a:buFont typeface="Calibri"/>
              <a:buNone/>
            </a:pPr>
            <a:r>
              <a:rPr lang="en-US" sz="2800" b="1" i="0" u="none">
                <a:solidFill>
                  <a:srgbClr val="FFFFFF"/>
                </a:solidFill>
                <a:latin typeface="Calibri"/>
                <a:ea typeface="Calibri"/>
                <a:cs typeface="Calibri"/>
                <a:sym typeface="Calibri"/>
              </a:rPr>
              <a:t>How to have TiPToP paragraphing skills</a:t>
            </a:r>
            <a:endParaRPr/>
          </a:p>
        </p:txBody>
      </p:sp>
      <p:sp>
        <p:nvSpPr>
          <p:cNvPr id="193" name="Google Shape;193;p5"/>
          <p:cNvSpPr txBox="1"/>
          <p:nvPr/>
        </p:nvSpPr>
        <p:spPr>
          <a:xfrm>
            <a:off x="3160712" y="3140075"/>
            <a:ext cx="3005137" cy="132238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7F7F7F"/>
              </a:buClr>
              <a:buSzPts val="8000"/>
              <a:buFont typeface="Calibri"/>
              <a:buNone/>
            </a:pPr>
            <a:r>
              <a:rPr lang="en-US" sz="8000" b="1" i="0" u="none">
                <a:solidFill>
                  <a:srgbClr val="7F7F7F"/>
                </a:solidFill>
                <a:latin typeface="Calibri"/>
                <a:ea typeface="Calibri"/>
                <a:cs typeface="Calibri"/>
                <a:sym typeface="Calibri"/>
              </a:rPr>
              <a:t>TiPToP</a:t>
            </a:r>
            <a:endParaRPr/>
          </a:p>
        </p:txBody>
      </p:sp>
      <p:sp>
        <p:nvSpPr>
          <p:cNvPr id="194" name="Google Shape;194;p5"/>
          <p:cNvSpPr/>
          <p:nvPr/>
        </p:nvSpPr>
        <p:spPr>
          <a:xfrm>
            <a:off x="5559425" y="4210050"/>
            <a:ext cx="315912" cy="87312"/>
          </a:xfrm>
          <a:prstGeom prst="roundRect">
            <a:avLst>
              <a:gd name="adj" fmla="val 16667"/>
            </a:avLst>
          </a:prstGeom>
          <a:solidFill>
            <a:srgbClr val="7030A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95" name="Google Shape;195;p5"/>
          <p:cNvSpPr/>
          <p:nvPr/>
        </p:nvSpPr>
        <p:spPr>
          <a:xfrm>
            <a:off x="4595812" y="4213225"/>
            <a:ext cx="890587" cy="85725"/>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96" name="Google Shape;196;p5"/>
          <p:cNvSpPr/>
          <p:nvPr/>
        </p:nvSpPr>
        <p:spPr>
          <a:xfrm>
            <a:off x="4052887" y="4210050"/>
            <a:ext cx="469900" cy="87312"/>
          </a:xfrm>
          <a:prstGeom prst="roundRect">
            <a:avLst>
              <a:gd name="adj" fmla="val 16667"/>
            </a:avLst>
          </a:prstGeom>
          <a:solidFill>
            <a:srgbClr val="FFC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97" name="Google Shape;197;p5"/>
          <p:cNvSpPr/>
          <p:nvPr/>
        </p:nvSpPr>
        <p:spPr>
          <a:xfrm>
            <a:off x="3246437" y="4210050"/>
            <a:ext cx="735012" cy="87312"/>
          </a:xfrm>
          <a:prstGeom prst="roundRect">
            <a:avLst>
              <a:gd name="adj" fmla="val 16667"/>
            </a:avLst>
          </a:prstGeom>
          <a:solidFill>
            <a:srgbClr val="FF2F9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cxnSp>
        <p:nvCxnSpPr>
          <p:cNvPr id="198" name="Google Shape;198;p5"/>
          <p:cNvCxnSpPr/>
          <p:nvPr/>
        </p:nvCxnSpPr>
        <p:spPr>
          <a:xfrm>
            <a:off x="2209800" y="3832225"/>
            <a:ext cx="950912" cy="377825"/>
          </a:xfrm>
          <a:prstGeom prst="straightConnector1">
            <a:avLst/>
          </a:prstGeom>
          <a:noFill/>
          <a:ln w="34925" cap="flat" cmpd="sng">
            <a:solidFill>
              <a:srgbClr val="FF2F92"/>
            </a:solidFill>
            <a:prstDash val="solid"/>
            <a:miter lim="800000"/>
            <a:headEnd type="none" w="med" len="med"/>
            <a:tailEnd type="triangle" w="med" len="med"/>
          </a:ln>
        </p:spPr>
      </p:cxnSp>
      <p:cxnSp>
        <p:nvCxnSpPr>
          <p:cNvPr id="199" name="Google Shape;199;p5"/>
          <p:cNvCxnSpPr/>
          <p:nvPr/>
        </p:nvCxnSpPr>
        <p:spPr>
          <a:xfrm flipH="1">
            <a:off x="4052887" y="4368800"/>
            <a:ext cx="234950" cy="938212"/>
          </a:xfrm>
          <a:prstGeom prst="straightConnector1">
            <a:avLst/>
          </a:prstGeom>
          <a:noFill/>
          <a:ln w="34925" cap="flat" cmpd="sng">
            <a:solidFill>
              <a:srgbClr val="FFC000"/>
            </a:solidFill>
            <a:prstDash val="solid"/>
            <a:miter lim="800000"/>
            <a:headEnd type="none" w="med" len="med"/>
            <a:tailEnd type="triangle" w="med" len="med"/>
          </a:ln>
        </p:spPr>
      </p:cxnSp>
      <p:cxnSp>
        <p:nvCxnSpPr>
          <p:cNvPr id="200" name="Google Shape;200;p5"/>
          <p:cNvCxnSpPr/>
          <p:nvPr/>
        </p:nvCxnSpPr>
        <p:spPr>
          <a:xfrm>
            <a:off x="5110162" y="4418012"/>
            <a:ext cx="449262" cy="771525"/>
          </a:xfrm>
          <a:prstGeom prst="straightConnector1">
            <a:avLst/>
          </a:prstGeom>
          <a:noFill/>
          <a:ln w="34925" cap="flat" cmpd="sng">
            <a:solidFill>
              <a:srgbClr val="0070C0"/>
            </a:solidFill>
            <a:prstDash val="solid"/>
            <a:miter lim="800000"/>
            <a:headEnd type="none" w="med" len="med"/>
            <a:tailEnd type="triangle" w="med" len="med"/>
          </a:ln>
        </p:spPr>
      </p:cxnSp>
      <p:cxnSp>
        <p:nvCxnSpPr>
          <p:cNvPr id="201" name="Google Shape;201;p5"/>
          <p:cNvCxnSpPr/>
          <p:nvPr/>
        </p:nvCxnSpPr>
        <p:spPr>
          <a:xfrm rot="10800000" flipH="1">
            <a:off x="6127750" y="3895725"/>
            <a:ext cx="793750" cy="368300"/>
          </a:xfrm>
          <a:prstGeom prst="straightConnector1">
            <a:avLst/>
          </a:prstGeom>
          <a:noFill/>
          <a:ln w="34925" cap="flat" cmpd="sng">
            <a:solidFill>
              <a:srgbClr val="7030A0"/>
            </a:solidFill>
            <a:prstDash val="solid"/>
            <a:miter lim="800000"/>
            <a:headEnd type="none" w="med" len="med"/>
            <a:tailEnd type="triangle" w="med" len="med"/>
          </a:ln>
        </p:spPr>
      </p:cxnSp>
      <p:sp>
        <p:nvSpPr>
          <p:cNvPr id="202" name="Google Shape;202;p5"/>
          <p:cNvSpPr/>
          <p:nvPr/>
        </p:nvSpPr>
        <p:spPr>
          <a:xfrm>
            <a:off x="1587500" y="3468687"/>
            <a:ext cx="811212" cy="290512"/>
          </a:xfrm>
          <a:prstGeom prst="roundRect">
            <a:avLst>
              <a:gd name="adj" fmla="val 16667"/>
            </a:avLst>
          </a:prstGeom>
          <a:solidFill>
            <a:srgbClr val="FF2F9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203" name="Google Shape;203;p5"/>
          <p:cNvSpPr txBox="1"/>
          <p:nvPr/>
        </p:nvSpPr>
        <p:spPr>
          <a:xfrm>
            <a:off x="1660525" y="3429000"/>
            <a:ext cx="665162" cy="3381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1600"/>
              <a:buFont typeface="Calibri"/>
              <a:buNone/>
            </a:pPr>
            <a:r>
              <a:rPr lang="en-US" sz="1600" b="1" i="0" u="none">
                <a:solidFill>
                  <a:srgbClr val="FFFFFF"/>
                </a:solidFill>
                <a:latin typeface="Calibri"/>
                <a:ea typeface="Calibri"/>
                <a:cs typeface="Calibri"/>
                <a:sym typeface="Calibri"/>
              </a:rPr>
              <a:t>Time</a:t>
            </a:r>
            <a:endParaRPr/>
          </a:p>
        </p:txBody>
      </p:sp>
      <p:sp>
        <p:nvSpPr>
          <p:cNvPr id="204" name="Google Shape;204;p5"/>
          <p:cNvSpPr/>
          <p:nvPr/>
        </p:nvSpPr>
        <p:spPr>
          <a:xfrm>
            <a:off x="3575050" y="5346700"/>
            <a:ext cx="811212" cy="290512"/>
          </a:xfrm>
          <a:prstGeom prst="roundRect">
            <a:avLst>
              <a:gd name="adj" fmla="val 16667"/>
            </a:avLst>
          </a:prstGeom>
          <a:solidFill>
            <a:srgbClr val="FFC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205" name="Google Shape;205;p5"/>
          <p:cNvSpPr txBox="1"/>
          <p:nvPr/>
        </p:nvSpPr>
        <p:spPr>
          <a:xfrm>
            <a:off x="3624262" y="5292725"/>
            <a:ext cx="712787" cy="3381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1600"/>
              <a:buFont typeface="Calibri"/>
              <a:buNone/>
            </a:pPr>
            <a:r>
              <a:rPr lang="en-US" sz="1600" b="1" i="0" u="none">
                <a:solidFill>
                  <a:srgbClr val="FFFFFF"/>
                </a:solidFill>
                <a:latin typeface="Calibri"/>
                <a:ea typeface="Calibri"/>
                <a:cs typeface="Calibri"/>
                <a:sym typeface="Calibri"/>
              </a:rPr>
              <a:t>Place</a:t>
            </a:r>
            <a:endParaRPr/>
          </a:p>
        </p:txBody>
      </p:sp>
      <p:sp>
        <p:nvSpPr>
          <p:cNvPr id="206" name="Google Shape;206;p5"/>
          <p:cNvSpPr/>
          <p:nvPr/>
        </p:nvSpPr>
        <p:spPr>
          <a:xfrm>
            <a:off x="5278437" y="5222875"/>
            <a:ext cx="811212" cy="2921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207" name="Google Shape;207;p5"/>
          <p:cNvSpPr txBox="1"/>
          <p:nvPr/>
        </p:nvSpPr>
        <p:spPr>
          <a:xfrm>
            <a:off x="5316537" y="5189537"/>
            <a:ext cx="711200" cy="339725"/>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1600"/>
              <a:buFont typeface="Calibri"/>
              <a:buNone/>
            </a:pPr>
            <a:r>
              <a:rPr lang="en-US" sz="1600" b="1" i="0" u="none">
                <a:solidFill>
                  <a:srgbClr val="FFFFFF"/>
                </a:solidFill>
                <a:latin typeface="Calibri"/>
                <a:ea typeface="Calibri"/>
                <a:cs typeface="Calibri"/>
                <a:sym typeface="Calibri"/>
              </a:rPr>
              <a:t>Topic</a:t>
            </a:r>
            <a:endParaRPr/>
          </a:p>
        </p:txBody>
      </p:sp>
      <p:sp>
        <p:nvSpPr>
          <p:cNvPr id="208" name="Google Shape;208;p5"/>
          <p:cNvSpPr/>
          <p:nvPr/>
        </p:nvSpPr>
        <p:spPr>
          <a:xfrm>
            <a:off x="7000875" y="3751262"/>
            <a:ext cx="809625" cy="290512"/>
          </a:xfrm>
          <a:prstGeom prst="roundRect">
            <a:avLst>
              <a:gd name="adj" fmla="val 16667"/>
            </a:avLst>
          </a:prstGeom>
          <a:solidFill>
            <a:srgbClr val="7030A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209" name="Google Shape;209;p5"/>
          <p:cNvSpPr txBox="1"/>
          <p:nvPr/>
        </p:nvSpPr>
        <p:spPr>
          <a:xfrm>
            <a:off x="7021512" y="3724275"/>
            <a:ext cx="788987" cy="339725"/>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1600"/>
              <a:buFont typeface="Calibri"/>
              <a:buNone/>
            </a:pPr>
            <a:r>
              <a:rPr lang="en-US" sz="1600" b="1" i="0" u="none">
                <a:solidFill>
                  <a:srgbClr val="FFFFFF"/>
                </a:solidFill>
                <a:latin typeface="Calibri"/>
                <a:ea typeface="Calibri"/>
                <a:cs typeface="Calibri"/>
                <a:sym typeface="Calibri"/>
              </a:rPr>
              <a:t>Person</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3"/>
                                        </p:tgtEl>
                                        <p:attrNameLst>
                                          <p:attrName>style.visibility</p:attrName>
                                        </p:attrNameLst>
                                      </p:cBhvr>
                                      <p:to>
                                        <p:strVal val="visible"/>
                                      </p:to>
                                    </p:set>
                                    <p:anim calcmode="lin" valueType="num">
                                      <p:cBhvr additive="base">
                                        <p:cTn id="7" dur="500"/>
                                        <p:tgtEl>
                                          <p:spTgt spid="203"/>
                                        </p:tgtEl>
                                        <p:attrNameLst>
                                          <p:attrName>ppt_y</p:attrName>
                                        </p:attrNameLst>
                                      </p:cBhvr>
                                      <p:tavLst>
                                        <p:tav tm="0">
                                          <p:val>
                                            <p:strVal val="#ppt_y+1"/>
                                          </p:val>
                                        </p:tav>
                                        <p:tav tm="100000">
                                          <p:val>
                                            <p:strVal val="#ppt_y"/>
                                          </p:val>
                                        </p:tav>
                                      </p:tavLst>
                                    </p:anim>
                                  </p:childTnLst>
                                </p:cTn>
                              </p:par>
                              <p:par>
                                <p:cTn id="8" presetID="2" presetClass="entr" presetSubtype="4" fill="hold" nodeType="withEffect">
                                  <p:stCondLst>
                                    <p:cond delay="0"/>
                                  </p:stCondLst>
                                  <p:childTnLst>
                                    <p:set>
                                      <p:cBhvr>
                                        <p:cTn id="9" dur="1" fill="hold">
                                          <p:stCondLst>
                                            <p:cond delay="0"/>
                                          </p:stCondLst>
                                        </p:cTn>
                                        <p:tgtEl>
                                          <p:spTgt spid="202"/>
                                        </p:tgtEl>
                                        <p:attrNameLst>
                                          <p:attrName>style.visibility</p:attrName>
                                        </p:attrNameLst>
                                      </p:cBhvr>
                                      <p:to>
                                        <p:strVal val="visible"/>
                                      </p:to>
                                    </p:set>
                                    <p:anim calcmode="lin" valueType="num">
                                      <p:cBhvr additive="base">
                                        <p:cTn id="10" dur="500"/>
                                        <p:tgtEl>
                                          <p:spTgt spid="202"/>
                                        </p:tgtEl>
                                        <p:attrNameLst>
                                          <p:attrName>ppt_y</p:attrName>
                                        </p:attrNameLst>
                                      </p:cBhvr>
                                      <p:tavLst>
                                        <p:tav tm="0">
                                          <p:val>
                                            <p:strVal val="#ppt_y+1"/>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198"/>
                                        </p:tgtEl>
                                        <p:attrNameLst>
                                          <p:attrName>style.visibility</p:attrName>
                                        </p:attrNameLst>
                                      </p:cBhvr>
                                      <p:to>
                                        <p:strVal val="visible"/>
                                      </p:to>
                                    </p:set>
                                    <p:anim calcmode="lin" valueType="num">
                                      <p:cBhvr additive="base">
                                        <p:cTn id="13" dur="500"/>
                                        <p:tgtEl>
                                          <p:spTgt spid="198"/>
                                        </p:tgtEl>
                                        <p:attrNameLst>
                                          <p:attrName>ppt_y</p:attrName>
                                        </p:attrNameLst>
                                      </p:cBhvr>
                                      <p:tavLst>
                                        <p:tav tm="0">
                                          <p:val>
                                            <p:strVal val="#ppt_y+1"/>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97"/>
                                        </p:tgtEl>
                                        <p:attrNameLst>
                                          <p:attrName>style.visibility</p:attrName>
                                        </p:attrNameLst>
                                      </p:cBhvr>
                                      <p:to>
                                        <p:strVal val="visible"/>
                                      </p:to>
                                    </p:set>
                                    <p:anim calcmode="lin" valueType="num">
                                      <p:cBhvr additive="base">
                                        <p:cTn id="16" dur="500"/>
                                        <p:tgtEl>
                                          <p:spTgt spid="19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04"/>
                                        </p:tgtEl>
                                        <p:attrNameLst>
                                          <p:attrName>style.visibility</p:attrName>
                                        </p:attrNameLst>
                                      </p:cBhvr>
                                      <p:to>
                                        <p:strVal val="visible"/>
                                      </p:to>
                                    </p:set>
                                    <p:anim calcmode="lin" valueType="num">
                                      <p:cBhvr additive="base">
                                        <p:cTn id="21" dur="500"/>
                                        <p:tgtEl>
                                          <p:spTgt spid="204"/>
                                        </p:tgtEl>
                                        <p:attrNameLst>
                                          <p:attrName>ppt_y</p:attrName>
                                        </p:attrNameLst>
                                      </p:cBhvr>
                                      <p:tavLst>
                                        <p:tav tm="0">
                                          <p:val>
                                            <p:strVal val="#ppt_y+1"/>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205"/>
                                        </p:tgtEl>
                                        <p:attrNameLst>
                                          <p:attrName>style.visibility</p:attrName>
                                        </p:attrNameLst>
                                      </p:cBhvr>
                                      <p:to>
                                        <p:strVal val="visible"/>
                                      </p:to>
                                    </p:set>
                                    <p:anim calcmode="lin" valueType="num">
                                      <p:cBhvr additive="base">
                                        <p:cTn id="24" dur="500"/>
                                        <p:tgtEl>
                                          <p:spTgt spid="205"/>
                                        </p:tgtEl>
                                        <p:attrNameLst>
                                          <p:attrName>ppt_y</p:attrName>
                                        </p:attrNameLst>
                                      </p:cBhvr>
                                      <p:tavLst>
                                        <p:tav tm="0">
                                          <p:val>
                                            <p:strVal val="#ppt_y+1"/>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99"/>
                                        </p:tgtEl>
                                        <p:attrNameLst>
                                          <p:attrName>style.visibility</p:attrName>
                                        </p:attrNameLst>
                                      </p:cBhvr>
                                      <p:to>
                                        <p:strVal val="visible"/>
                                      </p:to>
                                    </p:set>
                                    <p:anim calcmode="lin" valueType="num">
                                      <p:cBhvr additive="base">
                                        <p:cTn id="27" dur="500"/>
                                        <p:tgtEl>
                                          <p:spTgt spid="199"/>
                                        </p:tgtEl>
                                        <p:attrNameLst>
                                          <p:attrName>ppt_y</p:attrName>
                                        </p:attrNameLst>
                                      </p:cBhvr>
                                      <p:tavLst>
                                        <p:tav tm="0">
                                          <p:val>
                                            <p:strVal val="#ppt_y+1"/>
                                          </p:val>
                                        </p:tav>
                                        <p:tav tm="100000">
                                          <p:val>
                                            <p:strVal val="#ppt_y"/>
                                          </p:val>
                                        </p:tav>
                                      </p:tavLst>
                                    </p:anim>
                                  </p:childTnLst>
                                </p:cTn>
                              </p:par>
                              <p:par>
                                <p:cTn id="28" presetID="2" presetClass="entr" presetSubtype="4" fill="hold" nodeType="withEffect">
                                  <p:stCondLst>
                                    <p:cond delay="0"/>
                                  </p:stCondLst>
                                  <p:childTnLst>
                                    <p:set>
                                      <p:cBhvr>
                                        <p:cTn id="29" dur="1" fill="hold">
                                          <p:stCondLst>
                                            <p:cond delay="0"/>
                                          </p:stCondLst>
                                        </p:cTn>
                                        <p:tgtEl>
                                          <p:spTgt spid="196"/>
                                        </p:tgtEl>
                                        <p:attrNameLst>
                                          <p:attrName>style.visibility</p:attrName>
                                        </p:attrNameLst>
                                      </p:cBhvr>
                                      <p:to>
                                        <p:strVal val="visible"/>
                                      </p:to>
                                    </p:set>
                                    <p:anim calcmode="lin" valueType="num">
                                      <p:cBhvr additive="base">
                                        <p:cTn id="30" dur="500"/>
                                        <p:tgtEl>
                                          <p:spTgt spid="19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07"/>
                                        </p:tgtEl>
                                        <p:attrNameLst>
                                          <p:attrName>style.visibility</p:attrName>
                                        </p:attrNameLst>
                                      </p:cBhvr>
                                      <p:to>
                                        <p:strVal val="visible"/>
                                      </p:to>
                                    </p:set>
                                    <p:anim calcmode="lin" valueType="num">
                                      <p:cBhvr additive="base">
                                        <p:cTn id="35" dur="500"/>
                                        <p:tgtEl>
                                          <p:spTgt spid="207"/>
                                        </p:tgtEl>
                                        <p:attrNameLst>
                                          <p:attrName>ppt_y</p:attrName>
                                        </p:attrNameLst>
                                      </p:cBhvr>
                                      <p:tavLst>
                                        <p:tav tm="0">
                                          <p:val>
                                            <p:strVal val="#ppt_y+1"/>
                                          </p:val>
                                        </p:tav>
                                        <p:tav tm="100000">
                                          <p:val>
                                            <p:strVal val="#ppt_y"/>
                                          </p:val>
                                        </p:tav>
                                      </p:tavLst>
                                    </p:anim>
                                  </p:childTnLst>
                                </p:cTn>
                              </p:par>
                              <p:par>
                                <p:cTn id="36" presetID="2" presetClass="entr" presetSubtype="4" fill="hold" nodeType="withEffect">
                                  <p:stCondLst>
                                    <p:cond delay="0"/>
                                  </p:stCondLst>
                                  <p:childTnLst>
                                    <p:set>
                                      <p:cBhvr>
                                        <p:cTn id="37" dur="1" fill="hold">
                                          <p:stCondLst>
                                            <p:cond delay="0"/>
                                          </p:stCondLst>
                                        </p:cTn>
                                        <p:tgtEl>
                                          <p:spTgt spid="206"/>
                                        </p:tgtEl>
                                        <p:attrNameLst>
                                          <p:attrName>style.visibility</p:attrName>
                                        </p:attrNameLst>
                                      </p:cBhvr>
                                      <p:to>
                                        <p:strVal val="visible"/>
                                      </p:to>
                                    </p:set>
                                    <p:anim calcmode="lin" valueType="num">
                                      <p:cBhvr additive="base">
                                        <p:cTn id="38" dur="500"/>
                                        <p:tgtEl>
                                          <p:spTgt spid="206"/>
                                        </p:tgtEl>
                                        <p:attrNameLst>
                                          <p:attrName>ppt_y</p:attrName>
                                        </p:attrNameLst>
                                      </p:cBhvr>
                                      <p:tavLst>
                                        <p:tav tm="0">
                                          <p:val>
                                            <p:strVal val="#ppt_y+1"/>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200"/>
                                        </p:tgtEl>
                                        <p:attrNameLst>
                                          <p:attrName>style.visibility</p:attrName>
                                        </p:attrNameLst>
                                      </p:cBhvr>
                                      <p:to>
                                        <p:strVal val="visible"/>
                                      </p:to>
                                    </p:set>
                                    <p:anim calcmode="lin" valueType="num">
                                      <p:cBhvr additive="base">
                                        <p:cTn id="41" dur="500"/>
                                        <p:tgtEl>
                                          <p:spTgt spid="200"/>
                                        </p:tgtEl>
                                        <p:attrNameLst>
                                          <p:attrName>ppt_y</p:attrName>
                                        </p:attrNameLst>
                                      </p:cBhvr>
                                      <p:tavLst>
                                        <p:tav tm="0">
                                          <p:val>
                                            <p:strVal val="#ppt_y+1"/>
                                          </p:val>
                                        </p:tav>
                                        <p:tav tm="100000">
                                          <p:val>
                                            <p:strVal val="#ppt_y"/>
                                          </p:val>
                                        </p:tav>
                                      </p:tavLst>
                                    </p:anim>
                                  </p:childTnLst>
                                </p:cTn>
                              </p:par>
                              <p:par>
                                <p:cTn id="42" presetID="2" presetClass="entr" presetSubtype="4" fill="hold" nodeType="withEffect">
                                  <p:stCondLst>
                                    <p:cond delay="0"/>
                                  </p:stCondLst>
                                  <p:childTnLst>
                                    <p:set>
                                      <p:cBhvr>
                                        <p:cTn id="43" dur="1" fill="hold">
                                          <p:stCondLst>
                                            <p:cond delay="0"/>
                                          </p:stCondLst>
                                        </p:cTn>
                                        <p:tgtEl>
                                          <p:spTgt spid="195"/>
                                        </p:tgtEl>
                                        <p:attrNameLst>
                                          <p:attrName>style.visibility</p:attrName>
                                        </p:attrNameLst>
                                      </p:cBhvr>
                                      <p:to>
                                        <p:strVal val="visible"/>
                                      </p:to>
                                    </p:set>
                                    <p:anim calcmode="lin" valueType="num">
                                      <p:cBhvr additive="base">
                                        <p:cTn id="44" dur="500"/>
                                        <p:tgtEl>
                                          <p:spTgt spid="195"/>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08"/>
                                        </p:tgtEl>
                                        <p:attrNameLst>
                                          <p:attrName>style.visibility</p:attrName>
                                        </p:attrNameLst>
                                      </p:cBhvr>
                                      <p:to>
                                        <p:strVal val="visible"/>
                                      </p:to>
                                    </p:set>
                                    <p:anim calcmode="lin" valueType="num">
                                      <p:cBhvr additive="base">
                                        <p:cTn id="49" dur="500"/>
                                        <p:tgtEl>
                                          <p:spTgt spid="208"/>
                                        </p:tgtEl>
                                        <p:attrNameLst>
                                          <p:attrName>ppt_y</p:attrName>
                                        </p:attrNameLst>
                                      </p:cBhvr>
                                      <p:tavLst>
                                        <p:tav tm="0">
                                          <p:val>
                                            <p:strVal val="#ppt_y+1"/>
                                          </p:val>
                                        </p:tav>
                                        <p:tav tm="100000">
                                          <p:val>
                                            <p:strVal val="#ppt_y"/>
                                          </p:val>
                                        </p:tav>
                                      </p:tavLst>
                                    </p:anim>
                                  </p:childTnLst>
                                </p:cTn>
                              </p:par>
                              <p:par>
                                <p:cTn id="50" presetID="2" presetClass="entr" presetSubtype="4" fill="hold" nodeType="withEffect">
                                  <p:stCondLst>
                                    <p:cond delay="0"/>
                                  </p:stCondLst>
                                  <p:childTnLst>
                                    <p:set>
                                      <p:cBhvr>
                                        <p:cTn id="51" dur="1" fill="hold">
                                          <p:stCondLst>
                                            <p:cond delay="0"/>
                                          </p:stCondLst>
                                        </p:cTn>
                                        <p:tgtEl>
                                          <p:spTgt spid="209"/>
                                        </p:tgtEl>
                                        <p:attrNameLst>
                                          <p:attrName>style.visibility</p:attrName>
                                        </p:attrNameLst>
                                      </p:cBhvr>
                                      <p:to>
                                        <p:strVal val="visible"/>
                                      </p:to>
                                    </p:set>
                                    <p:anim calcmode="lin" valueType="num">
                                      <p:cBhvr additive="base">
                                        <p:cTn id="52" dur="500"/>
                                        <p:tgtEl>
                                          <p:spTgt spid="209"/>
                                        </p:tgtEl>
                                        <p:attrNameLst>
                                          <p:attrName>ppt_y</p:attrName>
                                        </p:attrNameLst>
                                      </p:cBhvr>
                                      <p:tavLst>
                                        <p:tav tm="0">
                                          <p:val>
                                            <p:strVal val="#ppt_y+1"/>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201"/>
                                        </p:tgtEl>
                                        <p:attrNameLst>
                                          <p:attrName>style.visibility</p:attrName>
                                        </p:attrNameLst>
                                      </p:cBhvr>
                                      <p:to>
                                        <p:strVal val="visible"/>
                                      </p:to>
                                    </p:set>
                                    <p:anim calcmode="lin" valueType="num">
                                      <p:cBhvr additive="base">
                                        <p:cTn id="55" dur="500"/>
                                        <p:tgtEl>
                                          <p:spTgt spid="201"/>
                                        </p:tgtEl>
                                        <p:attrNameLst>
                                          <p:attrName>ppt_y</p:attrName>
                                        </p:attrNameLst>
                                      </p:cBhvr>
                                      <p:tavLst>
                                        <p:tav tm="0">
                                          <p:val>
                                            <p:strVal val="#ppt_y+1"/>
                                          </p:val>
                                        </p:tav>
                                        <p:tav tm="100000">
                                          <p:val>
                                            <p:strVal val="#ppt_y"/>
                                          </p:val>
                                        </p:tav>
                                      </p:tavLst>
                                    </p:anim>
                                  </p:childTnLst>
                                </p:cTn>
                              </p:par>
                              <p:par>
                                <p:cTn id="56" presetID="2" presetClass="entr" presetSubtype="4" fill="hold" nodeType="withEffect">
                                  <p:stCondLst>
                                    <p:cond delay="0"/>
                                  </p:stCondLst>
                                  <p:childTnLst>
                                    <p:set>
                                      <p:cBhvr>
                                        <p:cTn id="57" dur="1" fill="hold">
                                          <p:stCondLst>
                                            <p:cond delay="0"/>
                                          </p:stCondLst>
                                        </p:cTn>
                                        <p:tgtEl>
                                          <p:spTgt spid="194"/>
                                        </p:tgtEl>
                                        <p:attrNameLst>
                                          <p:attrName>style.visibility</p:attrName>
                                        </p:attrNameLst>
                                      </p:cBhvr>
                                      <p:to>
                                        <p:strVal val="visible"/>
                                      </p:to>
                                    </p:set>
                                    <p:anim calcmode="lin" valueType="num">
                                      <p:cBhvr additive="base">
                                        <p:cTn id="58" dur="500"/>
                                        <p:tgtEl>
                                          <p:spTgt spid="19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6"/>
          <p:cNvSpPr txBox="1">
            <a:spLocks noGrp="1"/>
          </p:cNvSpPr>
          <p:nvPr>
            <p:ph type="title" idx="4294967295"/>
          </p:nvPr>
        </p:nvSpPr>
        <p:spPr>
          <a:xfrm>
            <a:off x="457200" y="377825"/>
            <a:ext cx="8229600" cy="633412"/>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0000"/>
              </a:buClr>
              <a:buSzPts val="3600"/>
              <a:buFont typeface="Arial"/>
              <a:buNone/>
            </a:pPr>
            <a:r>
              <a:rPr lang="en-US" sz="3600" b="1" i="0" u="none" strike="noStrike" cap="none">
                <a:solidFill>
                  <a:schemeClr val="dk1"/>
                </a:solidFill>
                <a:latin typeface="Calibri"/>
                <a:ea typeface="Calibri"/>
                <a:cs typeface="Calibri"/>
                <a:sym typeface="Calibri"/>
              </a:rPr>
              <a:t>Paragraphs</a:t>
            </a:r>
            <a:endParaRPr/>
          </a:p>
        </p:txBody>
      </p:sp>
      <p:sp>
        <p:nvSpPr>
          <p:cNvPr id="215" name="Google Shape;215;p6"/>
          <p:cNvSpPr txBox="1">
            <a:spLocks noGrp="1"/>
          </p:cNvSpPr>
          <p:nvPr>
            <p:ph type="body" idx="1"/>
          </p:nvPr>
        </p:nvSpPr>
        <p:spPr>
          <a:xfrm>
            <a:off x="538162" y="1011237"/>
            <a:ext cx="8967787" cy="6092825"/>
          </a:xfrm>
          <a:prstGeom prst="rect">
            <a:avLst/>
          </a:prstGeom>
          <a:noFill/>
          <a:ln>
            <a:noFill/>
          </a:ln>
        </p:spPr>
        <p:txBody>
          <a:bodyPr spcFirstLastPara="1" wrap="square" lIns="91425" tIns="45700" rIns="91425" bIns="45700" anchor="t" anchorCtr="0">
            <a:normAutofit/>
          </a:bodyPr>
          <a:lstStyle/>
          <a:p>
            <a:pPr marL="0" lvl="0" indent="0" algn="l" rtl="0">
              <a:lnSpc>
                <a:spcPct val="70000"/>
              </a:lnSpc>
              <a:spcBef>
                <a:spcPts val="1000"/>
              </a:spcBef>
              <a:spcAft>
                <a:spcPts val="0"/>
              </a:spcAft>
              <a:buSzPts val="2800"/>
              <a:buNone/>
            </a:pPr>
            <a:r>
              <a:rPr lang="en-US" sz="2000" b="1" i="0" u="none">
                <a:solidFill>
                  <a:srgbClr val="FF2F92"/>
                </a:solidFill>
                <a:latin typeface="Calibri"/>
                <a:ea typeface="Calibri"/>
                <a:cs typeface="Calibri"/>
                <a:sym typeface="Calibri"/>
              </a:rPr>
              <a:t>Learning objective</a:t>
            </a:r>
            <a:endParaRPr sz="2000" b="0" i="0" u="none">
              <a:solidFill>
                <a:srgbClr val="FF2F92"/>
              </a:solidFill>
              <a:latin typeface="Calibri"/>
              <a:ea typeface="Calibri"/>
              <a:cs typeface="Calibri"/>
              <a:sym typeface="Calibri"/>
            </a:endParaRPr>
          </a:p>
          <a:p>
            <a:pPr marL="685800" lvl="1" indent="-228600" algn="l" rtl="0">
              <a:lnSpc>
                <a:spcPct val="70000"/>
              </a:lnSpc>
              <a:spcBef>
                <a:spcPts val="500"/>
              </a:spcBef>
              <a:spcAft>
                <a:spcPts val="0"/>
              </a:spcAft>
              <a:buClr>
                <a:srgbClr val="000000"/>
              </a:buClr>
              <a:buSzPts val="1800"/>
              <a:buFont typeface="Arial"/>
              <a:buChar char="•"/>
            </a:pPr>
            <a:r>
              <a:rPr lang="en-US" sz="2000" b="0" i="0" u="none">
                <a:solidFill>
                  <a:srgbClr val="000000"/>
                </a:solidFill>
                <a:latin typeface="Calibri"/>
                <a:ea typeface="Calibri"/>
                <a:cs typeface="Calibri"/>
                <a:sym typeface="Calibri"/>
              </a:rPr>
              <a:t>To understand why we change paragraphs</a:t>
            </a:r>
            <a:endParaRPr sz="2000" b="1" i="1" u="none">
              <a:solidFill>
                <a:srgbClr val="000000"/>
              </a:solidFill>
              <a:latin typeface="Calibri"/>
              <a:ea typeface="Calibri"/>
              <a:cs typeface="Calibri"/>
              <a:sym typeface="Calibri"/>
            </a:endParaRPr>
          </a:p>
          <a:p>
            <a:pPr marL="0" lvl="0" indent="0" algn="l" rtl="0">
              <a:lnSpc>
                <a:spcPct val="70000"/>
              </a:lnSpc>
              <a:spcBef>
                <a:spcPts val="1000"/>
              </a:spcBef>
              <a:spcAft>
                <a:spcPts val="0"/>
              </a:spcAft>
              <a:buSzPts val="2800"/>
              <a:buNone/>
            </a:pPr>
            <a:r>
              <a:rPr lang="en-US" sz="2000" b="1" i="0" u="none">
                <a:solidFill>
                  <a:srgbClr val="92D050"/>
                </a:solidFill>
                <a:latin typeface="Calibri"/>
                <a:ea typeface="Calibri"/>
                <a:cs typeface="Calibri"/>
                <a:sym typeface="Calibri"/>
              </a:rPr>
              <a:t>Success criteria (model to children)</a:t>
            </a:r>
            <a:endParaRPr sz="2000" b="0" i="0" u="none">
              <a:solidFill>
                <a:srgbClr val="92D050"/>
              </a:solidFill>
              <a:latin typeface="Calibri"/>
              <a:ea typeface="Calibri"/>
              <a:cs typeface="Calibri"/>
              <a:sym typeface="Calibri"/>
            </a:endParaRPr>
          </a:p>
          <a:p>
            <a:pPr marL="685800" lvl="1" indent="-228600" algn="l" rtl="0">
              <a:lnSpc>
                <a:spcPct val="70000"/>
              </a:lnSpc>
              <a:spcBef>
                <a:spcPts val="500"/>
              </a:spcBef>
              <a:spcAft>
                <a:spcPts val="0"/>
              </a:spcAft>
              <a:buClr>
                <a:srgbClr val="000000"/>
              </a:buClr>
              <a:buSzPts val="1800"/>
              <a:buFont typeface="Arial"/>
              <a:buChar char="•"/>
            </a:pPr>
            <a:r>
              <a:rPr lang="en-US" sz="2000" b="0" i="0" u="none">
                <a:solidFill>
                  <a:srgbClr val="000000"/>
                </a:solidFill>
                <a:latin typeface="Calibri"/>
                <a:ea typeface="Calibri"/>
                <a:cs typeface="Calibri"/>
                <a:sym typeface="Calibri"/>
              </a:rPr>
              <a:t>Time, place, person, event, speaker</a:t>
            </a:r>
            <a:endParaRPr/>
          </a:p>
          <a:p>
            <a:pPr marL="0" lvl="0" indent="0" algn="l" rtl="0">
              <a:lnSpc>
                <a:spcPct val="70000"/>
              </a:lnSpc>
              <a:spcBef>
                <a:spcPts val="1000"/>
              </a:spcBef>
              <a:spcAft>
                <a:spcPts val="0"/>
              </a:spcAft>
              <a:buSzPts val="2800"/>
              <a:buNone/>
            </a:pPr>
            <a:r>
              <a:rPr lang="en-US" sz="2000" b="1" i="0" u="none">
                <a:solidFill>
                  <a:srgbClr val="00B0F0"/>
                </a:solidFill>
                <a:latin typeface="Calibri"/>
                <a:ea typeface="Calibri"/>
                <a:cs typeface="Calibri"/>
                <a:sym typeface="Calibri"/>
              </a:rPr>
              <a:t>Review</a:t>
            </a:r>
            <a:endParaRPr/>
          </a:p>
          <a:p>
            <a:pPr marL="685800" lvl="1" indent="-228600" algn="l" rtl="0">
              <a:lnSpc>
                <a:spcPct val="70000"/>
              </a:lnSpc>
              <a:spcBef>
                <a:spcPts val="500"/>
              </a:spcBef>
              <a:spcAft>
                <a:spcPts val="0"/>
              </a:spcAft>
              <a:buClr>
                <a:schemeClr val="dk1"/>
              </a:buClr>
              <a:buSzPts val="1800"/>
              <a:buFont typeface="Arial"/>
              <a:buChar char="•"/>
            </a:pPr>
            <a:r>
              <a:rPr lang="en-US" sz="2000" b="0" i="0" u="none">
                <a:solidFill>
                  <a:srgbClr val="000000"/>
                </a:solidFill>
                <a:latin typeface="Calibri"/>
                <a:ea typeface="Calibri"/>
                <a:cs typeface="Calibri"/>
                <a:sym typeface="Calibri"/>
              </a:rPr>
              <a:t>Ask the children what a paragraph is and explain by showing a paragraph. Before you begin, pull out some of the key vocabulary within the text</a:t>
            </a:r>
            <a:br>
              <a:rPr lang="en-US" sz="2000" b="0" i="0" u="none">
                <a:solidFill>
                  <a:srgbClr val="000000"/>
                </a:solidFill>
                <a:latin typeface="Calibri"/>
                <a:ea typeface="Calibri"/>
                <a:cs typeface="Calibri"/>
                <a:sym typeface="Calibri"/>
              </a:rPr>
            </a:br>
            <a:r>
              <a:rPr lang="en-US" sz="2000" b="0" i="0" u="none">
                <a:solidFill>
                  <a:srgbClr val="000000"/>
                </a:solidFill>
                <a:latin typeface="Calibri"/>
                <a:ea typeface="Calibri"/>
                <a:cs typeface="Calibri"/>
                <a:sym typeface="Calibri"/>
              </a:rPr>
              <a:t>so the children are familiar with some of the words.</a:t>
            </a:r>
            <a:endParaRPr/>
          </a:p>
          <a:p>
            <a:pPr marL="0" lvl="0" indent="0" algn="l" rtl="0">
              <a:lnSpc>
                <a:spcPct val="70000"/>
              </a:lnSpc>
              <a:spcBef>
                <a:spcPts val="1000"/>
              </a:spcBef>
              <a:spcAft>
                <a:spcPts val="0"/>
              </a:spcAft>
              <a:buSzPts val="2800"/>
              <a:buNone/>
            </a:pPr>
            <a:r>
              <a:rPr lang="en-US" sz="2000" b="1" i="0" u="none">
                <a:solidFill>
                  <a:srgbClr val="FFC000"/>
                </a:solidFill>
                <a:latin typeface="Calibri"/>
                <a:ea typeface="Calibri"/>
                <a:cs typeface="Calibri"/>
                <a:sym typeface="Calibri"/>
              </a:rPr>
              <a:t>Teach</a:t>
            </a:r>
            <a:endParaRPr sz="2000" b="0" i="0" u="none">
              <a:solidFill>
                <a:srgbClr val="FFC000"/>
              </a:solidFill>
              <a:latin typeface="Calibri"/>
              <a:ea typeface="Calibri"/>
              <a:cs typeface="Calibri"/>
              <a:sym typeface="Calibri"/>
            </a:endParaRPr>
          </a:p>
          <a:p>
            <a:pPr marL="685800" lvl="1" indent="-228600" algn="l" rtl="0">
              <a:lnSpc>
                <a:spcPct val="70000"/>
              </a:lnSpc>
              <a:spcBef>
                <a:spcPts val="500"/>
              </a:spcBef>
              <a:spcAft>
                <a:spcPts val="0"/>
              </a:spcAft>
              <a:buClr>
                <a:srgbClr val="000000"/>
              </a:buClr>
              <a:buSzPts val="1800"/>
              <a:buFont typeface="Arial"/>
              <a:buChar char="•"/>
            </a:pPr>
            <a:r>
              <a:rPr lang="en-US" sz="2000" b="0" i="0" u="none">
                <a:solidFill>
                  <a:srgbClr val="000000"/>
                </a:solidFill>
                <a:latin typeface="Calibri"/>
                <a:ea typeface="Calibri"/>
                <a:cs typeface="Calibri"/>
                <a:sym typeface="Calibri"/>
              </a:rPr>
              <a:t>Show the children the picture of why paragraphs change.</a:t>
            </a:r>
            <a:br>
              <a:rPr lang="en-US" sz="2000" b="0" i="0" u="none">
                <a:solidFill>
                  <a:srgbClr val="000000"/>
                </a:solidFill>
                <a:latin typeface="Calibri"/>
                <a:ea typeface="Calibri"/>
                <a:cs typeface="Calibri"/>
                <a:sym typeface="Calibri"/>
              </a:rPr>
            </a:br>
            <a:r>
              <a:rPr lang="en-US" sz="2000" b="0" i="0" u="none">
                <a:solidFill>
                  <a:srgbClr val="000000"/>
                </a:solidFill>
                <a:latin typeface="Calibri"/>
                <a:ea typeface="Calibri"/>
                <a:cs typeface="Calibri"/>
                <a:sym typeface="Calibri"/>
              </a:rPr>
              <a:t>Model with the children and identify what the paragraph is about.</a:t>
            </a:r>
            <a:endParaRPr sz="2000" b="1" i="0" u="none">
              <a:solidFill>
                <a:srgbClr val="000000"/>
              </a:solidFill>
              <a:latin typeface="Calibri"/>
              <a:ea typeface="Calibri"/>
              <a:cs typeface="Calibri"/>
              <a:sym typeface="Calibri"/>
            </a:endParaRPr>
          </a:p>
          <a:p>
            <a:pPr marL="0" lvl="0" indent="0" algn="l" rtl="0">
              <a:lnSpc>
                <a:spcPct val="70000"/>
              </a:lnSpc>
              <a:spcBef>
                <a:spcPts val="1000"/>
              </a:spcBef>
              <a:spcAft>
                <a:spcPts val="0"/>
              </a:spcAft>
              <a:buSzPts val="2800"/>
              <a:buNone/>
            </a:pPr>
            <a:r>
              <a:rPr lang="en-US" sz="2000" b="1" i="0" u="none">
                <a:solidFill>
                  <a:srgbClr val="0070C0"/>
                </a:solidFill>
                <a:latin typeface="Calibri"/>
                <a:ea typeface="Calibri"/>
                <a:cs typeface="Calibri"/>
                <a:sym typeface="Calibri"/>
              </a:rPr>
              <a:t>Practice</a:t>
            </a:r>
            <a:endParaRPr sz="2000" b="0" i="0" u="none">
              <a:solidFill>
                <a:srgbClr val="0070C0"/>
              </a:solidFill>
              <a:latin typeface="Calibri"/>
              <a:ea typeface="Calibri"/>
              <a:cs typeface="Calibri"/>
              <a:sym typeface="Calibri"/>
            </a:endParaRPr>
          </a:p>
          <a:p>
            <a:pPr marL="685800" lvl="1" indent="-228600" algn="l" rtl="0">
              <a:lnSpc>
                <a:spcPct val="70000"/>
              </a:lnSpc>
              <a:spcBef>
                <a:spcPts val="500"/>
              </a:spcBef>
              <a:spcAft>
                <a:spcPts val="0"/>
              </a:spcAft>
              <a:buClr>
                <a:srgbClr val="000000"/>
              </a:buClr>
              <a:buSzPts val="1800"/>
              <a:buFont typeface="Arial"/>
              <a:buChar char="•"/>
            </a:pPr>
            <a:r>
              <a:rPr lang="en-US" sz="2000" b="0" i="0" u="none">
                <a:solidFill>
                  <a:srgbClr val="000000"/>
                </a:solidFill>
                <a:latin typeface="Calibri"/>
                <a:ea typeface="Calibri"/>
                <a:cs typeface="Calibri"/>
                <a:sym typeface="Calibri"/>
              </a:rPr>
              <a:t>Discuss and practi</a:t>
            </a:r>
            <a:r>
              <a:rPr lang="en-US" sz="2000">
                <a:latin typeface="Calibri"/>
                <a:ea typeface="Calibri"/>
                <a:cs typeface="Calibri"/>
                <a:sym typeface="Calibri"/>
              </a:rPr>
              <a:t>s</a:t>
            </a:r>
            <a:r>
              <a:rPr lang="en-US" sz="2000" b="0" i="0" u="none">
                <a:solidFill>
                  <a:srgbClr val="000000"/>
                </a:solidFill>
                <a:latin typeface="Calibri"/>
                <a:ea typeface="Calibri"/>
                <a:cs typeface="Calibri"/>
                <a:sym typeface="Calibri"/>
              </a:rPr>
              <a:t>e the next three paragraphs together. Check the</a:t>
            </a:r>
            <a:br>
              <a:rPr lang="en-US" sz="2000" b="0" i="0" u="none">
                <a:solidFill>
                  <a:srgbClr val="000000"/>
                </a:solidFill>
                <a:latin typeface="Calibri"/>
                <a:ea typeface="Calibri"/>
                <a:cs typeface="Calibri"/>
                <a:sym typeface="Calibri"/>
              </a:rPr>
            </a:br>
            <a:r>
              <a:rPr lang="en-US" sz="2000" b="0" i="0" u="none">
                <a:solidFill>
                  <a:srgbClr val="000000"/>
                </a:solidFill>
                <a:latin typeface="Calibri"/>
                <a:ea typeface="Calibri"/>
                <a:cs typeface="Calibri"/>
                <a:sym typeface="Calibri"/>
              </a:rPr>
              <a:t>children’s understanding through detailed questioning. Spend longer practi</a:t>
            </a:r>
            <a:r>
              <a:rPr lang="en-US" sz="2000">
                <a:latin typeface="Calibri"/>
                <a:ea typeface="Calibri"/>
                <a:cs typeface="Calibri"/>
                <a:sym typeface="Calibri"/>
              </a:rPr>
              <a:t>s</a:t>
            </a:r>
            <a:r>
              <a:rPr lang="en-US" sz="2000" b="0" i="0" u="none">
                <a:solidFill>
                  <a:srgbClr val="000000"/>
                </a:solidFill>
                <a:latin typeface="Calibri"/>
                <a:ea typeface="Calibri"/>
                <a:cs typeface="Calibri"/>
                <a:sym typeface="Calibri"/>
              </a:rPr>
              <a:t>ing if children are unsure.</a:t>
            </a:r>
            <a:endParaRPr/>
          </a:p>
          <a:p>
            <a:pPr marL="0" lvl="0" indent="0" algn="l" rtl="0">
              <a:lnSpc>
                <a:spcPct val="70000"/>
              </a:lnSpc>
              <a:spcBef>
                <a:spcPts val="1000"/>
              </a:spcBef>
              <a:spcAft>
                <a:spcPts val="0"/>
              </a:spcAft>
              <a:buSzPts val="2800"/>
              <a:buNone/>
            </a:pPr>
            <a:r>
              <a:rPr lang="en-US" sz="2000" b="1" i="0" u="none">
                <a:solidFill>
                  <a:srgbClr val="7030A0"/>
                </a:solidFill>
                <a:latin typeface="Calibri"/>
                <a:ea typeface="Calibri"/>
                <a:cs typeface="Calibri"/>
                <a:sym typeface="Calibri"/>
              </a:rPr>
              <a:t>Apply</a:t>
            </a:r>
            <a:endParaRPr sz="2000" b="0" i="0" u="none">
              <a:solidFill>
                <a:srgbClr val="7030A0"/>
              </a:solidFill>
              <a:latin typeface="Calibri"/>
              <a:ea typeface="Calibri"/>
              <a:cs typeface="Calibri"/>
              <a:sym typeface="Calibri"/>
            </a:endParaRPr>
          </a:p>
          <a:p>
            <a:pPr marL="685800" lvl="1" indent="-228600" algn="l" rtl="0">
              <a:lnSpc>
                <a:spcPct val="70000"/>
              </a:lnSpc>
              <a:spcBef>
                <a:spcPts val="500"/>
              </a:spcBef>
              <a:spcAft>
                <a:spcPts val="0"/>
              </a:spcAft>
              <a:buClr>
                <a:srgbClr val="000000"/>
              </a:buClr>
              <a:buSzPts val="1800"/>
              <a:buFont typeface="Arial"/>
              <a:buChar char="•"/>
            </a:pPr>
            <a:r>
              <a:rPr lang="en-US" sz="2000" b="0" i="0" u="none">
                <a:solidFill>
                  <a:srgbClr val="000000"/>
                </a:solidFill>
                <a:latin typeface="Calibri"/>
                <a:ea typeface="Calibri"/>
                <a:cs typeface="Calibri"/>
                <a:sym typeface="Calibri"/>
              </a:rPr>
              <a:t>Give the children another text (if time) to practi</a:t>
            </a:r>
            <a:r>
              <a:rPr lang="en-US" sz="2000">
                <a:latin typeface="Calibri"/>
                <a:ea typeface="Calibri"/>
                <a:cs typeface="Calibri"/>
                <a:sym typeface="Calibri"/>
              </a:rPr>
              <a:t>s</a:t>
            </a:r>
            <a:r>
              <a:rPr lang="en-US" sz="2000" b="0" i="0" u="none">
                <a:solidFill>
                  <a:srgbClr val="000000"/>
                </a:solidFill>
                <a:latin typeface="Calibri"/>
                <a:ea typeface="Calibri"/>
                <a:cs typeface="Calibri"/>
                <a:sym typeface="Calibri"/>
              </a:rPr>
              <a:t>e with their partners.</a:t>
            </a:r>
            <a:br>
              <a:rPr lang="en-US" sz="2000" b="0" i="0" u="none">
                <a:solidFill>
                  <a:srgbClr val="000000"/>
                </a:solidFill>
                <a:latin typeface="Calibri"/>
                <a:ea typeface="Calibri"/>
                <a:cs typeface="Calibri"/>
                <a:sym typeface="Calibri"/>
              </a:rPr>
            </a:br>
            <a:r>
              <a:rPr lang="en-US" sz="2000" b="0" i="0" u="none">
                <a:solidFill>
                  <a:srgbClr val="000000"/>
                </a:solidFill>
                <a:latin typeface="Calibri"/>
                <a:ea typeface="Calibri"/>
                <a:cs typeface="Calibri"/>
                <a:sym typeface="Calibri"/>
              </a:rPr>
              <a:t>What have you learnt today? Carry out self-assessment.</a:t>
            </a:r>
            <a:endParaRPr sz="2000" b="1" i="0" u="none">
              <a:solidFill>
                <a:srgbClr val="000000"/>
              </a:solidFill>
              <a:latin typeface="Calibri"/>
              <a:ea typeface="Calibri"/>
              <a:cs typeface="Calibri"/>
              <a:sym typeface="Calibri"/>
            </a:endParaRPr>
          </a:p>
          <a:p>
            <a:pPr marL="457200" lvl="0" indent="-228600" algn="l" rtl="0">
              <a:lnSpc>
                <a:spcPct val="90000"/>
              </a:lnSpc>
              <a:spcBef>
                <a:spcPts val="1000"/>
              </a:spcBef>
              <a:spcAft>
                <a:spcPts val="0"/>
              </a:spcAft>
              <a:buClr>
                <a:schemeClr val="dk1"/>
              </a:buClr>
              <a:buSzPts val="2800"/>
              <a:buNone/>
            </a:pPr>
            <a:endParaRPr sz="2000" b="1" i="0" u="none">
              <a:solidFill>
                <a:srgbClr val="000000"/>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7"/>
          <p:cNvSpPr txBox="1">
            <a:spLocks noGrp="1"/>
          </p:cNvSpPr>
          <p:nvPr>
            <p:ph type="title" idx="4294967295"/>
          </p:nvPr>
        </p:nvSpPr>
        <p:spPr>
          <a:xfrm>
            <a:off x="457200" y="377825"/>
            <a:ext cx="8229600" cy="633412"/>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0000"/>
              </a:buClr>
              <a:buSzPts val="3600"/>
              <a:buFont typeface="Arial"/>
              <a:buNone/>
            </a:pPr>
            <a:r>
              <a:rPr lang="en-US" sz="3600" b="1" i="0" u="none" strike="noStrike" cap="none">
                <a:solidFill>
                  <a:schemeClr val="dk1"/>
                </a:solidFill>
                <a:latin typeface="Calibri"/>
                <a:ea typeface="Calibri"/>
                <a:cs typeface="Calibri"/>
                <a:sym typeface="Calibri"/>
              </a:rPr>
              <a:t>Identifying related material</a:t>
            </a:r>
            <a:endParaRPr/>
          </a:p>
        </p:txBody>
      </p:sp>
      <p:sp>
        <p:nvSpPr>
          <p:cNvPr id="221" name="Google Shape;221;p7"/>
          <p:cNvSpPr txBox="1">
            <a:spLocks noGrp="1"/>
          </p:cNvSpPr>
          <p:nvPr>
            <p:ph type="body" idx="1"/>
          </p:nvPr>
        </p:nvSpPr>
        <p:spPr>
          <a:xfrm>
            <a:off x="538162" y="900112"/>
            <a:ext cx="8494712" cy="6092825"/>
          </a:xfrm>
          <a:prstGeom prst="rect">
            <a:avLst/>
          </a:prstGeom>
          <a:noFill/>
          <a:ln>
            <a:noFill/>
          </a:ln>
        </p:spPr>
        <p:txBody>
          <a:bodyPr spcFirstLastPara="1" wrap="square" lIns="91425" tIns="45700" rIns="91425" bIns="45700" anchor="t" anchorCtr="0">
            <a:noAutofit/>
          </a:bodyPr>
          <a:lstStyle/>
          <a:p>
            <a:pPr marL="0" lvl="0" indent="0" algn="l" rtl="0">
              <a:lnSpc>
                <a:spcPct val="70000"/>
              </a:lnSpc>
              <a:spcBef>
                <a:spcPts val="1000"/>
              </a:spcBef>
              <a:spcAft>
                <a:spcPts val="0"/>
              </a:spcAft>
              <a:buSzPts val="2800"/>
              <a:buNone/>
            </a:pPr>
            <a:r>
              <a:rPr lang="en-US" sz="2000" b="1" i="0" u="none">
                <a:solidFill>
                  <a:srgbClr val="FF2F92"/>
                </a:solidFill>
                <a:latin typeface="Calibri"/>
                <a:ea typeface="Calibri"/>
                <a:cs typeface="Calibri"/>
                <a:sym typeface="Calibri"/>
              </a:rPr>
              <a:t>Topic</a:t>
            </a:r>
            <a:endParaRPr sz="2000" b="0" i="0" u="none">
              <a:solidFill>
                <a:srgbClr val="FF2F92"/>
              </a:solidFill>
              <a:latin typeface="Calibri"/>
              <a:ea typeface="Calibri"/>
              <a:cs typeface="Calibri"/>
              <a:sym typeface="Calibri"/>
            </a:endParaRPr>
          </a:p>
          <a:p>
            <a:pPr marL="800100" lvl="1" indent="-342900" algn="l" rtl="0">
              <a:lnSpc>
                <a:spcPct val="100000"/>
              </a:lnSpc>
              <a:spcBef>
                <a:spcPts val="500"/>
              </a:spcBef>
              <a:spcAft>
                <a:spcPts val="0"/>
              </a:spcAft>
              <a:buClr>
                <a:srgbClr val="000000"/>
              </a:buClr>
              <a:buSzPts val="1620"/>
              <a:buFont typeface="Arial"/>
              <a:buChar char="•"/>
            </a:pPr>
            <a:r>
              <a:rPr lang="en-US" sz="1800" b="0" i="0" u="none">
                <a:solidFill>
                  <a:srgbClr val="000000"/>
                </a:solidFill>
                <a:latin typeface="Calibri"/>
                <a:ea typeface="Calibri"/>
                <a:cs typeface="Calibri"/>
                <a:sym typeface="Calibri"/>
              </a:rPr>
              <a:t>There are two gangs in my neighbourhood: the Hammers and the Nails.</a:t>
            </a:r>
            <a:br>
              <a:rPr lang="en-US" sz="1800" b="0" i="0" u="none">
                <a:solidFill>
                  <a:srgbClr val="000000"/>
                </a:solidFill>
                <a:latin typeface="Calibri"/>
                <a:ea typeface="Calibri"/>
                <a:cs typeface="Calibri"/>
                <a:sym typeface="Calibri"/>
              </a:rPr>
            </a:br>
            <a:r>
              <a:rPr lang="en-US" sz="1800" b="0" i="0" u="none">
                <a:solidFill>
                  <a:srgbClr val="000000"/>
                </a:solidFill>
                <a:latin typeface="Calibri"/>
                <a:ea typeface="Calibri"/>
                <a:cs typeface="Calibri"/>
                <a:sym typeface="Calibri"/>
              </a:rPr>
              <a:t>They are sworn enemies. </a:t>
            </a:r>
            <a:endParaRPr/>
          </a:p>
          <a:p>
            <a:pPr marL="0" lvl="0" indent="0" algn="l" rtl="0">
              <a:lnSpc>
                <a:spcPct val="70000"/>
              </a:lnSpc>
              <a:spcBef>
                <a:spcPts val="1000"/>
              </a:spcBef>
              <a:spcAft>
                <a:spcPts val="0"/>
              </a:spcAft>
              <a:buSzPts val="2800"/>
              <a:buNone/>
            </a:pPr>
            <a:r>
              <a:rPr lang="en-US" sz="2000" b="1" i="0" u="none">
                <a:solidFill>
                  <a:srgbClr val="92D050"/>
                </a:solidFill>
                <a:latin typeface="Calibri"/>
                <a:ea typeface="Calibri"/>
                <a:cs typeface="Calibri"/>
                <a:sym typeface="Calibri"/>
              </a:rPr>
              <a:t>Time</a:t>
            </a:r>
            <a:endParaRPr sz="2000" b="0" i="0" u="none">
              <a:solidFill>
                <a:srgbClr val="92D050"/>
              </a:solidFill>
              <a:latin typeface="Calibri"/>
              <a:ea typeface="Calibri"/>
              <a:cs typeface="Calibri"/>
              <a:sym typeface="Calibri"/>
            </a:endParaRPr>
          </a:p>
          <a:p>
            <a:pPr marL="800100" lvl="1" indent="-342900" algn="l" rtl="0">
              <a:lnSpc>
                <a:spcPct val="100000"/>
              </a:lnSpc>
              <a:spcBef>
                <a:spcPts val="500"/>
              </a:spcBef>
              <a:spcAft>
                <a:spcPts val="0"/>
              </a:spcAft>
              <a:buClr>
                <a:srgbClr val="000000"/>
              </a:buClr>
              <a:buSzPts val="1620"/>
              <a:buFont typeface="Arial"/>
              <a:buChar char="•"/>
            </a:pPr>
            <a:r>
              <a:rPr lang="en-US" sz="1800" b="0" i="0" u="none">
                <a:solidFill>
                  <a:srgbClr val="000000"/>
                </a:solidFill>
                <a:latin typeface="Calibri"/>
                <a:ea typeface="Calibri"/>
                <a:cs typeface="Calibri"/>
                <a:sym typeface="Calibri"/>
              </a:rPr>
              <a:t>One day I was skateboarding home when the Hammer gang grabbed me. Their leader, Hammerhead, lifted me off the ground by my collar, pushed his face close to mine and showed me his fist. “You’re joining us,” he said. It wasn’t an invitation. It was a statement of fact. As I might want to smile again sometime,</a:t>
            </a:r>
            <a:br>
              <a:rPr lang="en-US" sz="1800" b="0" i="0" u="none">
                <a:solidFill>
                  <a:srgbClr val="000000"/>
                </a:solidFill>
                <a:latin typeface="Calibri"/>
                <a:ea typeface="Calibri"/>
                <a:cs typeface="Calibri"/>
                <a:sym typeface="Calibri"/>
              </a:rPr>
            </a:br>
            <a:r>
              <a:rPr lang="en-US" sz="1800" b="0" i="0" u="none">
                <a:solidFill>
                  <a:srgbClr val="000000"/>
                </a:solidFill>
                <a:latin typeface="Calibri"/>
                <a:ea typeface="Calibri"/>
                <a:cs typeface="Calibri"/>
                <a:sym typeface="Calibri"/>
              </a:rPr>
              <a:t>it was essential I had some teeth to do it with – so I nodded. </a:t>
            </a:r>
            <a:endParaRPr/>
          </a:p>
          <a:p>
            <a:pPr marL="0" lvl="0" indent="0" algn="l" rtl="0">
              <a:lnSpc>
                <a:spcPct val="70000"/>
              </a:lnSpc>
              <a:spcBef>
                <a:spcPts val="1000"/>
              </a:spcBef>
              <a:spcAft>
                <a:spcPts val="0"/>
              </a:spcAft>
              <a:buSzPts val="2800"/>
              <a:buNone/>
            </a:pPr>
            <a:r>
              <a:rPr lang="en-US" sz="2000" b="1" i="0" u="none">
                <a:solidFill>
                  <a:srgbClr val="00B0F0"/>
                </a:solidFill>
                <a:latin typeface="Calibri"/>
                <a:ea typeface="Calibri"/>
                <a:cs typeface="Calibri"/>
                <a:sym typeface="Calibri"/>
              </a:rPr>
              <a:t>Talk (person speaking)</a:t>
            </a:r>
            <a:endParaRPr/>
          </a:p>
          <a:p>
            <a:pPr marL="800100" lvl="1" indent="-342900" algn="l" rtl="0">
              <a:lnSpc>
                <a:spcPct val="100000"/>
              </a:lnSpc>
              <a:spcBef>
                <a:spcPts val="500"/>
              </a:spcBef>
              <a:spcAft>
                <a:spcPts val="0"/>
              </a:spcAft>
              <a:buClr>
                <a:srgbClr val="000000"/>
              </a:buClr>
              <a:buSzPts val="1620"/>
              <a:buFont typeface="Arial"/>
              <a:buChar char="•"/>
            </a:pPr>
            <a:r>
              <a:rPr lang="en-US" sz="1800" b="0" i="0" u="none">
                <a:solidFill>
                  <a:srgbClr val="000000"/>
                </a:solidFill>
                <a:latin typeface="Calibri"/>
                <a:ea typeface="Calibri"/>
                <a:cs typeface="Calibri"/>
                <a:sym typeface="Calibri"/>
              </a:rPr>
              <a:t>“A wise decision,” Hammerhead said, putting me down. “Now wear this.”</a:t>
            </a:r>
            <a:br>
              <a:rPr lang="en-US" sz="1800" b="0" i="0" u="none">
                <a:solidFill>
                  <a:srgbClr val="000000"/>
                </a:solidFill>
                <a:latin typeface="Calibri"/>
                <a:ea typeface="Calibri"/>
                <a:cs typeface="Calibri"/>
                <a:sym typeface="Calibri"/>
              </a:rPr>
            </a:br>
            <a:r>
              <a:rPr lang="en-US" sz="1800" b="0" i="0" u="none">
                <a:solidFill>
                  <a:srgbClr val="000000"/>
                </a:solidFill>
                <a:latin typeface="Calibri"/>
                <a:ea typeface="Calibri"/>
                <a:cs typeface="Calibri"/>
                <a:sym typeface="Calibri"/>
              </a:rPr>
              <a:t>He handed me a red bandana, the Hammers’ colour. As I walked away, struggling to put it around my head, I noticed the Nail gang up ahead. I quickly stuffed the bandana into my pocket. Nailhead, the gang leader, looked me over. My foot tapped nervously on my skateboard. Nailhead’s eyes lowered to my board.</a:t>
            </a:r>
            <a:endParaRPr/>
          </a:p>
        </p:txBody>
      </p:sp>
      <p:sp>
        <p:nvSpPr>
          <p:cNvPr id="222" name="Google Shape;222;p7"/>
          <p:cNvSpPr txBox="1"/>
          <p:nvPr/>
        </p:nvSpPr>
        <p:spPr>
          <a:xfrm>
            <a:off x="538162" y="5846762"/>
            <a:ext cx="4572000" cy="24606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00"/>
              <a:buFont typeface="Calibri"/>
              <a:buNone/>
            </a:pPr>
            <a:r>
              <a:rPr lang="en-US" sz="1000" b="0" i="1" u="none">
                <a:solidFill>
                  <a:srgbClr val="000000"/>
                </a:solidFill>
                <a:latin typeface="Calibri"/>
                <a:ea typeface="Calibri"/>
                <a:cs typeface="Calibri"/>
                <a:sym typeface="Calibri"/>
              </a:rPr>
              <a:t>Source: KS3 Progress Units Writing Organisation</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pic>
        <p:nvPicPr>
          <p:cNvPr id="227" name="Google Shape;227;p8"/>
          <p:cNvPicPr preferRelativeResize="0"/>
          <p:nvPr/>
        </p:nvPicPr>
        <p:blipFill rotWithShape="1">
          <a:blip r:embed="rId3">
            <a:alphaModFix/>
          </a:blip>
          <a:srcRect l="4604" t="25184" r="63668" b="9925"/>
          <a:stretch/>
        </p:blipFill>
        <p:spPr>
          <a:xfrm>
            <a:off x="1655762" y="1203325"/>
            <a:ext cx="1909762" cy="4451350"/>
          </a:xfrm>
          <a:prstGeom prst="rect">
            <a:avLst/>
          </a:prstGeom>
          <a:noFill/>
          <a:ln>
            <a:noFill/>
          </a:ln>
        </p:spPr>
      </p:pic>
      <p:sp>
        <p:nvSpPr>
          <p:cNvPr id="228" name="Google Shape;228;p8"/>
          <p:cNvSpPr/>
          <p:nvPr/>
        </p:nvSpPr>
        <p:spPr>
          <a:xfrm>
            <a:off x="3454400" y="1758950"/>
            <a:ext cx="4886325" cy="804862"/>
          </a:xfrm>
          <a:prstGeom prst="roundRect">
            <a:avLst>
              <a:gd name="adj" fmla="val 16667"/>
            </a:avLst>
          </a:prstGeom>
          <a:solidFill>
            <a:srgbClr val="FF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229" name="Google Shape;229;p8"/>
          <p:cNvSpPr txBox="1"/>
          <p:nvPr/>
        </p:nvSpPr>
        <p:spPr>
          <a:xfrm>
            <a:off x="3343275" y="1747837"/>
            <a:ext cx="5110162" cy="80645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2400"/>
              <a:buFont typeface="Calibri"/>
              <a:buNone/>
            </a:pPr>
            <a:r>
              <a:rPr lang="en-US" sz="2400" b="1" i="0" u="none">
                <a:solidFill>
                  <a:srgbClr val="FFFFFF"/>
                </a:solidFill>
                <a:latin typeface="Calibri"/>
                <a:ea typeface="Calibri"/>
                <a:cs typeface="Calibri"/>
                <a:sym typeface="Calibri"/>
              </a:rPr>
              <a:t>Topic Sentence</a:t>
            </a:r>
            <a:br>
              <a:rPr lang="en-US" sz="2400" b="1" i="0" u="none">
                <a:solidFill>
                  <a:srgbClr val="FFFFFF"/>
                </a:solidFill>
                <a:latin typeface="Calibri"/>
                <a:ea typeface="Calibri"/>
                <a:cs typeface="Calibri"/>
                <a:sym typeface="Calibri"/>
              </a:rPr>
            </a:br>
            <a:r>
              <a:rPr lang="en-US" sz="1600" b="0" i="0" u="none">
                <a:solidFill>
                  <a:srgbClr val="FFFFFF"/>
                </a:solidFill>
                <a:latin typeface="Calibri"/>
                <a:ea typeface="Calibri"/>
                <a:cs typeface="Calibri"/>
                <a:sym typeface="Calibri"/>
              </a:rPr>
              <a:t>A topic sentence tells what your paragraph will be about.</a:t>
            </a:r>
            <a:endParaRPr/>
          </a:p>
        </p:txBody>
      </p:sp>
      <p:sp>
        <p:nvSpPr>
          <p:cNvPr id="230" name="Google Shape;230;p8"/>
          <p:cNvSpPr/>
          <p:nvPr/>
        </p:nvSpPr>
        <p:spPr>
          <a:xfrm>
            <a:off x="3454400" y="2706687"/>
            <a:ext cx="4886325" cy="804862"/>
          </a:xfrm>
          <a:prstGeom prst="roundRect">
            <a:avLst>
              <a:gd name="adj" fmla="val 16667"/>
            </a:avLst>
          </a:prstGeom>
          <a:solidFill>
            <a:srgbClr val="FFC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231" name="Google Shape;231;p8"/>
          <p:cNvSpPr txBox="1"/>
          <p:nvPr/>
        </p:nvSpPr>
        <p:spPr>
          <a:xfrm>
            <a:off x="3348037" y="2605087"/>
            <a:ext cx="5110162" cy="80486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2400"/>
              <a:buFont typeface="Calibri"/>
              <a:buNone/>
            </a:pPr>
            <a:r>
              <a:rPr lang="en-US" sz="2400" b="1" i="0" u="none">
                <a:solidFill>
                  <a:srgbClr val="FFFFFF"/>
                </a:solidFill>
                <a:latin typeface="Calibri"/>
                <a:ea typeface="Calibri"/>
                <a:cs typeface="Calibri"/>
                <a:sym typeface="Calibri"/>
              </a:rPr>
              <a:t>Supporting Sentences</a:t>
            </a:r>
            <a:br>
              <a:rPr lang="en-US" sz="2400" b="1" i="0" u="none">
                <a:solidFill>
                  <a:srgbClr val="FFFFFF"/>
                </a:solidFill>
                <a:latin typeface="Calibri"/>
                <a:ea typeface="Calibri"/>
                <a:cs typeface="Calibri"/>
                <a:sym typeface="Calibri"/>
              </a:rPr>
            </a:br>
            <a:r>
              <a:rPr lang="en-US" sz="1600" b="0" i="0" u="none">
                <a:solidFill>
                  <a:srgbClr val="FFFFFF"/>
                </a:solidFill>
                <a:latin typeface="Calibri"/>
                <a:ea typeface="Calibri"/>
                <a:cs typeface="Calibri"/>
                <a:sym typeface="Calibri"/>
              </a:rPr>
              <a:t>Supporting sentences add details. Each sentence needs</a:t>
            </a:r>
            <a:br>
              <a:rPr lang="en-US" sz="1600" b="0" i="0" u="none">
                <a:solidFill>
                  <a:srgbClr val="FFFFFF"/>
                </a:solidFill>
                <a:latin typeface="Calibri"/>
                <a:ea typeface="Calibri"/>
                <a:cs typeface="Calibri"/>
                <a:sym typeface="Calibri"/>
              </a:rPr>
            </a:br>
            <a:r>
              <a:rPr lang="en-US" sz="1600" b="0" i="0" u="none">
                <a:solidFill>
                  <a:srgbClr val="FFFFFF"/>
                </a:solidFill>
                <a:latin typeface="Calibri"/>
                <a:ea typeface="Calibri"/>
                <a:cs typeface="Calibri"/>
                <a:sym typeface="Calibri"/>
              </a:rPr>
              <a:t>to be about your topic.</a:t>
            </a:r>
            <a:endParaRPr/>
          </a:p>
        </p:txBody>
      </p:sp>
      <p:sp>
        <p:nvSpPr>
          <p:cNvPr id="232" name="Google Shape;232;p8"/>
          <p:cNvSpPr/>
          <p:nvPr/>
        </p:nvSpPr>
        <p:spPr>
          <a:xfrm>
            <a:off x="3454400" y="3654425"/>
            <a:ext cx="4886325" cy="804862"/>
          </a:xfrm>
          <a:prstGeom prst="roundRect">
            <a:avLst>
              <a:gd name="adj" fmla="val 16667"/>
            </a:avLst>
          </a:prstGeom>
          <a:solidFill>
            <a:srgbClr val="92D05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233" name="Google Shape;233;p8"/>
          <p:cNvSpPr txBox="1"/>
          <p:nvPr/>
        </p:nvSpPr>
        <p:spPr>
          <a:xfrm>
            <a:off x="3382962" y="3562350"/>
            <a:ext cx="4999037" cy="80486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2400"/>
              <a:buFont typeface="Calibri"/>
              <a:buNone/>
            </a:pPr>
            <a:r>
              <a:rPr lang="en-US" sz="2400" b="1" i="0" u="none">
                <a:solidFill>
                  <a:srgbClr val="FFFFFF"/>
                </a:solidFill>
                <a:latin typeface="Calibri"/>
                <a:ea typeface="Calibri"/>
                <a:cs typeface="Calibri"/>
                <a:sym typeface="Calibri"/>
              </a:rPr>
              <a:t>Ending Sentence</a:t>
            </a:r>
            <a:br>
              <a:rPr lang="en-US" sz="2400" b="1" i="0" u="none">
                <a:solidFill>
                  <a:srgbClr val="FFFFFF"/>
                </a:solidFill>
                <a:latin typeface="Calibri"/>
                <a:ea typeface="Calibri"/>
                <a:cs typeface="Calibri"/>
                <a:sym typeface="Calibri"/>
              </a:rPr>
            </a:br>
            <a:r>
              <a:rPr lang="en-US" sz="1600" b="0" i="0" u="none">
                <a:solidFill>
                  <a:srgbClr val="FFFFFF"/>
                </a:solidFill>
                <a:latin typeface="Calibri"/>
                <a:ea typeface="Calibri"/>
                <a:cs typeface="Calibri"/>
                <a:sym typeface="Calibri"/>
              </a:rPr>
              <a:t>The ending sentence closes your paragraph. It means that your paragraph is finished.</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9"/>
          <p:cNvSpPr txBox="1"/>
          <p:nvPr/>
        </p:nvSpPr>
        <p:spPr>
          <a:xfrm>
            <a:off x="628650" y="365125"/>
            <a:ext cx="7886700" cy="92551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3600"/>
              <a:buFont typeface="Calibri"/>
              <a:buNone/>
            </a:pPr>
            <a:r>
              <a:rPr lang="en-US" sz="3600" b="1" i="0" u="none">
                <a:solidFill>
                  <a:srgbClr val="000000"/>
                </a:solidFill>
                <a:latin typeface="Calibri"/>
                <a:ea typeface="Calibri"/>
                <a:cs typeface="Calibri"/>
                <a:sym typeface="Calibri"/>
              </a:rPr>
              <a:t>Organising paragraphs around a theme</a:t>
            </a:r>
            <a:endParaRPr/>
          </a:p>
        </p:txBody>
      </p:sp>
      <p:sp>
        <p:nvSpPr>
          <p:cNvPr id="239" name="Google Shape;239;p9"/>
          <p:cNvSpPr txBox="1">
            <a:spLocks noGrp="1"/>
          </p:cNvSpPr>
          <p:nvPr>
            <p:ph type="body" idx="1"/>
          </p:nvPr>
        </p:nvSpPr>
        <p:spPr>
          <a:xfrm>
            <a:off x="557212" y="1144587"/>
            <a:ext cx="7886700" cy="4632325"/>
          </a:xfrm>
          <a:prstGeom prst="rect">
            <a:avLst/>
          </a:prstGeom>
          <a:noFill/>
          <a:ln>
            <a:noFill/>
          </a:ln>
        </p:spPr>
        <p:txBody>
          <a:bodyPr spcFirstLastPara="1" wrap="square" lIns="91425" tIns="45700" rIns="91425" bIns="45700" anchor="t" anchorCtr="0">
            <a:noAutofit/>
          </a:bodyPr>
          <a:lstStyle/>
          <a:p>
            <a:pPr marL="228600" lvl="0" indent="-228600" algn="l" rtl="0">
              <a:lnSpc>
                <a:spcPct val="110000"/>
              </a:lnSpc>
              <a:spcBef>
                <a:spcPts val="0"/>
              </a:spcBef>
              <a:spcAft>
                <a:spcPts val="0"/>
              </a:spcAft>
              <a:buSzPts val="2800"/>
              <a:buNone/>
            </a:pPr>
            <a:r>
              <a:rPr lang="en-US" sz="2000" b="1" i="0" u="none">
                <a:solidFill>
                  <a:srgbClr val="000000"/>
                </a:solidFill>
                <a:latin typeface="Calibri"/>
                <a:ea typeface="Calibri"/>
                <a:cs typeface="Calibri"/>
                <a:sym typeface="Calibri"/>
              </a:rPr>
              <a:t>    Crocodiles live in both tropical and sub-tropical areas of the</a:t>
            </a:r>
            <a:r>
              <a:rPr lang="en-US" sz="2000" b="0" i="0" u="none">
                <a:solidFill>
                  <a:srgbClr val="000000"/>
                </a:solidFill>
                <a:latin typeface="Calibri"/>
                <a:ea typeface="Calibri"/>
                <a:cs typeface="Calibri"/>
                <a:sym typeface="Calibri"/>
              </a:rPr>
              <a:t> </a:t>
            </a:r>
            <a:r>
              <a:rPr lang="en-US" sz="2000" b="1" i="0" u="none">
                <a:solidFill>
                  <a:srgbClr val="000000"/>
                </a:solidFill>
                <a:latin typeface="Calibri"/>
                <a:ea typeface="Calibri"/>
                <a:cs typeface="Calibri"/>
                <a:sym typeface="Calibri"/>
              </a:rPr>
              <a:t>world.</a:t>
            </a:r>
            <a:br>
              <a:rPr lang="en-US" sz="2000" b="1" i="0" u="none">
                <a:solidFill>
                  <a:srgbClr val="000000"/>
                </a:solidFill>
                <a:latin typeface="Calibri"/>
                <a:ea typeface="Calibri"/>
                <a:cs typeface="Calibri"/>
                <a:sym typeface="Calibri"/>
              </a:rPr>
            </a:br>
            <a:r>
              <a:rPr lang="en-US" sz="2000" b="0" i="0" u="none">
                <a:solidFill>
                  <a:srgbClr val="000000"/>
                </a:solidFill>
                <a:latin typeface="Calibri"/>
                <a:ea typeface="Calibri"/>
                <a:cs typeface="Calibri"/>
                <a:sym typeface="Calibri"/>
              </a:rPr>
              <a:t>Crocodiles like to live in rivers and estuaries.</a:t>
            </a:r>
            <a:endParaRPr/>
          </a:p>
          <a:p>
            <a:pPr marL="228600" lvl="0" indent="-228600" algn="l" rtl="0">
              <a:lnSpc>
                <a:spcPct val="110000"/>
              </a:lnSpc>
              <a:spcBef>
                <a:spcPts val="1000"/>
              </a:spcBef>
              <a:spcAft>
                <a:spcPts val="0"/>
              </a:spcAft>
              <a:buSzPts val="2800"/>
              <a:buNone/>
            </a:pPr>
            <a:r>
              <a:rPr lang="en-US" sz="2000" b="1" i="0" u="none">
                <a:solidFill>
                  <a:srgbClr val="000000"/>
                </a:solidFill>
                <a:latin typeface="Calibri"/>
                <a:ea typeface="Calibri"/>
                <a:cs typeface="Calibri"/>
                <a:sym typeface="Calibri"/>
              </a:rPr>
              <a:t>    Crocodiles are very large.</a:t>
            </a:r>
            <a:r>
              <a:rPr lang="en-US" sz="2000" b="1">
                <a:latin typeface="Calibri"/>
                <a:ea typeface="Calibri"/>
                <a:cs typeface="Calibri"/>
                <a:sym typeface="Calibri"/>
              </a:rPr>
              <a:t> </a:t>
            </a:r>
            <a:r>
              <a:rPr lang="en-US" sz="2000" b="0" i="0" u="none">
                <a:solidFill>
                  <a:srgbClr val="000000"/>
                </a:solidFill>
                <a:latin typeface="Calibri"/>
                <a:ea typeface="Calibri"/>
                <a:cs typeface="Calibri"/>
                <a:sym typeface="Calibri"/>
              </a:rPr>
              <a:t>They can grow up to 7.5 metres (25ft) in length. When they are in water, you can only see a small part of them. Crocodiles have a long and powerful tail. Their snouts can be either long and thin or short and broad. They have 30 to 40 teeth, but only two of these can be seen when their jaws are closed.</a:t>
            </a:r>
            <a:endParaRPr/>
          </a:p>
          <a:p>
            <a:pPr marL="228600" lvl="0" indent="-228600" algn="l" rtl="0">
              <a:lnSpc>
                <a:spcPct val="110000"/>
              </a:lnSpc>
              <a:spcBef>
                <a:spcPts val="1000"/>
              </a:spcBef>
              <a:spcAft>
                <a:spcPts val="0"/>
              </a:spcAft>
              <a:buSzPts val="2800"/>
              <a:buNone/>
            </a:pPr>
            <a:r>
              <a:rPr lang="en-US" sz="2000" b="0" i="0" u="none">
                <a:solidFill>
                  <a:srgbClr val="000000"/>
                </a:solidFill>
                <a:latin typeface="Calibri"/>
                <a:ea typeface="Calibri"/>
                <a:cs typeface="Calibri"/>
                <a:sym typeface="Calibri"/>
              </a:rPr>
              <a:t>    Crocodiles are very good hunters and good survivors. They eat many different types of animals. They use their powerful tails to knock their prey into the water and then they crush them with their powerful jaws. After this, they swim in circles tearing up the </a:t>
            </a:r>
            <a:r>
              <a:rPr lang="en-US" sz="2000">
                <a:latin typeface="Calibri"/>
                <a:ea typeface="Calibri"/>
                <a:cs typeface="Calibri"/>
                <a:sym typeface="Calibri"/>
              </a:rPr>
              <a:t>p</a:t>
            </a:r>
            <a:r>
              <a:rPr lang="en-US" sz="2000" b="0" i="0" u="none">
                <a:solidFill>
                  <a:srgbClr val="000000"/>
                </a:solidFill>
                <a:latin typeface="Calibri"/>
                <a:ea typeface="Calibri"/>
                <a:cs typeface="Calibri"/>
                <a:sym typeface="Calibri"/>
              </a:rPr>
              <a:t>rey.</a:t>
            </a:r>
            <a:endParaRPr/>
          </a:p>
        </p:txBody>
      </p:sp>
      <p:sp>
        <p:nvSpPr>
          <p:cNvPr id="240" name="Google Shape;240;p9"/>
          <p:cNvSpPr txBox="1"/>
          <p:nvPr/>
        </p:nvSpPr>
        <p:spPr>
          <a:xfrm>
            <a:off x="776287" y="5653087"/>
            <a:ext cx="4572000" cy="24765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00"/>
              <a:buFont typeface="Calibri"/>
              <a:buNone/>
            </a:pPr>
            <a:r>
              <a:rPr lang="en-US" sz="1000" b="0" i="1" u="none">
                <a:solidFill>
                  <a:srgbClr val="000000"/>
                </a:solidFill>
                <a:latin typeface="Calibri"/>
                <a:ea typeface="Calibri"/>
                <a:cs typeface="Calibri"/>
                <a:sym typeface="Calibri"/>
              </a:rPr>
              <a:t>Source: KS3 Progress Units Writing Organisation</a:t>
            </a:r>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2046</Words>
  <Application>Microsoft Macintosh PowerPoint</Application>
  <PresentationFormat>On-screen Show (4:3)</PresentationFormat>
  <Paragraphs>145</Paragraphs>
  <Slides>25</Slides>
  <Notes>25</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25</vt:i4>
      </vt:variant>
    </vt:vector>
  </HeadingPairs>
  <TitlesOfParts>
    <vt:vector size="33" baseType="lpstr">
      <vt:lpstr>Arial</vt:lpstr>
      <vt:lpstr>Calibri</vt:lpstr>
      <vt:lpstr>Noto Sans Symbols</vt:lpstr>
      <vt:lpstr>Office Theme</vt:lpstr>
      <vt:lpstr>3_Office Theme</vt:lpstr>
      <vt:lpstr>4_Office Theme</vt:lpstr>
      <vt:lpstr>1_Office Theme</vt:lpstr>
      <vt:lpstr>2_Office Theme</vt:lpstr>
      <vt:lpstr>PowerPoint Presentation</vt:lpstr>
      <vt:lpstr>Paragraphs in the national curriculum</vt:lpstr>
      <vt:lpstr>Paragraphs in the national curriculum</vt:lpstr>
      <vt:lpstr>Key aspects of teaching reading and writing</vt:lpstr>
      <vt:lpstr>Grouping relating material</vt:lpstr>
      <vt:lpstr>Paragraphs</vt:lpstr>
      <vt:lpstr>Identifying related material</vt:lpstr>
      <vt:lpstr>PowerPoint Presentation</vt:lpstr>
      <vt:lpstr>PowerPoint Presentation</vt:lpstr>
      <vt:lpstr>PowerPoint Presentation</vt:lpstr>
      <vt:lpstr>PowerPoint Presentation</vt:lpstr>
      <vt:lpstr>PowerPoint Presentation</vt:lpstr>
      <vt:lpstr>Topic sentences and supporting details</vt:lpstr>
      <vt:lpstr>Year 6 child</vt:lpstr>
      <vt:lpstr>What is cohesion?</vt:lpstr>
      <vt:lpstr>What are cohesive devices?</vt:lpstr>
      <vt:lpstr>Examples of cohesive devices</vt:lpstr>
      <vt:lpstr>Examples within paragraphs</vt:lpstr>
      <vt:lpstr>Wider range of cohesive devices</vt:lpstr>
      <vt:lpstr>Wider range of cohesive devices</vt:lpstr>
      <vt:lpstr>PowerPoint Presentation</vt:lpstr>
      <vt:lpstr>Cohesion across paragraphs</vt:lpstr>
      <vt:lpstr>Openings and endings – contrast and turning points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Shareen Wilkinson</dc:creator>
  <cp:lastModifiedBy>Charlotte Anderson-Barrow</cp:lastModifiedBy>
  <cp:revision>1</cp:revision>
  <dcterms:created xsi:type="dcterms:W3CDTF">2020-07-19T15:34:46Z</dcterms:created>
  <dcterms:modified xsi:type="dcterms:W3CDTF">2020-08-05T13:08:20Z</dcterms:modified>
</cp:coreProperties>
</file>