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jKplzAFG6WfNj5G3CfTOgn9Qcxi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B78439F-D2E1-4FCC-967E-44144F4E205C}">
  <a:tblStyle styleId="{6B78439F-D2E1-4FCC-967E-44144F4E205C}"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24" d="100"/>
          <a:sy n="124" d="100"/>
        </p:scale>
        <p:origin x="182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9" name="Google Shape;89;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pronoun</a:t>
            </a:r>
            <a:endParaRPr/>
          </a:p>
        </p:txBody>
      </p:sp>
      <p:sp>
        <p:nvSpPr>
          <p:cNvPr id="156" name="Google Shape;156;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300"/>
              <a:buFont typeface="Calibri"/>
              <a:buNone/>
            </a:pPr>
            <a:fld id="{00000000-1234-1234-1234-123412341234}" type="slidenum">
              <a:rPr lang="en-GB" sz="1300" b="0" i="0" u="none" strike="noStrike" cap="none">
                <a:solidFill>
                  <a:srgbClr val="000000"/>
                </a:solidFill>
                <a:latin typeface="Calibri"/>
                <a:ea typeface="Calibri"/>
                <a:cs typeface="Calibri"/>
                <a:sym typeface="Calibri"/>
              </a:rPr>
              <a:t>10</a:t>
            </a:fld>
            <a:endParaRPr sz="13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pronoun</a:t>
            </a:r>
            <a:endParaRPr/>
          </a:p>
        </p:txBody>
      </p:sp>
      <p:sp>
        <p:nvSpPr>
          <p:cNvPr id="164" name="Google Shape;164;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300"/>
              <a:buFont typeface="Calibri"/>
              <a:buNone/>
            </a:pPr>
            <a:fld id="{00000000-1234-1234-1234-123412341234}" type="slidenum">
              <a:rPr lang="en-GB" sz="1300" b="0" i="0" u="none" strike="noStrike" cap="none">
                <a:solidFill>
                  <a:srgbClr val="000000"/>
                </a:solidFill>
                <a:latin typeface="Calibri"/>
                <a:ea typeface="Calibri"/>
                <a:cs typeface="Calibri"/>
                <a:sym typeface="Calibri"/>
              </a:rPr>
              <a:t>11</a:t>
            </a:fld>
            <a:endParaRPr sz="13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3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After (time)</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With (accompanied by)</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Across (position)</a:t>
            </a:r>
            <a:endParaRPr/>
          </a:p>
        </p:txBody>
      </p:sp>
      <p:sp>
        <p:nvSpPr>
          <p:cNvPr id="172" name="Google Shape;172;p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9" name="Google Shape;179;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Get children to identify prepositions being used in writing. </a:t>
            </a:r>
            <a:endParaRPr/>
          </a:p>
          <a:p>
            <a:pPr marL="0" lvl="0" indent="0" algn="l" rtl="0">
              <a:lnSpc>
                <a:spcPct val="100000"/>
              </a:lnSpc>
              <a:spcBef>
                <a:spcPts val="0"/>
              </a:spcBef>
              <a:spcAft>
                <a:spcPts val="0"/>
              </a:spcAft>
              <a:buSzPts val="1400"/>
              <a:buNone/>
            </a:pPr>
            <a:r>
              <a:rPr lang="en-GB"/>
              <a:t>Check whether they are conjunctions or prepositions. </a:t>
            </a:r>
            <a:endParaRPr/>
          </a:p>
          <a:p>
            <a:pPr marL="0" lvl="0" indent="0" algn="l" rtl="0">
              <a:lnSpc>
                <a:spcPct val="100000"/>
              </a:lnSpc>
              <a:spcBef>
                <a:spcPts val="0"/>
              </a:spcBef>
              <a:spcAft>
                <a:spcPts val="0"/>
              </a:spcAft>
              <a:buSzPts val="1400"/>
              <a:buNone/>
            </a:pPr>
            <a:r>
              <a:rPr lang="en-GB"/>
              <a:t>Model using prepositions in shared writing so the children can see these being used in practice and your thought-process. </a:t>
            </a:r>
            <a:endParaRPr/>
          </a:p>
        </p:txBody>
      </p:sp>
      <p:sp>
        <p:nvSpPr>
          <p:cNvPr id="180" name="Google Shape;180;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6" name="Google Shape;186;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2" name="Google Shape;192;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4" name="Google Shape;204;p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First mentioned in Year 3 in the national curriculum. </a:t>
            </a: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4" name="Google Shape;104;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Perhaps the most common prepositions. </a:t>
            </a:r>
            <a:endParaRPr/>
          </a:p>
          <a:p>
            <a:pPr marL="0" lvl="0" indent="0" algn="l" rtl="0">
              <a:lnSpc>
                <a:spcPct val="100000"/>
              </a:lnSpc>
              <a:spcBef>
                <a:spcPts val="0"/>
              </a:spcBef>
              <a:spcAft>
                <a:spcPts val="0"/>
              </a:spcAft>
              <a:buSzPts val="1400"/>
              <a:buNone/>
            </a:pPr>
            <a:r>
              <a:rPr lang="en-GB"/>
              <a:t>Gives the position. </a:t>
            </a:r>
            <a:endParaRPr/>
          </a:p>
          <a:p>
            <a:pPr marL="0" lvl="0" indent="0" algn="l" rtl="0">
              <a:lnSpc>
                <a:spcPct val="100000"/>
              </a:lnSpc>
              <a:spcBef>
                <a:spcPts val="0"/>
              </a:spcBef>
              <a:spcAft>
                <a:spcPts val="0"/>
              </a:spcAft>
              <a:buSzPts val="1400"/>
              <a:buNone/>
            </a:pPr>
            <a:r>
              <a:rPr lang="en-GB"/>
              <a:t>Verbally say other sentences.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With (accompanied by).</a:t>
            </a:r>
            <a:endParaRPr/>
          </a:p>
        </p:txBody>
      </p:sp>
      <p:sp>
        <p:nvSpPr>
          <p:cNvPr id="111" name="Google Shape;11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Not to be confused with subordinate clauses. </a:t>
            </a:r>
            <a:endParaRPr/>
          </a:p>
          <a:p>
            <a:pPr marL="0" lvl="0" indent="0" algn="l" rtl="0">
              <a:lnSpc>
                <a:spcPct val="100000"/>
              </a:lnSpc>
              <a:spcBef>
                <a:spcPts val="0"/>
              </a:spcBef>
              <a:spcAft>
                <a:spcPts val="0"/>
              </a:spcAft>
              <a:buSzPts val="1400"/>
              <a:buNone/>
            </a:pPr>
            <a:r>
              <a:rPr lang="en-GB"/>
              <a:t>The function of a subordinating conjunction is to introduce a subordinate clause. </a:t>
            </a:r>
            <a:endParaRPr/>
          </a:p>
          <a:p>
            <a:pPr marL="0" lvl="0" indent="0" algn="l" rtl="0">
              <a:lnSpc>
                <a:spcPct val="100000"/>
              </a:lnSpc>
              <a:spcBef>
                <a:spcPts val="0"/>
              </a:spcBef>
              <a:spcAft>
                <a:spcPts val="0"/>
              </a:spcAft>
              <a:buSzPts val="1400"/>
              <a:buNone/>
            </a:pPr>
            <a:r>
              <a:rPr lang="en-GB"/>
              <a:t>after, as, before, since, until – these can function as prepositions or conjunctions depending how they are used in a sentence. </a:t>
            </a:r>
            <a:endParaRPr/>
          </a:p>
        </p:txBody>
      </p:sp>
      <p:sp>
        <p:nvSpPr>
          <p:cNvPr id="119" name="Google Shape;11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a:spLocks noGrp="1" noRot="1" noChangeAspect="1"/>
          </p:cNvSpPr>
          <p:nvPr>
            <p:ph type="sldImg" idx="2"/>
          </p:nvPr>
        </p:nvSpPr>
        <p:spPr>
          <a:xfrm>
            <a:off x="627063" y="815975"/>
            <a:ext cx="5437187" cy="40798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GB"/>
              <a:t>Form and function is important when teaching grammar.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Different forms can function as adverbials. </a:t>
            </a:r>
            <a:endParaRPr/>
          </a:p>
          <a:p>
            <a:pPr marL="0" lvl="0" indent="0" algn="l" rtl="0">
              <a:lnSpc>
                <a:spcPct val="100000"/>
              </a:lnSpc>
              <a:spcBef>
                <a:spcPts val="0"/>
              </a:spcBef>
              <a:spcAft>
                <a:spcPts val="0"/>
              </a:spcAft>
              <a:buSzPts val="1400"/>
              <a:buNone/>
            </a:pPr>
            <a:r>
              <a:rPr lang="en-GB"/>
              <a:t>Important to note both.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Non-finite – not limited by time or place (tense)</a:t>
            </a:r>
            <a:endParaRPr/>
          </a:p>
        </p:txBody>
      </p:sp>
      <p:sp>
        <p:nvSpPr>
          <p:cNvPr id="126" name="Google Shape;126;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After (time)</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With (accompanied by)</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Across (position)</a:t>
            </a:r>
            <a:endParaRPr/>
          </a:p>
        </p:txBody>
      </p:sp>
      <p:sp>
        <p:nvSpPr>
          <p:cNvPr id="133" name="Google Shape;133;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r>
              <a:rPr lang="en-GB"/>
              <a:t>Year 3 – Preposition of time, place and cause. She brought an umbrella </a:t>
            </a:r>
            <a:r>
              <a:rPr lang="en-GB" b="1"/>
              <a:t>because of</a:t>
            </a:r>
            <a:r>
              <a:rPr lang="en-GB"/>
              <a:t> the rain (preposition of cause). </a:t>
            </a:r>
            <a:endParaRPr/>
          </a:p>
          <a:p>
            <a:pPr marL="0" lvl="0" indent="0" algn="l" rtl="0">
              <a:lnSpc>
                <a:spcPct val="100000"/>
              </a:lnSpc>
              <a:spcBef>
                <a:spcPts val="0"/>
              </a:spcBef>
              <a:spcAft>
                <a:spcPts val="0"/>
              </a:spcAft>
              <a:buSzPts val="1400"/>
              <a:buNone/>
            </a:pPr>
            <a:r>
              <a:rPr lang="en-GB"/>
              <a:t>I think that...because...</a:t>
            </a:r>
            <a:endParaRPr/>
          </a:p>
          <a:p>
            <a:pPr marL="228600" lvl="0" indent="-228600" algn="l" rtl="0">
              <a:lnSpc>
                <a:spcPct val="100000"/>
              </a:lnSpc>
              <a:spcBef>
                <a:spcPts val="0"/>
              </a:spcBef>
              <a:spcAft>
                <a:spcPts val="0"/>
              </a:spcAft>
              <a:buClr>
                <a:schemeClr val="dk1"/>
              </a:buClr>
              <a:buSzPts val="1200"/>
              <a:buFont typeface="Calibri"/>
              <a:buAutoNum type="arabicParenR"/>
            </a:pPr>
            <a:r>
              <a:rPr lang="en-GB"/>
              <a:t>Preposition</a:t>
            </a:r>
            <a:endParaRPr/>
          </a:p>
          <a:p>
            <a:pPr marL="228600" lvl="0" indent="-228600" algn="l" rtl="0">
              <a:lnSpc>
                <a:spcPct val="100000"/>
              </a:lnSpc>
              <a:spcBef>
                <a:spcPts val="0"/>
              </a:spcBef>
              <a:spcAft>
                <a:spcPts val="0"/>
              </a:spcAft>
              <a:buClr>
                <a:schemeClr val="dk1"/>
              </a:buClr>
              <a:buSzPts val="1200"/>
              <a:buFont typeface="Calibri"/>
              <a:buAutoNum type="arabicParenR"/>
            </a:pPr>
            <a:r>
              <a:rPr lang="en-GB"/>
              <a:t>Preposition</a:t>
            </a:r>
            <a:endParaRPr/>
          </a:p>
          <a:p>
            <a:pPr marL="228600" lvl="0" indent="-228600" algn="l" rtl="0">
              <a:lnSpc>
                <a:spcPct val="100000"/>
              </a:lnSpc>
              <a:spcBef>
                <a:spcPts val="0"/>
              </a:spcBef>
              <a:spcAft>
                <a:spcPts val="0"/>
              </a:spcAft>
              <a:buClr>
                <a:schemeClr val="dk1"/>
              </a:buClr>
              <a:buSzPts val="1200"/>
              <a:buFont typeface="Calibri"/>
              <a:buAutoNum type="arabicParenR"/>
            </a:pPr>
            <a:r>
              <a:rPr lang="en-GB"/>
              <a:t>Subordinating conjunction (subject and verb)</a:t>
            </a:r>
            <a:endParaRPr/>
          </a:p>
        </p:txBody>
      </p:sp>
      <p:sp>
        <p:nvSpPr>
          <p:cNvPr id="141" name="Google Shape;141;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8" name="Google Shape;148;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Source: https://www.toppr.com/guides/english/prepositions/preposition-of-cause-reason-purpose/</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She wanted to ask for a pay rise (reason for the pay rise). ‘for’ to obtain something. </a:t>
            </a:r>
            <a:endParaRPr/>
          </a:p>
          <a:p>
            <a:pPr marL="0" lvl="0" indent="0" algn="l" rtl="0">
              <a:lnSpc>
                <a:spcPct val="100000"/>
              </a:lnSpc>
              <a:spcBef>
                <a:spcPts val="0"/>
              </a:spcBef>
              <a:spcAft>
                <a:spcPts val="0"/>
              </a:spcAft>
              <a:buSzPts val="1400"/>
              <a:buNone/>
            </a:pPr>
            <a:r>
              <a:rPr lang="en-GB"/>
              <a:t>Sport’s day was cancelled because of the rain. (reason for it)</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Can also use owing to.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They generally answer the question of  why. They basically show the cause of something happening or the purpose of an action. As the name suggests, these show the reason in a sentence.</a:t>
            </a:r>
            <a:endParaRPr/>
          </a:p>
          <a:p>
            <a:pPr marL="0" lvl="0" indent="0" algn="l" rtl="0">
              <a:lnSpc>
                <a:spcPct val="100000"/>
              </a:lnSpc>
              <a:spcBef>
                <a:spcPts val="0"/>
              </a:spcBef>
              <a:spcAft>
                <a:spcPts val="0"/>
              </a:spcAft>
              <a:buSzPts val="1400"/>
              <a:buNone/>
            </a:pPr>
            <a:r>
              <a:rPr lang="en-GB"/>
              <a:t>A train is used for travelling to different places. ( Why is a train used? The purpose of a train is to travel. The preposition for is the preposition of cause in this sentence as it is showing the purpose of a train.)</a:t>
            </a:r>
            <a:endParaRPr/>
          </a:p>
          <a:p>
            <a:pPr marL="0" lvl="0" indent="0" algn="l" rtl="0">
              <a:lnSpc>
                <a:spcPct val="100000"/>
              </a:lnSpc>
              <a:spcBef>
                <a:spcPts val="0"/>
              </a:spcBef>
              <a:spcAft>
                <a:spcPts val="0"/>
              </a:spcAft>
              <a:buSzPts val="1400"/>
              <a:buNone/>
            </a:pPr>
            <a:r>
              <a:rPr lang="en-GB"/>
              <a:t>Virat Kohli received a Padma Shri for his exceptional performance in the field of cricket. (Why was Virat Kohli given Padma Shri? The award was given because of his exceptional performance. The reason of the Padma Shri award is being indicated by the preposition for.)</a:t>
            </a:r>
            <a:endParaRPr/>
          </a:p>
          <a:p>
            <a:pPr marL="0" lvl="0" indent="0" algn="l" rtl="0">
              <a:lnSpc>
                <a:spcPct val="100000"/>
              </a:lnSpc>
              <a:spcBef>
                <a:spcPts val="0"/>
              </a:spcBef>
              <a:spcAft>
                <a:spcPts val="0"/>
              </a:spcAft>
              <a:buSzPts val="1400"/>
              <a:buNone/>
            </a:pPr>
            <a:r>
              <a:rPr lang="en-GB"/>
              <a:t>Let’s see some Prepositions of Cause:</a:t>
            </a:r>
            <a:endParaRPr/>
          </a:p>
          <a:p>
            <a:pPr marL="0" lvl="0" indent="0" algn="l" rtl="0">
              <a:lnSpc>
                <a:spcPct val="100000"/>
              </a:lnSpc>
              <a:spcBef>
                <a:spcPts val="0"/>
              </a:spcBef>
              <a:spcAft>
                <a:spcPts val="0"/>
              </a:spcAft>
              <a:buSzPts val="1400"/>
              <a:buNone/>
            </a:pPr>
            <a:r>
              <a:rPr lang="en-GB" b="1"/>
              <a:t>To: </a:t>
            </a:r>
            <a:r>
              <a:rPr lang="en-GB"/>
              <a:t>Usually used to show the purpose of the noun. This preposition joins a noun with a verb.</a:t>
            </a:r>
            <a:endParaRPr/>
          </a:p>
          <a:p>
            <a:pPr marL="0" lvl="0" indent="0" algn="l" rtl="0">
              <a:lnSpc>
                <a:spcPct val="100000"/>
              </a:lnSpc>
              <a:spcBef>
                <a:spcPts val="0"/>
              </a:spcBef>
              <a:spcAft>
                <a:spcPts val="0"/>
              </a:spcAft>
              <a:buSzPts val="1400"/>
              <a:buNone/>
            </a:pPr>
            <a:r>
              <a:rPr lang="en-GB"/>
              <a:t>We use coal in hydraulic plants to make electricity.</a:t>
            </a:r>
            <a:endParaRPr/>
          </a:p>
          <a:p>
            <a:pPr marL="0" lvl="0" indent="0" algn="l" rtl="0">
              <a:lnSpc>
                <a:spcPct val="100000"/>
              </a:lnSpc>
              <a:spcBef>
                <a:spcPts val="0"/>
              </a:spcBef>
              <a:spcAft>
                <a:spcPts val="0"/>
              </a:spcAft>
              <a:buSzPts val="1400"/>
              <a:buNone/>
            </a:pPr>
            <a:r>
              <a:rPr lang="en-GB"/>
              <a:t>She ran to deliver the mail before the bus left.</a:t>
            </a:r>
            <a:endParaRPr/>
          </a:p>
          <a:p>
            <a:pPr marL="0" lvl="0" indent="0" algn="l" rtl="0">
              <a:lnSpc>
                <a:spcPct val="100000"/>
              </a:lnSpc>
              <a:spcBef>
                <a:spcPts val="0"/>
              </a:spcBef>
              <a:spcAft>
                <a:spcPts val="0"/>
              </a:spcAft>
              <a:buSzPts val="1400"/>
              <a:buNone/>
            </a:pPr>
            <a:r>
              <a:rPr lang="en-GB"/>
              <a:t>My baby sister always goes to our father to ask for sweets.</a:t>
            </a:r>
            <a:endParaRPr/>
          </a:p>
          <a:p>
            <a:pPr marL="0" lvl="0" indent="0" algn="l" rtl="0">
              <a:lnSpc>
                <a:spcPct val="100000"/>
              </a:lnSpc>
              <a:spcBef>
                <a:spcPts val="0"/>
              </a:spcBef>
              <a:spcAft>
                <a:spcPts val="0"/>
              </a:spcAft>
              <a:buSzPts val="1400"/>
              <a:buNone/>
            </a:pPr>
            <a:r>
              <a:rPr lang="en-GB" sz="1200" b="0" i="0">
                <a:solidFill>
                  <a:schemeClr val="dk1"/>
                </a:solidFill>
                <a:latin typeface="Calibri"/>
                <a:ea typeface="Calibri"/>
                <a:cs typeface="Calibri"/>
                <a:sym typeface="Calibri"/>
              </a:rPr>
              <a:t>2. </a:t>
            </a:r>
            <a:r>
              <a:rPr lang="en-GB" sz="1200" b="1" i="0">
                <a:solidFill>
                  <a:schemeClr val="dk1"/>
                </a:solidFill>
                <a:latin typeface="Calibri"/>
                <a:ea typeface="Calibri"/>
                <a:cs typeface="Calibri"/>
                <a:sym typeface="Calibri"/>
              </a:rPr>
              <a:t>For:</a:t>
            </a:r>
            <a:r>
              <a:rPr lang="en-GB" sz="1200" b="0" i="0">
                <a:solidFill>
                  <a:schemeClr val="dk1"/>
                </a:solidFill>
                <a:latin typeface="Calibri"/>
                <a:ea typeface="Calibri"/>
                <a:cs typeface="Calibri"/>
                <a:sym typeface="Calibri"/>
              </a:rPr>
              <a:t> This is also used to show the purpose of the noun. This preposition joins a noun with usually another noun or an adjective. If it joins the noun with a verb, usually the verb is in it’s gerund form.</a:t>
            </a:r>
            <a:endParaRPr/>
          </a:p>
          <a:p>
            <a:pPr marL="0" lvl="0" indent="0" algn="l" rtl="0">
              <a:lnSpc>
                <a:spcPct val="100000"/>
              </a:lnSpc>
              <a:spcBef>
                <a:spcPts val="0"/>
              </a:spcBef>
              <a:spcAft>
                <a:spcPts val="0"/>
              </a:spcAft>
              <a:buSzPts val="1400"/>
              <a:buNone/>
            </a:pPr>
            <a:r>
              <a:rPr lang="en-GB" sz="1200" b="0" i="0">
                <a:solidFill>
                  <a:schemeClr val="dk1"/>
                </a:solidFill>
                <a:latin typeface="Calibri"/>
                <a:ea typeface="Calibri"/>
                <a:cs typeface="Calibri"/>
                <a:sym typeface="Calibri"/>
              </a:rPr>
              <a:t>I need a fine profile </a:t>
            </a:r>
            <a:r>
              <a:rPr lang="en-GB" sz="1200" b="0" i="1">
                <a:solidFill>
                  <a:schemeClr val="dk1"/>
                </a:solidFill>
                <a:latin typeface="Calibri"/>
                <a:ea typeface="Calibri"/>
                <a:cs typeface="Calibri"/>
                <a:sym typeface="Calibri"/>
              </a:rPr>
              <a:t>for</a:t>
            </a:r>
            <a:r>
              <a:rPr lang="en-GB" sz="1200" b="0" i="0">
                <a:solidFill>
                  <a:schemeClr val="dk1"/>
                </a:solidFill>
                <a:latin typeface="Calibri"/>
                <a:ea typeface="Calibri"/>
                <a:cs typeface="Calibri"/>
                <a:sym typeface="Calibri"/>
              </a:rPr>
              <a:t> getting a job at the Wall street.</a:t>
            </a:r>
            <a:endParaRPr/>
          </a:p>
          <a:p>
            <a:pPr marL="0" lvl="0" indent="0" algn="l" rtl="0">
              <a:lnSpc>
                <a:spcPct val="100000"/>
              </a:lnSpc>
              <a:spcBef>
                <a:spcPts val="0"/>
              </a:spcBef>
              <a:spcAft>
                <a:spcPts val="0"/>
              </a:spcAft>
              <a:buSzPts val="1400"/>
              <a:buNone/>
            </a:pPr>
            <a:r>
              <a:rPr lang="en-GB" sz="1200" b="0" i="0">
                <a:solidFill>
                  <a:schemeClr val="dk1"/>
                </a:solidFill>
                <a:latin typeface="Calibri"/>
                <a:ea typeface="Calibri"/>
                <a:cs typeface="Calibri"/>
                <a:sym typeface="Calibri"/>
              </a:rPr>
              <a:t>Thank you </a:t>
            </a:r>
            <a:r>
              <a:rPr lang="en-GB" sz="1200" b="0" i="1">
                <a:solidFill>
                  <a:schemeClr val="dk1"/>
                </a:solidFill>
                <a:latin typeface="Calibri"/>
                <a:ea typeface="Calibri"/>
                <a:cs typeface="Calibri"/>
                <a:sym typeface="Calibri"/>
              </a:rPr>
              <a:t>for </a:t>
            </a:r>
            <a:r>
              <a:rPr lang="en-GB" sz="1200" b="0" i="0">
                <a:solidFill>
                  <a:schemeClr val="dk1"/>
                </a:solidFill>
                <a:latin typeface="Calibri"/>
                <a:ea typeface="Calibri"/>
                <a:cs typeface="Calibri"/>
                <a:sym typeface="Calibri"/>
              </a:rPr>
              <a:t>bringing us a casserole while our mom is out of town.</a:t>
            </a:r>
            <a:endParaRPr/>
          </a:p>
          <a:p>
            <a:pPr marL="0" lvl="0" indent="0" algn="l" rtl="0">
              <a:lnSpc>
                <a:spcPct val="100000"/>
              </a:lnSpc>
              <a:spcBef>
                <a:spcPts val="0"/>
              </a:spcBef>
              <a:spcAft>
                <a:spcPts val="0"/>
              </a:spcAft>
              <a:buSzPts val="1400"/>
              <a:buNone/>
            </a:pPr>
            <a:r>
              <a:rPr lang="en-GB" sz="1200" b="0" i="0">
                <a:solidFill>
                  <a:schemeClr val="dk1"/>
                </a:solidFill>
                <a:latin typeface="Calibri"/>
                <a:ea typeface="Calibri"/>
                <a:cs typeface="Calibri"/>
                <a:sym typeface="Calibri"/>
              </a:rPr>
              <a:t>My cat goes out in the garden for emptying her bowels.</a:t>
            </a:r>
            <a:endParaRPr/>
          </a:p>
          <a:p>
            <a:pPr marL="0" lvl="0" indent="0" algn="l" rtl="0">
              <a:lnSpc>
                <a:spcPct val="100000"/>
              </a:lnSpc>
              <a:spcBef>
                <a:spcPts val="0"/>
              </a:spcBef>
              <a:spcAft>
                <a:spcPts val="0"/>
              </a:spcAft>
              <a:buSzPts val="1400"/>
              <a:buNone/>
            </a:pPr>
            <a:r>
              <a:rPr lang="en-GB" sz="1200" b="0" i="0">
                <a:solidFill>
                  <a:schemeClr val="dk1"/>
                </a:solidFill>
                <a:latin typeface="Calibri"/>
                <a:ea typeface="Calibri"/>
                <a:cs typeface="Calibri"/>
                <a:sym typeface="Calibri"/>
              </a:rPr>
              <a:t>3. </a:t>
            </a:r>
            <a:r>
              <a:rPr lang="en-GB" sz="1200" b="1" i="0">
                <a:solidFill>
                  <a:schemeClr val="dk1"/>
                </a:solidFill>
                <a:latin typeface="Calibri"/>
                <a:ea typeface="Calibri"/>
                <a:cs typeface="Calibri"/>
                <a:sym typeface="Calibri"/>
              </a:rPr>
              <a:t>Because of/ on account of :</a:t>
            </a:r>
            <a:r>
              <a:rPr lang="en-GB" sz="1200" b="0" i="0">
                <a:solidFill>
                  <a:schemeClr val="dk1"/>
                </a:solidFill>
                <a:latin typeface="Calibri"/>
                <a:ea typeface="Calibri"/>
                <a:cs typeface="Calibri"/>
                <a:sym typeface="Calibri"/>
              </a:rPr>
              <a:t> Joining a verb with the noun, this preposition is pretty straight up. It shows the reason of the happening.</a:t>
            </a:r>
            <a:endParaRPr/>
          </a:p>
          <a:p>
            <a:pPr marL="0" lvl="0" indent="0" algn="l" rtl="0">
              <a:lnSpc>
                <a:spcPct val="100000"/>
              </a:lnSpc>
              <a:spcBef>
                <a:spcPts val="0"/>
              </a:spcBef>
              <a:spcAft>
                <a:spcPts val="0"/>
              </a:spcAft>
              <a:buSzPts val="1400"/>
              <a:buNone/>
            </a:pPr>
            <a:r>
              <a:rPr lang="en-GB" sz="1200" b="0" i="0">
                <a:solidFill>
                  <a:schemeClr val="dk1"/>
                </a:solidFill>
                <a:latin typeface="Calibri"/>
                <a:ea typeface="Calibri"/>
                <a:cs typeface="Calibri"/>
                <a:sym typeface="Calibri"/>
              </a:rPr>
              <a:t>I need to stay home </a:t>
            </a:r>
            <a:r>
              <a:rPr lang="en-GB" sz="1200" b="0" i="1">
                <a:solidFill>
                  <a:schemeClr val="dk1"/>
                </a:solidFill>
                <a:latin typeface="Calibri"/>
                <a:ea typeface="Calibri"/>
                <a:cs typeface="Calibri"/>
                <a:sym typeface="Calibri"/>
              </a:rPr>
              <a:t>because of</a:t>
            </a:r>
            <a:r>
              <a:rPr lang="en-GB" sz="1200" b="0" i="0">
                <a:solidFill>
                  <a:schemeClr val="dk1"/>
                </a:solidFill>
                <a:latin typeface="Calibri"/>
                <a:ea typeface="Calibri"/>
                <a:cs typeface="Calibri"/>
                <a:sym typeface="Calibri"/>
              </a:rPr>
              <a:t> my naughty brother.</a:t>
            </a:r>
            <a:endParaRPr/>
          </a:p>
          <a:p>
            <a:pPr marL="0" lvl="0" indent="0" algn="l" rtl="0">
              <a:lnSpc>
                <a:spcPct val="100000"/>
              </a:lnSpc>
              <a:spcBef>
                <a:spcPts val="0"/>
              </a:spcBef>
              <a:spcAft>
                <a:spcPts val="0"/>
              </a:spcAft>
              <a:buSzPts val="1400"/>
              <a:buNone/>
            </a:pPr>
            <a:r>
              <a:rPr lang="en-GB" sz="1200" b="0" i="0">
                <a:solidFill>
                  <a:schemeClr val="dk1"/>
                </a:solidFill>
                <a:latin typeface="Calibri"/>
                <a:ea typeface="Calibri"/>
                <a:cs typeface="Calibri"/>
                <a:sym typeface="Calibri"/>
              </a:rPr>
              <a:t>The moon shines </a:t>
            </a:r>
            <a:r>
              <a:rPr lang="en-GB" sz="1200" b="0" i="1">
                <a:solidFill>
                  <a:schemeClr val="dk1"/>
                </a:solidFill>
                <a:latin typeface="Calibri"/>
                <a:ea typeface="Calibri"/>
                <a:cs typeface="Calibri"/>
                <a:sym typeface="Calibri"/>
              </a:rPr>
              <a:t>because of</a:t>
            </a:r>
            <a:r>
              <a:rPr lang="en-GB" sz="1200" b="0" i="0">
                <a:solidFill>
                  <a:schemeClr val="dk1"/>
                </a:solidFill>
                <a:latin typeface="Calibri"/>
                <a:ea typeface="Calibri"/>
                <a:cs typeface="Calibri"/>
                <a:sym typeface="Calibri"/>
              </a:rPr>
              <a:t> the sun.</a:t>
            </a:r>
            <a:endParaRPr/>
          </a:p>
          <a:p>
            <a:pPr marL="0" lvl="0" indent="0" algn="l" rtl="0">
              <a:lnSpc>
                <a:spcPct val="100000"/>
              </a:lnSpc>
              <a:spcBef>
                <a:spcPts val="0"/>
              </a:spcBef>
              <a:spcAft>
                <a:spcPts val="0"/>
              </a:spcAft>
              <a:buSzPts val="1400"/>
              <a:buNone/>
            </a:pPr>
            <a:r>
              <a:rPr lang="en-GB" sz="1200" b="0" i="1">
                <a:solidFill>
                  <a:schemeClr val="dk1"/>
                </a:solidFill>
                <a:latin typeface="Calibri"/>
                <a:ea typeface="Calibri"/>
                <a:cs typeface="Calibri"/>
                <a:sym typeface="Calibri"/>
              </a:rPr>
              <a:t>On account of</a:t>
            </a:r>
            <a:r>
              <a:rPr lang="en-GB" sz="1200" b="0" i="0">
                <a:solidFill>
                  <a:schemeClr val="dk1"/>
                </a:solidFill>
                <a:latin typeface="Calibri"/>
                <a:ea typeface="Calibri"/>
                <a:cs typeface="Calibri"/>
                <a:sym typeface="Calibri"/>
              </a:rPr>
              <a:t> the flight delay caused, the Prime minister will reach the office later than expected.</a:t>
            </a:r>
            <a:endParaRPr/>
          </a:p>
          <a:p>
            <a:pPr marL="0" lvl="0" indent="0" algn="l" rtl="0">
              <a:lnSpc>
                <a:spcPct val="100000"/>
              </a:lnSpc>
              <a:spcBef>
                <a:spcPts val="0"/>
              </a:spcBef>
              <a:spcAft>
                <a:spcPts val="0"/>
              </a:spcAft>
              <a:buSzPts val="1400"/>
              <a:buNone/>
            </a:pPr>
            <a:r>
              <a:rPr lang="en-GB" sz="1200" b="0" i="0">
                <a:solidFill>
                  <a:schemeClr val="dk1"/>
                </a:solidFill>
                <a:latin typeface="Calibri"/>
                <a:ea typeface="Calibri"/>
                <a:cs typeface="Calibri"/>
                <a:sym typeface="Calibri"/>
              </a:rPr>
              <a:t>4. </a:t>
            </a:r>
            <a:r>
              <a:rPr lang="en-GB" sz="1200" b="1" i="0">
                <a:solidFill>
                  <a:schemeClr val="dk1"/>
                </a:solidFill>
                <a:latin typeface="Calibri"/>
                <a:ea typeface="Calibri"/>
                <a:cs typeface="Calibri"/>
                <a:sym typeface="Calibri"/>
              </a:rPr>
              <a:t>Owing to:</a:t>
            </a:r>
            <a:r>
              <a:rPr lang="en-GB" sz="1200" b="0" i="0">
                <a:solidFill>
                  <a:schemeClr val="dk1"/>
                </a:solidFill>
                <a:latin typeface="Calibri"/>
                <a:ea typeface="Calibri"/>
                <a:cs typeface="Calibri"/>
                <a:sym typeface="Calibri"/>
              </a:rPr>
              <a:t> Shows a cause</a:t>
            </a:r>
            <a:endParaRPr/>
          </a:p>
          <a:p>
            <a:pPr marL="0" lvl="0" indent="0" algn="l" rtl="0">
              <a:lnSpc>
                <a:spcPct val="100000"/>
              </a:lnSpc>
              <a:spcBef>
                <a:spcPts val="0"/>
              </a:spcBef>
              <a:spcAft>
                <a:spcPts val="0"/>
              </a:spcAft>
              <a:buSzPts val="1400"/>
              <a:buNone/>
            </a:pPr>
            <a:r>
              <a:rPr lang="en-GB" sz="1200" b="0" i="0">
                <a:solidFill>
                  <a:schemeClr val="dk1"/>
                </a:solidFill>
                <a:latin typeface="Calibri"/>
                <a:ea typeface="Calibri"/>
                <a:cs typeface="Calibri"/>
                <a:sym typeface="Calibri"/>
              </a:rPr>
              <a:t>Owing to the brilliant example set by Ellen Degeneres, she received a Medal of Freedom by President Obama.</a:t>
            </a:r>
            <a:endParaRPr/>
          </a:p>
          <a:p>
            <a:pPr marL="0" lvl="0" indent="0" algn="l" rtl="0">
              <a:lnSpc>
                <a:spcPct val="100000"/>
              </a:lnSpc>
              <a:spcBef>
                <a:spcPts val="0"/>
              </a:spcBef>
              <a:spcAft>
                <a:spcPts val="0"/>
              </a:spcAft>
              <a:buSzPts val="1400"/>
              <a:buNone/>
            </a:pPr>
            <a:endParaRPr/>
          </a:p>
        </p:txBody>
      </p:sp>
      <p:sp>
        <p:nvSpPr>
          <p:cNvPr id="149" name="Google Shape;149;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1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1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5"/>
        <p:cNvGrpSpPr/>
        <p:nvPr/>
      </p:nvGrpSpPr>
      <p:grpSpPr>
        <a:xfrm>
          <a:off x="0" y="0"/>
          <a:ext cx="0" cy="0"/>
          <a:chOff x="0" y="0"/>
          <a:chExt cx="0" cy="0"/>
        </a:xfrm>
      </p:grpSpPr>
      <p:sp>
        <p:nvSpPr>
          <p:cNvPr id="76" name="Google Shape;76;p28"/>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8"/>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2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1"/>
        <p:cNvGrpSpPr/>
        <p:nvPr/>
      </p:nvGrpSpPr>
      <p:grpSpPr>
        <a:xfrm>
          <a:off x="0" y="0"/>
          <a:ext cx="0" cy="0"/>
          <a:chOff x="0" y="0"/>
          <a:chExt cx="0" cy="0"/>
        </a:xfrm>
      </p:grpSpPr>
      <p:sp>
        <p:nvSpPr>
          <p:cNvPr id="82" name="Google Shape;82;p29"/>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9"/>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4" name="Google Shape;84;p2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2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4"/>
        <p:cNvGrpSpPr/>
        <p:nvPr/>
      </p:nvGrpSpPr>
      <p:grpSpPr>
        <a:xfrm>
          <a:off x="0" y="0"/>
          <a:ext cx="0" cy="0"/>
          <a:chOff x="0" y="0"/>
          <a:chExt cx="0" cy="0"/>
        </a:xfrm>
      </p:grpSpPr>
      <p:sp>
        <p:nvSpPr>
          <p:cNvPr id="25" name="Google Shape;25;p2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2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3"/>
        <p:cNvGrpSpPr/>
        <p:nvPr/>
      </p:nvGrpSpPr>
      <p:grpSpPr>
        <a:xfrm>
          <a:off x="0" y="0"/>
          <a:ext cx="0" cy="0"/>
          <a:chOff x="0" y="0"/>
          <a:chExt cx="0" cy="0"/>
        </a:xfrm>
      </p:grpSpPr>
      <p:sp>
        <p:nvSpPr>
          <p:cNvPr id="34" name="Google Shape;34;p22"/>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6" name="Google Shape;36;p2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9"/>
        <p:cNvGrpSpPr/>
        <p:nvPr/>
      </p:nvGrpSpPr>
      <p:grpSpPr>
        <a:xfrm>
          <a:off x="0" y="0"/>
          <a:ext cx="0" cy="0"/>
          <a:chOff x="0" y="0"/>
          <a:chExt cx="0" cy="0"/>
        </a:xfrm>
      </p:grpSpPr>
      <p:sp>
        <p:nvSpPr>
          <p:cNvPr id="40" name="Google Shape;40;p23"/>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3"/>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2" name="Google Shape;42;p2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2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5"/>
        <p:cNvGrpSpPr/>
        <p:nvPr/>
      </p:nvGrpSpPr>
      <p:grpSpPr>
        <a:xfrm>
          <a:off x="0" y="0"/>
          <a:ext cx="0" cy="0"/>
          <a:chOff x="0" y="0"/>
          <a:chExt cx="0" cy="0"/>
        </a:xfrm>
      </p:grpSpPr>
      <p:sp>
        <p:nvSpPr>
          <p:cNvPr id="46" name="Google Shape;46;p2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4"/>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4"/>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2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2"/>
        <p:cNvGrpSpPr/>
        <p:nvPr/>
      </p:nvGrpSpPr>
      <p:grpSpPr>
        <a:xfrm>
          <a:off x="0" y="0"/>
          <a:ext cx="0" cy="0"/>
          <a:chOff x="0" y="0"/>
          <a:chExt cx="0" cy="0"/>
        </a:xfrm>
      </p:grpSpPr>
      <p:sp>
        <p:nvSpPr>
          <p:cNvPr id="53" name="Google Shape;53;p25"/>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5"/>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5" name="Google Shape;55;p25"/>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 name="Google Shape;56;p25"/>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7" name="Google Shape;57;p25"/>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2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2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1"/>
        <p:cNvGrpSpPr/>
        <p:nvPr/>
      </p:nvGrpSpPr>
      <p:grpSpPr>
        <a:xfrm>
          <a:off x="0" y="0"/>
          <a:ext cx="0" cy="0"/>
          <a:chOff x="0" y="0"/>
          <a:chExt cx="0" cy="0"/>
        </a:xfrm>
      </p:grpSpPr>
      <p:sp>
        <p:nvSpPr>
          <p:cNvPr id="62" name="Google Shape;62;p26"/>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6"/>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4" name="Google Shape;64;p26"/>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8"/>
        <p:cNvGrpSpPr/>
        <p:nvPr/>
      </p:nvGrpSpPr>
      <p:grpSpPr>
        <a:xfrm>
          <a:off x="0" y="0"/>
          <a:ext cx="0" cy="0"/>
          <a:chOff x="0" y="0"/>
          <a:chExt cx="0" cy="0"/>
        </a:xfrm>
      </p:grpSpPr>
      <p:sp>
        <p:nvSpPr>
          <p:cNvPr id="69" name="Google Shape;69;p27"/>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7"/>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1" name="Google Shape;71;p27"/>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2" name="Google Shape;72;p2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8"/>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8"/>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15" name="Google Shape;15;p18"/>
          <p:cNvPicPr preferRelativeResize="0"/>
          <p:nvPr/>
        </p:nvPicPr>
        <p:blipFill rotWithShape="1">
          <a:blip r:embed="rId13" cstate="email">
            <a:alphaModFix/>
            <a:extLst>
              <a:ext uri="{28A0092B-C50C-407E-A947-70E740481C1C}">
                <a14:useLocalDpi xmlns:a14="http://schemas.microsoft.com/office/drawing/2010/main"/>
              </a:ext>
            </a:extLst>
          </a:blip>
          <a:srcRect/>
          <a:stretch/>
        </p:blipFill>
        <p:spPr>
          <a:xfrm>
            <a:off x="380934" y="6216282"/>
            <a:ext cx="2007701" cy="457199"/>
          </a:xfrm>
          <a:prstGeom prst="rect">
            <a:avLst/>
          </a:prstGeom>
          <a:noFill/>
          <a:ln>
            <a:noFill/>
          </a:ln>
        </p:spPr>
      </p:pic>
      <p:cxnSp>
        <p:nvCxnSpPr>
          <p:cNvPr id="16" name="Google Shape;16;p18"/>
          <p:cNvCxnSpPr/>
          <p:nvPr/>
        </p:nvCxnSpPr>
        <p:spPr>
          <a:xfrm>
            <a:off x="457200" y="6126163"/>
            <a:ext cx="8229600" cy="0"/>
          </a:xfrm>
          <a:prstGeom prst="straightConnector1">
            <a:avLst/>
          </a:prstGeom>
          <a:noFill/>
          <a:ln w="9525" cap="flat" cmpd="sng">
            <a:solidFill>
              <a:srgbClr val="A5A5A5"/>
            </a:solidFill>
            <a:prstDash val="solid"/>
            <a:round/>
            <a:headEnd type="none" w="sm" len="sm"/>
            <a:tailEnd type="none" w="sm" len="sm"/>
          </a:ln>
        </p:spPr>
      </p:cxnSp>
      <p:sp>
        <p:nvSpPr>
          <p:cNvPr id="17" name="Google Shape;17;p18"/>
          <p:cNvSpPr/>
          <p:nvPr/>
        </p:nvSpPr>
        <p:spPr>
          <a:xfrm>
            <a:off x="8411688" y="6321752"/>
            <a:ext cx="351378" cy="2616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100"/>
              <a:buFont typeface="Arial"/>
              <a:buNone/>
            </a:pPr>
            <a:fld id="{00000000-1234-1234-1234-123412341234}" type="slidenum">
              <a:rPr lang="en-GB" sz="1100" b="1" i="0" u="none" strike="noStrike" cap="none">
                <a:solidFill>
                  <a:srgbClr val="7F7F7F"/>
                </a:solidFill>
                <a:latin typeface="Calibri"/>
                <a:ea typeface="Calibri"/>
                <a:cs typeface="Calibri"/>
                <a:sym typeface="Calibri"/>
              </a:rPr>
              <a:t>‹#›</a:t>
            </a:fld>
            <a:endParaRPr sz="1100" b="1" i="0" u="none" strike="noStrike" cap="none">
              <a:solidFill>
                <a:srgbClr val="7F7F7F"/>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3" name="Picture 2">
            <a:extLst>
              <a:ext uri="{FF2B5EF4-FFF2-40B4-BE49-F238E27FC236}">
                <a16:creationId xmlns:a16="http://schemas.microsoft.com/office/drawing/2014/main" id="{A67EE543-67FF-A342-AEF1-102BF59B5F7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312609"/>
          </a:xfrm>
          <a:prstGeom prst="rect">
            <a:avLst/>
          </a:prstGeom>
        </p:spPr>
      </p:pic>
      <p:sp>
        <p:nvSpPr>
          <p:cNvPr id="92" name="Google Shape;92;p1"/>
          <p:cNvSpPr txBox="1"/>
          <p:nvPr/>
        </p:nvSpPr>
        <p:spPr>
          <a:xfrm>
            <a:off x="3906748" y="4656122"/>
            <a:ext cx="6858000" cy="1655762"/>
          </a:xfrm>
          <a:prstGeom prst="rect">
            <a:avLst/>
          </a:prstGeom>
          <a:noFill/>
          <a:ln>
            <a:noFill/>
          </a:ln>
        </p:spPr>
        <p:txBody>
          <a:bodyPr spcFirstLastPara="1" wrap="square" lIns="91425" tIns="45700" rIns="91425" bIns="45700" anchor="t" anchorCtr="0">
            <a:normAutofit/>
          </a:bodyPr>
          <a:lstStyle/>
          <a:p>
            <a:pPr marL="0" marR="0" lvl="0" indent="0" algn="l" rtl="0">
              <a:lnSpc>
                <a:spcPct val="70000"/>
              </a:lnSpc>
              <a:spcBef>
                <a:spcPts val="0"/>
              </a:spcBef>
              <a:spcAft>
                <a:spcPts val="0"/>
              </a:spcAft>
              <a:buClr>
                <a:schemeClr val="dk1"/>
              </a:buClr>
              <a:buSzPts val="1860"/>
              <a:buFont typeface="Arial"/>
              <a:buNone/>
            </a:pPr>
            <a:r>
              <a:rPr lang="en-GB" sz="1860" b="0" i="0" u="none" strike="noStrike" cap="none" dirty="0">
                <a:solidFill>
                  <a:schemeClr val="dk1"/>
                </a:solidFill>
                <a:latin typeface="Calibri"/>
                <a:ea typeface="Calibri"/>
                <a:cs typeface="Calibri"/>
                <a:sym typeface="Calibri"/>
              </a:rPr>
              <a:t>Course creator: </a:t>
            </a:r>
            <a:r>
              <a:rPr lang="en-GB" sz="1860" b="0" i="0" u="none" strike="noStrike" cap="none" dirty="0" err="1">
                <a:solidFill>
                  <a:schemeClr val="dk1"/>
                </a:solidFill>
                <a:latin typeface="Calibri"/>
                <a:ea typeface="Calibri"/>
                <a:cs typeface="Calibri"/>
                <a:sym typeface="Calibri"/>
              </a:rPr>
              <a:t>Shareen</a:t>
            </a:r>
            <a:r>
              <a:rPr lang="en-GB" sz="1860" b="0" i="0" u="none" strike="noStrike" cap="none" dirty="0">
                <a:solidFill>
                  <a:schemeClr val="dk1"/>
                </a:solidFill>
                <a:latin typeface="Calibri"/>
                <a:ea typeface="Calibri"/>
                <a:cs typeface="Calibri"/>
                <a:sym typeface="Calibri"/>
              </a:rPr>
              <a:t> Wilkinson </a:t>
            </a:r>
            <a:endParaRPr dirty="0"/>
          </a:p>
          <a:p>
            <a:pPr marL="0" marR="0" lvl="0" indent="0" algn="l" rtl="0">
              <a:lnSpc>
                <a:spcPct val="70000"/>
              </a:lnSpc>
              <a:spcBef>
                <a:spcPts val="1000"/>
              </a:spcBef>
              <a:spcAft>
                <a:spcPts val="0"/>
              </a:spcAft>
              <a:buClr>
                <a:schemeClr val="dk1"/>
              </a:buClr>
              <a:buSzPts val="1860"/>
              <a:buFont typeface="Arial"/>
              <a:buNone/>
            </a:pPr>
            <a:r>
              <a:rPr lang="en-GB" sz="1860" b="0" i="0" u="none" strike="noStrike" cap="none" dirty="0">
                <a:solidFill>
                  <a:schemeClr val="dk1"/>
                </a:solidFill>
                <a:latin typeface="Calibri"/>
                <a:ea typeface="Calibri"/>
                <a:cs typeface="Calibri"/>
                <a:sym typeface="Calibri"/>
              </a:rPr>
              <a:t>@</a:t>
            </a:r>
            <a:r>
              <a:rPr lang="en-GB" sz="1860" b="0" i="0" u="none" strike="noStrike" cap="none" dirty="0" err="1">
                <a:solidFill>
                  <a:schemeClr val="dk1"/>
                </a:solidFill>
                <a:latin typeface="Calibri"/>
                <a:ea typeface="Calibri"/>
                <a:cs typeface="Calibri"/>
                <a:sym typeface="Calibri"/>
              </a:rPr>
              <a:t>ShareenAdvice</a:t>
            </a:r>
            <a:r>
              <a:rPr lang="en-GB" sz="1860" b="0" i="0" u="none" strike="noStrike" cap="none" dirty="0">
                <a:solidFill>
                  <a:schemeClr val="dk1"/>
                </a:solidFill>
                <a:latin typeface="Calibri"/>
                <a:ea typeface="Calibri"/>
                <a:cs typeface="Calibri"/>
                <a:sym typeface="Calibri"/>
              </a:rPr>
              <a:t>  </a:t>
            </a:r>
            <a:endParaRPr sz="2400" b="0" i="0" u="none" strike="noStrike" cap="none" dirty="0">
              <a:solidFill>
                <a:schemeClr val="dk1"/>
              </a:solidFill>
              <a:latin typeface="Calibri"/>
              <a:ea typeface="Calibri"/>
              <a:cs typeface="Calibri"/>
              <a:sym typeface="Calibri"/>
            </a:endParaRPr>
          </a:p>
        </p:txBody>
      </p:sp>
      <p:pic>
        <p:nvPicPr>
          <p:cNvPr id="93" name="Google Shape;93;p1"/>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3770616" y="1185504"/>
            <a:ext cx="1797978" cy="82116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0"/>
          <p:cNvSpPr txBox="1"/>
          <p:nvPr/>
        </p:nvSpPr>
        <p:spPr>
          <a:xfrm>
            <a:off x="457200" y="426305"/>
            <a:ext cx="8229600" cy="60388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959"/>
              <a:buFont typeface="Calibri"/>
              <a:buNone/>
            </a:pPr>
            <a:r>
              <a:rPr lang="en-GB" sz="4400" b="1" i="0" u="none" strike="noStrike" cap="none">
                <a:solidFill>
                  <a:schemeClr val="dk1"/>
                </a:solidFill>
                <a:latin typeface="Calibri"/>
                <a:ea typeface="Calibri"/>
                <a:cs typeface="Calibri"/>
                <a:sym typeface="Calibri"/>
              </a:rPr>
              <a:t>Riddles </a:t>
            </a:r>
            <a:endParaRPr sz="4400" b="0" i="0" u="none" strike="noStrike" cap="none">
              <a:solidFill>
                <a:schemeClr val="dk1"/>
              </a:solidFill>
              <a:latin typeface="Calibri"/>
              <a:ea typeface="Calibri"/>
              <a:cs typeface="Calibri"/>
              <a:sym typeface="Calibri"/>
            </a:endParaRPr>
          </a:p>
        </p:txBody>
      </p:sp>
      <p:sp>
        <p:nvSpPr>
          <p:cNvPr id="159" name="Google Shape;159;p10"/>
          <p:cNvSpPr txBox="1"/>
          <p:nvPr/>
        </p:nvSpPr>
        <p:spPr>
          <a:xfrm>
            <a:off x="457200" y="1181528"/>
            <a:ext cx="8131996" cy="5343815"/>
          </a:xfrm>
          <a:prstGeom prst="rect">
            <a:avLst/>
          </a:prstGeom>
          <a:noFill/>
          <a:ln>
            <a:noFill/>
          </a:ln>
        </p:spPr>
        <p:txBody>
          <a:bodyPr spcFirstLastPara="1" wrap="square" lIns="91425" tIns="45700" rIns="91425" bIns="45700" anchor="t" anchorCtr="0">
            <a:normAutofit/>
          </a:bodyPr>
          <a:lstStyle/>
          <a:p>
            <a:pPr marL="0" marR="0" lvl="0" indent="0" algn="l" rtl="0">
              <a:lnSpc>
                <a:spcPct val="70000"/>
              </a:lnSpc>
              <a:spcBef>
                <a:spcPts val="0"/>
              </a:spcBef>
              <a:spcAft>
                <a:spcPts val="0"/>
              </a:spcAft>
              <a:buClr>
                <a:schemeClr val="dk1"/>
              </a:buClr>
              <a:buSzPts val="3052"/>
              <a:buFont typeface="Arial"/>
              <a:buNone/>
            </a:pPr>
            <a:r>
              <a:rPr lang="en-GB" sz="2800" b="0" i="1" u="none" strike="noStrike" cap="none">
                <a:solidFill>
                  <a:schemeClr val="dk1"/>
                </a:solidFill>
                <a:latin typeface="Calibri"/>
                <a:ea typeface="Calibri"/>
                <a:cs typeface="Calibri"/>
                <a:sym typeface="Calibri"/>
              </a:rPr>
              <a:t>Choose from the following word classes: </a:t>
            </a:r>
            <a:endParaRPr/>
          </a:p>
          <a:p>
            <a:pPr marL="0" marR="0" lvl="0" indent="0" algn="l" rtl="0">
              <a:lnSpc>
                <a:spcPct val="70000"/>
              </a:lnSpc>
              <a:spcBef>
                <a:spcPts val="1000"/>
              </a:spcBef>
              <a:spcAft>
                <a:spcPts val="0"/>
              </a:spcAft>
              <a:buClr>
                <a:schemeClr val="dk1"/>
              </a:buClr>
              <a:buSzPts val="3052"/>
              <a:buFont typeface="Arial"/>
              <a:buNone/>
            </a:pPr>
            <a:endParaRPr sz="2800" b="0" i="0" u="none" strike="noStrike" cap="none">
              <a:solidFill>
                <a:schemeClr val="dk1"/>
              </a:solidFill>
              <a:latin typeface="Calibri"/>
              <a:ea typeface="Calibri"/>
              <a:cs typeface="Calibri"/>
              <a:sym typeface="Calibri"/>
            </a:endParaRPr>
          </a:p>
          <a:p>
            <a:pPr marL="0" marR="0" lvl="0" indent="0" algn="ctr" rtl="0">
              <a:lnSpc>
                <a:spcPct val="70000"/>
              </a:lnSpc>
              <a:spcBef>
                <a:spcPts val="1000"/>
              </a:spcBef>
              <a:spcAft>
                <a:spcPts val="0"/>
              </a:spcAft>
              <a:buClr>
                <a:schemeClr val="dk1"/>
              </a:buClr>
              <a:buSzPts val="3052"/>
              <a:buFont typeface="Arial"/>
              <a:buNone/>
            </a:pPr>
            <a:r>
              <a:rPr lang="en-GB" sz="2800" b="1" i="0" u="none" strike="noStrike" cap="none">
                <a:solidFill>
                  <a:srgbClr val="7030A0"/>
                </a:solidFill>
                <a:latin typeface="Calibri"/>
                <a:ea typeface="Calibri"/>
                <a:cs typeface="Calibri"/>
                <a:sym typeface="Calibri"/>
              </a:rPr>
              <a:t>pronoun</a:t>
            </a:r>
            <a:r>
              <a:rPr lang="en-GB" sz="2800" b="1" i="0" u="none" strike="noStrike" cap="none">
                <a:solidFill>
                  <a:schemeClr val="dk1"/>
                </a:solidFill>
                <a:latin typeface="Calibri"/>
                <a:ea typeface="Calibri"/>
                <a:cs typeface="Calibri"/>
                <a:sym typeface="Calibri"/>
              </a:rPr>
              <a:t> </a:t>
            </a:r>
            <a:r>
              <a:rPr lang="en-GB" sz="2800" b="1">
                <a:solidFill>
                  <a:schemeClr val="dk1"/>
                </a:solidFill>
                <a:latin typeface="Calibri"/>
                <a:ea typeface="Calibri"/>
                <a:cs typeface="Calibri"/>
                <a:sym typeface="Calibri"/>
              </a:rPr>
              <a:t> </a:t>
            </a:r>
            <a:r>
              <a:rPr lang="en-GB" sz="2800" b="1" i="0" u="none" strike="noStrike" cap="none">
                <a:solidFill>
                  <a:srgbClr val="FF2F92"/>
                </a:solidFill>
                <a:latin typeface="Calibri"/>
                <a:ea typeface="Calibri"/>
                <a:cs typeface="Calibri"/>
                <a:sym typeface="Calibri"/>
              </a:rPr>
              <a:t>adjective</a:t>
            </a:r>
            <a:r>
              <a:rPr lang="en-GB" sz="2800" b="1" i="0" u="none" strike="noStrike" cap="none">
                <a:solidFill>
                  <a:schemeClr val="dk1"/>
                </a:solidFill>
                <a:latin typeface="Calibri"/>
                <a:ea typeface="Calibri"/>
                <a:cs typeface="Calibri"/>
                <a:sym typeface="Calibri"/>
              </a:rPr>
              <a:t>  </a:t>
            </a:r>
            <a:r>
              <a:rPr lang="en-GB" sz="2800" b="1" i="0" u="none" strike="noStrike" cap="none">
                <a:solidFill>
                  <a:srgbClr val="00B0F0"/>
                </a:solidFill>
                <a:latin typeface="Calibri"/>
                <a:ea typeface="Calibri"/>
                <a:cs typeface="Calibri"/>
                <a:sym typeface="Calibri"/>
              </a:rPr>
              <a:t>determiner</a:t>
            </a:r>
            <a:r>
              <a:rPr lang="en-GB" sz="2800" b="1" i="0" u="none" strike="noStrike" cap="none">
                <a:solidFill>
                  <a:schemeClr val="dk1"/>
                </a:solidFill>
                <a:latin typeface="Calibri"/>
                <a:ea typeface="Calibri"/>
                <a:cs typeface="Calibri"/>
                <a:sym typeface="Calibri"/>
              </a:rPr>
              <a:t>  </a:t>
            </a:r>
            <a:r>
              <a:rPr lang="en-GB" sz="2800" b="1" i="0" u="none" strike="noStrike" cap="none">
                <a:solidFill>
                  <a:schemeClr val="accent2"/>
                </a:solidFill>
                <a:latin typeface="Calibri"/>
                <a:ea typeface="Calibri"/>
                <a:cs typeface="Calibri"/>
                <a:sym typeface="Calibri"/>
              </a:rPr>
              <a:t>preposition </a:t>
            </a:r>
            <a:endParaRPr sz="2800" b="0" i="0" u="none" strike="noStrike" cap="none">
              <a:solidFill>
                <a:schemeClr val="accent2"/>
              </a:solidFill>
              <a:latin typeface="Calibri"/>
              <a:ea typeface="Calibri"/>
              <a:cs typeface="Calibri"/>
              <a:sym typeface="Calibri"/>
            </a:endParaRPr>
          </a:p>
          <a:p>
            <a:pPr marL="0" marR="0" lvl="0" indent="0" algn="l" rtl="0">
              <a:lnSpc>
                <a:spcPct val="70000"/>
              </a:lnSpc>
              <a:spcBef>
                <a:spcPts val="1000"/>
              </a:spcBef>
              <a:spcAft>
                <a:spcPts val="0"/>
              </a:spcAft>
              <a:buClr>
                <a:schemeClr val="dk1"/>
              </a:buClr>
              <a:buSzPts val="3052"/>
              <a:buFont typeface="Arial"/>
              <a:buNone/>
            </a:pPr>
            <a:endParaRPr sz="2800" b="1" i="0" u="none" strike="noStrike" cap="none">
              <a:solidFill>
                <a:srgbClr val="0070C0"/>
              </a:solidFill>
              <a:latin typeface="Calibri"/>
              <a:ea typeface="Calibri"/>
              <a:cs typeface="Calibri"/>
              <a:sym typeface="Calibri"/>
            </a:endParaRPr>
          </a:p>
          <a:p>
            <a:pPr marL="0" marR="0" lvl="0" indent="0" algn="ctr" rtl="0">
              <a:lnSpc>
                <a:spcPct val="70000"/>
              </a:lnSpc>
              <a:spcBef>
                <a:spcPts val="1000"/>
              </a:spcBef>
              <a:spcAft>
                <a:spcPts val="0"/>
              </a:spcAft>
              <a:buClr>
                <a:srgbClr val="0070C0"/>
              </a:buClr>
              <a:buSzPts val="3052"/>
              <a:buFont typeface="Arial"/>
              <a:buNone/>
            </a:pPr>
            <a:r>
              <a:rPr lang="en-GB" sz="2800" b="1" i="0" u="none" strike="noStrike" cap="none">
                <a:solidFill>
                  <a:srgbClr val="0070C0"/>
                </a:solidFill>
                <a:latin typeface="Calibri"/>
                <a:ea typeface="Calibri"/>
                <a:cs typeface="Calibri"/>
                <a:sym typeface="Calibri"/>
              </a:rPr>
              <a:t>What am I? </a:t>
            </a:r>
            <a:endParaRPr sz="2800" b="0" i="0" u="none" strike="noStrike" cap="none">
              <a:solidFill>
                <a:schemeClr val="dk1"/>
              </a:solidFill>
              <a:latin typeface="Calibri"/>
              <a:ea typeface="Calibri"/>
              <a:cs typeface="Calibri"/>
              <a:sym typeface="Calibri"/>
            </a:endParaRPr>
          </a:p>
          <a:p>
            <a:pPr marL="0" marR="0" lvl="0" indent="0" algn="l" rtl="0">
              <a:lnSpc>
                <a:spcPct val="110000"/>
              </a:lnSpc>
              <a:spcBef>
                <a:spcPts val="1000"/>
              </a:spcBef>
              <a:spcAft>
                <a:spcPts val="0"/>
              </a:spcAft>
              <a:buClr>
                <a:schemeClr val="dk1"/>
              </a:buClr>
              <a:buSzPts val="2805"/>
              <a:buFont typeface="Arial"/>
              <a:buNone/>
            </a:pPr>
            <a:r>
              <a:rPr lang="en-GB" sz="2800" b="0" i="0" u="none" strike="noStrike" cap="none">
                <a:solidFill>
                  <a:srgbClr val="7F7F7F"/>
                </a:solidFill>
                <a:latin typeface="Calibri"/>
                <a:ea typeface="Calibri"/>
                <a:cs typeface="Calibri"/>
                <a:sym typeface="Calibri"/>
              </a:rPr>
              <a:t>I can </a:t>
            </a:r>
            <a:r>
              <a:rPr lang="en-GB" sz="2800" b="1" i="0" u="none" strike="noStrike" cap="none">
                <a:solidFill>
                  <a:srgbClr val="FFC000"/>
                </a:solidFill>
                <a:latin typeface="Calibri"/>
                <a:ea typeface="Calibri"/>
                <a:cs typeface="Calibri"/>
                <a:sym typeface="Calibri"/>
              </a:rPr>
              <a:t>replace</a:t>
            </a:r>
            <a:r>
              <a:rPr lang="en-GB" sz="2800" b="0" i="0" u="none" strike="noStrike" cap="none">
                <a:solidFill>
                  <a:srgbClr val="7F7F7F"/>
                </a:solidFill>
                <a:latin typeface="Calibri"/>
                <a:ea typeface="Calibri"/>
                <a:cs typeface="Calibri"/>
                <a:sym typeface="Calibri"/>
              </a:rPr>
              <a:t> a noun. </a:t>
            </a:r>
            <a:endParaRPr/>
          </a:p>
          <a:p>
            <a:pPr marL="0" marR="0" lvl="0" indent="0" algn="l" rtl="0">
              <a:lnSpc>
                <a:spcPct val="110000"/>
              </a:lnSpc>
              <a:spcBef>
                <a:spcPts val="1000"/>
              </a:spcBef>
              <a:spcAft>
                <a:spcPts val="0"/>
              </a:spcAft>
              <a:buClr>
                <a:schemeClr val="dk1"/>
              </a:buClr>
              <a:buSzPts val="2805"/>
              <a:buFont typeface="Arial"/>
              <a:buNone/>
            </a:pPr>
            <a:r>
              <a:rPr lang="en-GB" sz="2800" b="0" i="0" u="none" strike="noStrike" cap="none">
                <a:solidFill>
                  <a:srgbClr val="7F7F7F"/>
                </a:solidFill>
                <a:latin typeface="Calibri"/>
                <a:ea typeface="Calibri"/>
                <a:cs typeface="Calibri"/>
                <a:sym typeface="Calibri"/>
              </a:rPr>
              <a:t>I can be in the possessive form. </a:t>
            </a:r>
            <a:endParaRPr/>
          </a:p>
          <a:p>
            <a:pPr marL="0" marR="0" lvl="0" indent="0" algn="l" rtl="0">
              <a:lnSpc>
                <a:spcPct val="110000"/>
              </a:lnSpc>
              <a:spcBef>
                <a:spcPts val="1000"/>
              </a:spcBef>
              <a:spcAft>
                <a:spcPts val="0"/>
              </a:spcAft>
              <a:buClr>
                <a:schemeClr val="dk1"/>
              </a:buClr>
              <a:buSzPts val="2805"/>
              <a:buFont typeface="Arial"/>
              <a:buNone/>
            </a:pPr>
            <a:r>
              <a:rPr lang="en-GB" sz="2800" b="0" i="0" u="none" strike="noStrike" cap="none">
                <a:solidFill>
                  <a:srgbClr val="7F7F7F"/>
                </a:solidFill>
                <a:latin typeface="Calibri"/>
                <a:ea typeface="Calibri"/>
                <a:cs typeface="Calibri"/>
                <a:sym typeface="Calibri"/>
              </a:rPr>
              <a:t>I can be within a relative clause. </a:t>
            </a:r>
            <a:endParaRPr/>
          </a:p>
          <a:p>
            <a:pPr marL="0" marR="0" lvl="0" indent="0" algn="ctr" rtl="0">
              <a:lnSpc>
                <a:spcPct val="70000"/>
              </a:lnSpc>
              <a:spcBef>
                <a:spcPts val="1000"/>
              </a:spcBef>
              <a:spcAft>
                <a:spcPts val="0"/>
              </a:spcAft>
              <a:buClr>
                <a:srgbClr val="0070C0"/>
              </a:buClr>
              <a:buSzPts val="3052"/>
              <a:buFont typeface="Arial"/>
              <a:buNone/>
            </a:pPr>
            <a:r>
              <a:rPr lang="en-GB" sz="2800" b="1" i="0" u="none" strike="noStrike" cap="none">
                <a:solidFill>
                  <a:srgbClr val="0070C0"/>
                </a:solidFill>
                <a:latin typeface="Calibri"/>
                <a:ea typeface="Calibri"/>
                <a:cs typeface="Calibri"/>
                <a:sym typeface="Calibri"/>
              </a:rPr>
              <a:t>What am I? </a:t>
            </a:r>
            <a:endParaRPr sz="2800" b="0" i="0" u="none" strike="noStrike" cap="none">
              <a:solidFill>
                <a:schemeClr val="dk1"/>
              </a:solidFill>
              <a:latin typeface="Calibri"/>
              <a:ea typeface="Calibri"/>
              <a:cs typeface="Calibri"/>
              <a:sym typeface="Calibri"/>
            </a:endParaRPr>
          </a:p>
          <a:p>
            <a:pPr marL="0" marR="0" lvl="0" indent="0" algn="l" rtl="0">
              <a:lnSpc>
                <a:spcPct val="70000"/>
              </a:lnSpc>
              <a:spcBef>
                <a:spcPts val="1000"/>
              </a:spcBef>
              <a:spcAft>
                <a:spcPts val="0"/>
              </a:spcAft>
              <a:buClr>
                <a:schemeClr val="dk1"/>
              </a:buClr>
              <a:buSzPts val="2035"/>
              <a:buFont typeface="Arial"/>
              <a:buNone/>
            </a:pPr>
            <a:endParaRPr sz="2035" b="0" i="0" u="none" strike="noStrike" cap="none">
              <a:solidFill>
                <a:schemeClr val="dk1"/>
              </a:solidFill>
              <a:latin typeface="Calibri"/>
              <a:ea typeface="Calibri"/>
              <a:cs typeface="Calibri"/>
              <a:sym typeface="Calibri"/>
            </a:endParaRPr>
          </a:p>
          <a:p>
            <a:pPr marL="0" marR="0" lvl="0" indent="0" algn="l" rtl="0">
              <a:lnSpc>
                <a:spcPct val="70000"/>
              </a:lnSpc>
              <a:spcBef>
                <a:spcPts val="1000"/>
              </a:spcBef>
              <a:spcAft>
                <a:spcPts val="0"/>
              </a:spcAft>
              <a:buClr>
                <a:schemeClr val="dk1"/>
              </a:buClr>
              <a:buSzPts val="2035"/>
              <a:buFont typeface="Arial"/>
              <a:buNone/>
            </a:pPr>
            <a:r>
              <a:rPr lang="en-GB" sz="1000" b="0" i="1" u="none" strike="noStrike" cap="none">
                <a:solidFill>
                  <a:schemeClr val="dk1"/>
                </a:solidFill>
                <a:latin typeface="Calibri"/>
                <a:ea typeface="Calibri"/>
                <a:cs typeface="Calibri"/>
                <a:sym typeface="Calibri"/>
              </a:rPr>
              <a:t>Further subject knowledge: UCL English grammar knowledge organiser</a:t>
            </a:r>
            <a:endParaRPr/>
          </a:p>
        </p:txBody>
      </p:sp>
      <p:sp>
        <p:nvSpPr>
          <p:cNvPr id="160" name="Google Shape;160;p10"/>
          <p:cNvSpPr/>
          <p:nvPr/>
        </p:nvSpPr>
        <p:spPr>
          <a:xfrm>
            <a:off x="6087438" y="4222679"/>
            <a:ext cx="2501758" cy="1543849"/>
          </a:xfrm>
          <a:prstGeom prst="cloudCallout">
            <a:avLst>
              <a:gd name="adj1" fmla="val -67119"/>
              <a:gd name="adj2" fmla="val -34345"/>
            </a:avLst>
          </a:prstGeom>
          <a:solidFill>
            <a:srgbClr val="FFC000"/>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GB" sz="2000" b="1" i="0" u="none" strike="noStrike" cap="none">
                <a:solidFill>
                  <a:schemeClr val="lt1"/>
                </a:solidFill>
                <a:latin typeface="Calibri"/>
                <a:ea typeface="Calibri"/>
                <a:cs typeface="Calibri"/>
                <a:sym typeface="Calibri"/>
              </a:rPr>
              <a:t>I think that…</a:t>
            </a:r>
            <a:endParaRPr sz="2000" b="0"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GB" sz="2000" b="1" i="0" u="none" strike="noStrike" cap="none">
                <a:solidFill>
                  <a:schemeClr val="lt1"/>
                </a:solidFill>
                <a:latin typeface="Calibri"/>
                <a:ea typeface="Calibri"/>
                <a:cs typeface="Calibri"/>
                <a:sym typeface="Calibri"/>
              </a:rPr>
              <a:t>This is because…</a:t>
            </a:r>
            <a:endParaRPr sz="2000" b="0" i="0" u="none" strike="noStrike" cap="none">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7"/>
          <p:cNvSpPr txBox="1"/>
          <p:nvPr/>
        </p:nvSpPr>
        <p:spPr>
          <a:xfrm>
            <a:off x="457200" y="426305"/>
            <a:ext cx="8229600" cy="60388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959"/>
              <a:buFont typeface="Calibri"/>
              <a:buNone/>
            </a:pPr>
            <a:r>
              <a:rPr lang="en-GB" sz="4400" b="1" i="0" u="none" strike="noStrike" cap="none">
                <a:solidFill>
                  <a:schemeClr val="dk1"/>
                </a:solidFill>
                <a:latin typeface="Calibri"/>
                <a:ea typeface="Calibri"/>
                <a:cs typeface="Calibri"/>
                <a:sym typeface="Calibri"/>
              </a:rPr>
              <a:t>Riddles </a:t>
            </a:r>
            <a:endParaRPr sz="4400" b="0" i="0" u="none" strike="noStrike" cap="none">
              <a:solidFill>
                <a:schemeClr val="dk1"/>
              </a:solidFill>
              <a:latin typeface="Calibri"/>
              <a:ea typeface="Calibri"/>
              <a:cs typeface="Calibri"/>
              <a:sym typeface="Calibri"/>
            </a:endParaRPr>
          </a:p>
        </p:txBody>
      </p:sp>
      <p:sp>
        <p:nvSpPr>
          <p:cNvPr id="167" name="Google Shape;167;p17"/>
          <p:cNvSpPr txBox="1"/>
          <p:nvPr/>
        </p:nvSpPr>
        <p:spPr>
          <a:xfrm>
            <a:off x="457200" y="1181528"/>
            <a:ext cx="8131996" cy="5343815"/>
          </a:xfrm>
          <a:prstGeom prst="rect">
            <a:avLst/>
          </a:prstGeom>
          <a:noFill/>
          <a:ln>
            <a:noFill/>
          </a:ln>
        </p:spPr>
        <p:txBody>
          <a:bodyPr spcFirstLastPara="1" wrap="square" lIns="91425" tIns="45700" rIns="91425" bIns="45700" anchor="t" anchorCtr="0">
            <a:normAutofit/>
          </a:bodyPr>
          <a:lstStyle/>
          <a:p>
            <a:pPr marL="0" marR="0" lvl="0" indent="0" algn="l" rtl="0">
              <a:lnSpc>
                <a:spcPct val="70000"/>
              </a:lnSpc>
              <a:spcBef>
                <a:spcPts val="0"/>
              </a:spcBef>
              <a:spcAft>
                <a:spcPts val="0"/>
              </a:spcAft>
              <a:buClr>
                <a:schemeClr val="dk1"/>
              </a:buClr>
              <a:buSzPts val="3052"/>
              <a:buFont typeface="Arial"/>
              <a:buNone/>
            </a:pPr>
            <a:r>
              <a:rPr lang="en-GB" sz="2800" b="0" i="1" u="none" strike="noStrike" cap="none">
                <a:solidFill>
                  <a:schemeClr val="dk1"/>
                </a:solidFill>
                <a:latin typeface="Calibri"/>
                <a:ea typeface="Calibri"/>
                <a:cs typeface="Calibri"/>
                <a:sym typeface="Calibri"/>
              </a:rPr>
              <a:t>Choose from the following word classes: </a:t>
            </a:r>
            <a:endParaRPr/>
          </a:p>
          <a:p>
            <a:pPr marL="0" marR="0" lvl="0" indent="0" algn="l" rtl="0">
              <a:lnSpc>
                <a:spcPct val="70000"/>
              </a:lnSpc>
              <a:spcBef>
                <a:spcPts val="1000"/>
              </a:spcBef>
              <a:spcAft>
                <a:spcPts val="0"/>
              </a:spcAft>
              <a:buClr>
                <a:schemeClr val="dk1"/>
              </a:buClr>
              <a:buSzPts val="3052"/>
              <a:buFont typeface="Arial"/>
              <a:buNone/>
            </a:pPr>
            <a:endParaRPr sz="2800" b="0" i="0" u="none" strike="noStrike" cap="none">
              <a:solidFill>
                <a:schemeClr val="dk1"/>
              </a:solidFill>
              <a:latin typeface="Calibri"/>
              <a:ea typeface="Calibri"/>
              <a:cs typeface="Calibri"/>
              <a:sym typeface="Calibri"/>
            </a:endParaRPr>
          </a:p>
          <a:p>
            <a:pPr marL="0" marR="0" lvl="0" indent="0" algn="ctr" rtl="0">
              <a:lnSpc>
                <a:spcPct val="70000"/>
              </a:lnSpc>
              <a:spcBef>
                <a:spcPts val="1000"/>
              </a:spcBef>
              <a:spcAft>
                <a:spcPts val="0"/>
              </a:spcAft>
              <a:buClr>
                <a:schemeClr val="dk1"/>
              </a:buClr>
              <a:buSzPts val="3052"/>
              <a:buFont typeface="Arial"/>
              <a:buNone/>
            </a:pPr>
            <a:r>
              <a:rPr lang="en-GB" sz="2800" b="1" i="0" u="none" strike="noStrike" cap="none">
                <a:solidFill>
                  <a:srgbClr val="7030A0"/>
                </a:solidFill>
                <a:latin typeface="Calibri"/>
                <a:ea typeface="Calibri"/>
                <a:cs typeface="Calibri"/>
                <a:sym typeface="Calibri"/>
              </a:rPr>
              <a:t>pronoun</a:t>
            </a:r>
            <a:r>
              <a:rPr lang="en-GB" sz="2800" b="1" i="0" u="none" strike="noStrike" cap="none">
                <a:solidFill>
                  <a:schemeClr val="dk1"/>
                </a:solidFill>
                <a:latin typeface="Calibri"/>
                <a:ea typeface="Calibri"/>
                <a:cs typeface="Calibri"/>
                <a:sym typeface="Calibri"/>
              </a:rPr>
              <a:t>  </a:t>
            </a:r>
            <a:r>
              <a:rPr lang="en-GB" sz="2800" b="1" i="0" u="none" strike="noStrike" cap="none">
                <a:solidFill>
                  <a:srgbClr val="FF2F92"/>
                </a:solidFill>
                <a:latin typeface="Calibri"/>
                <a:ea typeface="Calibri"/>
                <a:cs typeface="Calibri"/>
                <a:sym typeface="Calibri"/>
              </a:rPr>
              <a:t>adjective</a:t>
            </a:r>
            <a:r>
              <a:rPr lang="en-GB" sz="2800" b="1" i="0" u="none" strike="noStrike" cap="none">
                <a:solidFill>
                  <a:schemeClr val="dk1"/>
                </a:solidFill>
                <a:latin typeface="Calibri"/>
                <a:ea typeface="Calibri"/>
                <a:cs typeface="Calibri"/>
                <a:sym typeface="Calibri"/>
              </a:rPr>
              <a:t>  </a:t>
            </a:r>
            <a:r>
              <a:rPr lang="en-GB" sz="2800" b="1" i="0" u="none" strike="noStrike" cap="none">
                <a:solidFill>
                  <a:srgbClr val="00B0F0"/>
                </a:solidFill>
                <a:latin typeface="Calibri"/>
                <a:ea typeface="Calibri"/>
                <a:cs typeface="Calibri"/>
                <a:sym typeface="Calibri"/>
              </a:rPr>
              <a:t>determiner</a:t>
            </a:r>
            <a:r>
              <a:rPr lang="en-GB" sz="2800" b="1" i="0" u="none" strike="noStrike" cap="none">
                <a:solidFill>
                  <a:schemeClr val="dk1"/>
                </a:solidFill>
                <a:latin typeface="Calibri"/>
                <a:ea typeface="Calibri"/>
                <a:cs typeface="Calibri"/>
                <a:sym typeface="Calibri"/>
              </a:rPr>
              <a:t>  </a:t>
            </a:r>
            <a:r>
              <a:rPr lang="en-GB" sz="2800" b="1" i="0" u="none" strike="noStrike" cap="none">
                <a:solidFill>
                  <a:schemeClr val="accent2"/>
                </a:solidFill>
                <a:latin typeface="Calibri"/>
                <a:ea typeface="Calibri"/>
                <a:cs typeface="Calibri"/>
                <a:sym typeface="Calibri"/>
              </a:rPr>
              <a:t>preposition </a:t>
            </a:r>
            <a:endParaRPr sz="2800" b="0" i="0" u="none" strike="noStrike" cap="none">
              <a:solidFill>
                <a:schemeClr val="accent2"/>
              </a:solidFill>
              <a:latin typeface="Calibri"/>
              <a:ea typeface="Calibri"/>
              <a:cs typeface="Calibri"/>
              <a:sym typeface="Calibri"/>
            </a:endParaRPr>
          </a:p>
          <a:p>
            <a:pPr marL="0" marR="0" lvl="0" indent="0" algn="l" rtl="0">
              <a:lnSpc>
                <a:spcPct val="70000"/>
              </a:lnSpc>
              <a:spcBef>
                <a:spcPts val="1000"/>
              </a:spcBef>
              <a:spcAft>
                <a:spcPts val="0"/>
              </a:spcAft>
              <a:buClr>
                <a:schemeClr val="dk1"/>
              </a:buClr>
              <a:buSzPts val="3052"/>
              <a:buFont typeface="Arial"/>
              <a:buNone/>
            </a:pPr>
            <a:endParaRPr sz="2800" b="1" i="0" u="none" strike="noStrike" cap="none">
              <a:solidFill>
                <a:srgbClr val="0070C0"/>
              </a:solidFill>
              <a:latin typeface="Calibri"/>
              <a:ea typeface="Calibri"/>
              <a:cs typeface="Calibri"/>
              <a:sym typeface="Calibri"/>
            </a:endParaRPr>
          </a:p>
          <a:p>
            <a:pPr marL="0" marR="0" lvl="0" indent="0" algn="ctr" rtl="0">
              <a:lnSpc>
                <a:spcPct val="70000"/>
              </a:lnSpc>
              <a:spcBef>
                <a:spcPts val="1000"/>
              </a:spcBef>
              <a:spcAft>
                <a:spcPts val="0"/>
              </a:spcAft>
              <a:buClr>
                <a:srgbClr val="0070C0"/>
              </a:buClr>
              <a:buSzPts val="3052"/>
              <a:buFont typeface="Arial"/>
              <a:buNone/>
            </a:pPr>
            <a:r>
              <a:rPr lang="en-GB" sz="2800" b="1" i="0" u="none" strike="noStrike" cap="none">
                <a:solidFill>
                  <a:srgbClr val="0070C0"/>
                </a:solidFill>
                <a:latin typeface="Calibri"/>
                <a:ea typeface="Calibri"/>
                <a:cs typeface="Calibri"/>
                <a:sym typeface="Calibri"/>
              </a:rPr>
              <a:t>What am I? </a:t>
            </a:r>
            <a:endParaRPr sz="2800" b="0" i="0" u="none" strike="noStrike" cap="none">
              <a:solidFill>
                <a:schemeClr val="dk1"/>
              </a:solidFill>
              <a:latin typeface="Calibri"/>
              <a:ea typeface="Calibri"/>
              <a:cs typeface="Calibri"/>
              <a:sym typeface="Calibri"/>
            </a:endParaRPr>
          </a:p>
          <a:p>
            <a:pPr marL="0" marR="0" lvl="0" indent="0" algn="l" rtl="0">
              <a:lnSpc>
                <a:spcPct val="100000"/>
              </a:lnSpc>
              <a:spcBef>
                <a:spcPts val="1000"/>
              </a:spcBef>
              <a:spcAft>
                <a:spcPts val="0"/>
              </a:spcAft>
              <a:buClr>
                <a:schemeClr val="dk1"/>
              </a:buClr>
              <a:buSzPts val="3052"/>
              <a:buFont typeface="Arial"/>
              <a:buNone/>
            </a:pPr>
            <a:r>
              <a:rPr lang="en-GB" sz="2800" b="0" i="0" u="none" strike="noStrike" cap="none">
                <a:solidFill>
                  <a:srgbClr val="7F7F7F"/>
                </a:solidFill>
                <a:latin typeface="Calibri"/>
                <a:ea typeface="Calibri"/>
                <a:cs typeface="Calibri"/>
                <a:sym typeface="Calibri"/>
              </a:rPr>
              <a:t>I can express time, place or cause.</a:t>
            </a:r>
            <a:endParaRPr/>
          </a:p>
          <a:p>
            <a:pPr marL="0" marR="0" lvl="0" indent="0" algn="l" rtl="0">
              <a:lnSpc>
                <a:spcPct val="100000"/>
              </a:lnSpc>
              <a:spcBef>
                <a:spcPts val="1000"/>
              </a:spcBef>
              <a:spcAft>
                <a:spcPts val="0"/>
              </a:spcAft>
              <a:buClr>
                <a:schemeClr val="dk1"/>
              </a:buClr>
              <a:buSzPts val="3052"/>
              <a:buFont typeface="Arial"/>
              <a:buNone/>
            </a:pPr>
            <a:r>
              <a:rPr lang="en-GB" sz="2800" b="0" i="0" u="none" strike="noStrike" cap="none">
                <a:solidFill>
                  <a:srgbClr val="7F7F7F"/>
                </a:solidFill>
                <a:latin typeface="Calibri"/>
                <a:ea typeface="Calibri"/>
                <a:cs typeface="Calibri"/>
                <a:sym typeface="Calibri"/>
              </a:rPr>
              <a:t>I am normally placed </a:t>
            </a:r>
            <a:r>
              <a:rPr lang="en-GB" sz="2800" b="1" i="0" u="none" strike="noStrike" cap="none">
                <a:solidFill>
                  <a:srgbClr val="FFC000"/>
                </a:solidFill>
                <a:latin typeface="Calibri"/>
                <a:ea typeface="Calibri"/>
                <a:cs typeface="Calibri"/>
                <a:sym typeface="Calibri"/>
              </a:rPr>
              <a:t>before</a:t>
            </a:r>
            <a:r>
              <a:rPr lang="en-GB" sz="2800" b="0" i="0" u="none" strike="noStrike" cap="none">
                <a:solidFill>
                  <a:srgbClr val="7F7F7F"/>
                </a:solidFill>
                <a:latin typeface="Calibri"/>
                <a:ea typeface="Calibri"/>
                <a:cs typeface="Calibri"/>
                <a:sym typeface="Calibri"/>
              </a:rPr>
              <a:t> a noun, </a:t>
            </a:r>
            <a:br>
              <a:rPr lang="en-GB" sz="2800" b="0" i="0" u="none" strike="noStrike" cap="none">
                <a:solidFill>
                  <a:srgbClr val="7F7F7F"/>
                </a:solidFill>
                <a:latin typeface="Calibri"/>
                <a:ea typeface="Calibri"/>
                <a:cs typeface="Calibri"/>
                <a:sym typeface="Calibri"/>
              </a:rPr>
            </a:br>
            <a:r>
              <a:rPr lang="en-GB" sz="2800" b="0" i="0" u="none" strike="noStrike" cap="none">
                <a:solidFill>
                  <a:srgbClr val="7F7F7F"/>
                </a:solidFill>
                <a:latin typeface="Calibri"/>
                <a:ea typeface="Calibri"/>
                <a:cs typeface="Calibri"/>
                <a:sym typeface="Calibri"/>
              </a:rPr>
              <a:t>noun phrase or pronoun.</a:t>
            </a:r>
            <a:endParaRPr/>
          </a:p>
          <a:p>
            <a:pPr marL="0" marR="0" lvl="0" indent="0" algn="ctr" rtl="0">
              <a:lnSpc>
                <a:spcPct val="70000"/>
              </a:lnSpc>
              <a:spcBef>
                <a:spcPts val="1000"/>
              </a:spcBef>
              <a:spcAft>
                <a:spcPts val="0"/>
              </a:spcAft>
              <a:buClr>
                <a:srgbClr val="0070C0"/>
              </a:buClr>
              <a:buSzPts val="3052"/>
              <a:buFont typeface="Arial"/>
              <a:buNone/>
            </a:pPr>
            <a:r>
              <a:rPr lang="en-GB" sz="2800" b="1" i="0" u="none" strike="noStrike" cap="none">
                <a:solidFill>
                  <a:srgbClr val="0070C0"/>
                </a:solidFill>
                <a:latin typeface="Calibri"/>
                <a:ea typeface="Calibri"/>
                <a:cs typeface="Calibri"/>
                <a:sym typeface="Calibri"/>
              </a:rPr>
              <a:t>What am I? </a:t>
            </a:r>
            <a:endParaRPr sz="2800" b="0" i="0" u="none" strike="noStrike" cap="none">
              <a:solidFill>
                <a:schemeClr val="dk1"/>
              </a:solidFill>
              <a:latin typeface="Calibri"/>
              <a:ea typeface="Calibri"/>
              <a:cs typeface="Calibri"/>
              <a:sym typeface="Calibri"/>
            </a:endParaRPr>
          </a:p>
          <a:p>
            <a:pPr marL="0" marR="0" lvl="0" indent="0" algn="l" rtl="0">
              <a:lnSpc>
                <a:spcPct val="70000"/>
              </a:lnSpc>
              <a:spcBef>
                <a:spcPts val="1000"/>
              </a:spcBef>
              <a:spcAft>
                <a:spcPts val="0"/>
              </a:spcAft>
              <a:buClr>
                <a:schemeClr val="dk1"/>
              </a:buClr>
              <a:buSzPts val="2035"/>
              <a:buFont typeface="Arial"/>
              <a:buNone/>
            </a:pPr>
            <a:endParaRPr sz="2035" b="0" i="0" u="none" strike="noStrike" cap="none">
              <a:solidFill>
                <a:schemeClr val="dk1"/>
              </a:solidFill>
              <a:latin typeface="Calibri"/>
              <a:ea typeface="Calibri"/>
              <a:cs typeface="Calibri"/>
              <a:sym typeface="Calibri"/>
            </a:endParaRPr>
          </a:p>
          <a:p>
            <a:pPr marL="0" marR="0" lvl="0" indent="0" algn="l" rtl="0">
              <a:lnSpc>
                <a:spcPct val="70000"/>
              </a:lnSpc>
              <a:spcBef>
                <a:spcPts val="1000"/>
              </a:spcBef>
              <a:spcAft>
                <a:spcPts val="0"/>
              </a:spcAft>
              <a:buClr>
                <a:schemeClr val="dk1"/>
              </a:buClr>
              <a:buSzPts val="2035"/>
              <a:buFont typeface="Arial"/>
              <a:buNone/>
            </a:pPr>
            <a:r>
              <a:rPr lang="en-GB" sz="1000" b="0" i="1" u="none" strike="noStrike" cap="none">
                <a:solidFill>
                  <a:schemeClr val="dk1"/>
                </a:solidFill>
                <a:latin typeface="Calibri"/>
                <a:ea typeface="Calibri"/>
                <a:cs typeface="Calibri"/>
                <a:sym typeface="Calibri"/>
              </a:rPr>
              <a:t>Further subject knowledge: UCL English grammar knowledge organiser</a:t>
            </a:r>
            <a:endParaRPr/>
          </a:p>
        </p:txBody>
      </p:sp>
      <p:sp>
        <p:nvSpPr>
          <p:cNvPr id="168" name="Google Shape;168;p17"/>
          <p:cNvSpPr/>
          <p:nvPr/>
        </p:nvSpPr>
        <p:spPr>
          <a:xfrm>
            <a:off x="6087438" y="4222679"/>
            <a:ext cx="2501758" cy="1543849"/>
          </a:xfrm>
          <a:prstGeom prst="cloudCallout">
            <a:avLst>
              <a:gd name="adj1" fmla="val -67119"/>
              <a:gd name="adj2" fmla="val -34345"/>
            </a:avLst>
          </a:prstGeom>
          <a:solidFill>
            <a:srgbClr val="FFC000"/>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GB" sz="2000" b="1" i="0" u="none" strike="noStrike" cap="none">
                <a:solidFill>
                  <a:schemeClr val="lt1"/>
                </a:solidFill>
                <a:latin typeface="Calibri"/>
                <a:ea typeface="Calibri"/>
                <a:cs typeface="Calibri"/>
                <a:sym typeface="Calibri"/>
              </a:rPr>
              <a:t>I think that…</a:t>
            </a:r>
            <a:endParaRPr sz="2000" b="0"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GB" sz="2000" b="1" i="0" u="none" strike="noStrike" cap="none">
                <a:solidFill>
                  <a:schemeClr val="lt1"/>
                </a:solidFill>
                <a:latin typeface="Calibri"/>
                <a:ea typeface="Calibri"/>
                <a:cs typeface="Calibri"/>
                <a:sym typeface="Calibri"/>
              </a:rPr>
              <a:t>This is because…</a:t>
            </a:r>
            <a:endParaRPr sz="2000" b="0" i="0" u="none" strike="noStrike" cap="non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0"/>
          <p:cNvSpPr txBox="1"/>
          <p:nvPr/>
        </p:nvSpPr>
        <p:spPr>
          <a:xfrm>
            <a:off x="549400" y="363389"/>
            <a:ext cx="8229600" cy="1143000"/>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2790"/>
              <a:buFont typeface="Calibri"/>
              <a:buNone/>
            </a:pPr>
            <a:r>
              <a:rPr lang="en-GB" sz="2790" b="1" i="0" u="none" strike="noStrike" cap="none">
                <a:solidFill>
                  <a:schemeClr val="dk1"/>
                </a:solidFill>
                <a:latin typeface="Calibri"/>
                <a:ea typeface="Calibri"/>
                <a:cs typeface="Calibri"/>
                <a:sym typeface="Calibri"/>
              </a:rPr>
              <a:t>Circle the four </a:t>
            </a:r>
            <a:r>
              <a:rPr lang="en-GB" sz="2790" b="1" i="0" u="none" strike="noStrike" cap="none">
                <a:solidFill>
                  <a:srgbClr val="00B0F0"/>
                </a:solidFill>
                <a:latin typeface="Calibri"/>
                <a:ea typeface="Calibri"/>
                <a:cs typeface="Calibri"/>
                <a:sym typeface="Calibri"/>
              </a:rPr>
              <a:t>prepositions</a:t>
            </a:r>
            <a:r>
              <a:rPr lang="en-GB" sz="2790" b="1" i="0" u="none" strike="noStrike" cap="none">
                <a:solidFill>
                  <a:schemeClr val="dk1"/>
                </a:solidFill>
                <a:latin typeface="Calibri"/>
                <a:ea typeface="Calibri"/>
                <a:cs typeface="Calibri"/>
                <a:sym typeface="Calibri"/>
              </a:rPr>
              <a:t> in the sentence below.</a:t>
            </a:r>
            <a:endParaRPr sz="3959" b="0" i="0" u="none" strike="noStrike" cap="none">
              <a:solidFill>
                <a:schemeClr val="dk1"/>
              </a:solidFill>
              <a:latin typeface="Calibri"/>
              <a:ea typeface="Calibri"/>
              <a:cs typeface="Calibri"/>
              <a:sym typeface="Calibri"/>
            </a:endParaRPr>
          </a:p>
        </p:txBody>
      </p:sp>
      <p:sp>
        <p:nvSpPr>
          <p:cNvPr id="175" name="Google Shape;175;p30"/>
          <p:cNvSpPr txBox="1"/>
          <p:nvPr/>
        </p:nvSpPr>
        <p:spPr>
          <a:xfrm>
            <a:off x="657546" y="1941817"/>
            <a:ext cx="8029254" cy="2907344"/>
          </a:xfrm>
          <a:prstGeom prst="rect">
            <a:avLst/>
          </a:prstGeom>
          <a:noFill/>
          <a:ln>
            <a:noFill/>
          </a:ln>
        </p:spPr>
        <p:txBody>
          <a:bodyPr spcFirstLastPara="1" wrap="square" lIns="91425" tIns="45700" rIns="91425" bIns="45700" anchor="t" anchorCtr="0">
            <a:normAutofit/>
          </a:bodyPr>
          <a:lstStyle/>
          <a:p>
            <a:pPr marL="0" marR="0" lvl="0" indent="0" algn="l" rtl="0">
              <a:lnSpc>
                <a:spcPct val="200000"/>
              </a:lnSpc>
              <a:spcBef>
                <a:spcPts val="0"/>
              </a:spcBef>
              <a:spcAft>
                <a:spcPts val="0"/>
              </a:spcAft>
              <a:buClr>
                <a:schemeClr val="dk1"/>
              </a:buClr>
              <a:buSzPts val="2790"/>
              <a:buFont typeface="Calibri"/>
              <a:buNone/>
            </a:pPr>
            <a:r>
              <a:rPr lang="en-GB" sz="2790" b="0" i="0" u="none" strike="noStrike" cap="none">
                <a:solidFill>
                  <a:schemeClr val="dk1"/>
                </a:solidFill>
                <a:latin typeface="Calibri"/>
                <a:ea typeface="Calibri"/>
                <a:cs typeface="Calibri"/>
                <a:sym typeface="Calibri"/>
              </a:rPr>
              <a:t>On a mountain bike, you can cycle across rocky ground, along muddy paths and over harsh terrain.</a:t>
            </a:r>
            <a:endParaRPr sz="3959" b="0" i="0" u="none" strike="noStrike" cap="none">
              <a:solidFill>
                <a:schemeClr val="dk1"/>
              </a:solidFill>
              <a:latin typeface="Calibri"/>
              <a:ea typeface="Calibri"/>
              <a:cs typeface="Calibri"/>
              <a:sym typeface="Calibri"/>
            </a:endParaRPr>
          </a:p>
        </p:txBody>
      </p:sp>
      <p:sp>
        <p:nvSpPr>
          <p:cNvPr id="176" name="Google Shape;176;p30"/>
          <p:cNvSpPr txBox="1"/>
          <p:nvPr/>
        </p:nvSpPr>
        <p:spPr>
          <a:xfrm>
            <a:off x="7407668" y="4966090"/>
            <a:ext cx="1181528" cy="3184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Calibri"/>
                <a:ea typeface="Calibri"/>
                <a:cs typeface="Calibri"/>
                <a:sym typeface="Calibri"/>
              </a:rPr>
              <a:t>1 mark</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t>Apply to writing </a:t>
            </a:r>
            <a:endParaRPr b="1"/>
          </a:p>
        </p:txBody>
      </p:sp>
      <p:pic>
        <p:nvPicPr>
          <p:cNvPr id="183" name="Google Shape;183;p13"/>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3197403" y="1544548"/>
            <a:ext cx="2749193" cy="422952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GB" b="1"/>
              <a:t>Separate the prepositions </a:t>
            </a:r>
            <a:endParaRPr/>
          </a:p>
        </p:txBody>
      </p:sp>
      <p:graphicFrame>
        <p:nvGraphicFramePr>
          <p:cNvPr id="189" name="Google Shape;189;p14"/>
          <p:cNvGraphicFramePr/>
          <p:nvPr/>
        </p:nvGraphicFramePr>
        <p:xfrm>
          <a:off x="628650" y="1787703"/>
          <a:ext cx="3000000" cy="3000000"/>
        </p:xfrm>
        <a:graphic>
          <a:graphicData uri="http://schemas.openxmlformats.org/drawingml/2006/table">
            <a:tbl>
              <a:tblPr firstRow="1" bandRow="1">
                <a:noFill/>
                <a:tableStyleId>{6B78439F-D2E1-4FCC-967E-44144F4E205C}</a:tableStyleId>
              </a:tblPr>
              <a:tblGrid>
                <a:gridCol w="1971675">
                  <a:extLst>
                    <a:ext uri="{9D8B030D-6E8A-4147-A177-3AD203B41FA5}">
                      <a16:colId xmlns:a16="http://schemas.microsoft.com/office/drawing/2014/main" val="20000"/>
                    </a:ext>
                  </a:extLst>
                </a:gridCol>
                <a:gridCol w="1488550">
                  <a:extLst>
                    <a:ext uri="{9D8B030D-6E8A-4147-A177-3AD203B41FA5}">
                      <a16:colId xmlns:a16="http://schemas.microsoft.com/office/drawing/2014/main" val="20001"/>
                    </a:ext>
                  </a:extLst>
                </a:gridCol>
                <a:gridCol w="1984725">
                  <a:extLst>
                    <a:ext uri="{9D8B030D-6E8A-4147-A177-3AD203B41FA5}">
                      <a16:colId xmlns:a16="http://schemas.microsoft.com/office/drawing/2014/main" val="20002"/>
                    </a:ext>
                  </a:extLst>
                </a:gridCol>
                <a:gridCol w="2441750">
                  <a:extLst>
                    <a:ext uri="{9D8B030D-6E8A-4147-A177-3AD203B41FA5}">
                      <a16:colId xmlns:a16="http://schemas.microsoft.com/office/drawing/2014/main" val="20003"/>
                    </a:ext>
                  </a:extLst>
                </a:gridCol>
              </a:tblGrid>
              <a:tr h="748350">
                <a:tc>
                  <a:txBody>
                    <a:bodyPr/>
                    <a:lstStyle/>
                    <a:p>
                      <a:pPr marL="0" marR="0" lvl="0" indent="0" algn="ctr" rtl="0">
                        <a:lnSpc>
                          <a:spcPct val="100000"/>
                        </a:lnSpc>
                        <a:spcBef>
                          <a:spcPts val="0"/>
                        </a:spcBef>
                        <a:spcAft>
                          <a:spcPts val="0"/>
                        </a:spcAft>
                        <a:buClr>
                          <a:srgbClr val="000000"/>
                        </a:buClr>
                        <a:buSzPts val="2800"/>
                        <a:buFont typeface="Arial"/>
                        <a:buNone/>
                      </a:pPr>
                      <a:r>
                        <a:rPr lang="en-GB" sz="2800" u="none" strike="noStrike" cap="none"/>
                        <a:t>Time </a:t>
                      </a:r>
                      <a:endParaRPr sz="2800" u="none" strike="noStrike" cap="none"/>
                    </a:p>
                  </a:txBody>
                  <a:tcPr marL="82275" marR="82275" marT="41125" marB="41125" anchor="ctr">
                    <a:solidFill>
                      <a:srgbClr val="FFC000"/>
                    </a:solidFill>
                  </a:tcPr>
                </a:tc>
                <a:tc>
                  <a:txBody>
                    <a:bodyPr/>
                    <a:lstStyle/>
                    <a:p>
                      <a:pPr marL="0" marR="0" lvl="0" indent="0" algn="ctr" rtl="0">
                        <a:lnSpc>
                          <a:spcPct val="100000"/>
                        </a:lnSpc>
                        <a:spcBef>
                          <a:spcPts val="0"/>
                        </a:spcBef>
                        <a:spcAft>
                          <a:spcPts val="0"/>
                        </a:spcAft>
                        <a:buClr>
                          <a:srgbClr val="000000"/>
                        </a:buClr>
                        <a:buSzPts val="2800"/>
                        <a:buFont typeface="Arial"/>
                        <a:buNone/>
                      </a:pPr>
                      <a:r>
                        <a:rPr lang="en-GB" sz="2800" u="none" strike="noStrike" cap="none"/>
                        <a:t>Place</a:t>
                      </a:r>
                      <a:endParaRPr sz="2800" u="none" strike="noStrike" cap="none"/>
                    </a:p>
                  </a:txBody>
                  <a:tcPr marL="82275" marR="82275" marT="41125" marB="41125" anchor="ctr">
                    <a:solidFill>
                      <a:srgbClr val="FFC000"/>
                    </a:solidFill>
                  </a:tcPr>
                </a:tc>
                <a:tc>
                  <a:txBody>
                    <a:bodyPr/>
                    <a:lstStyle/>
                    <a:p>
                      <a:pPr marL="0" marR="0" lvl="0" indent="0" algn="ctr" rtl="0">
                        <a:lnSpc>
                          <a:spcPct val="100000"/>
                        </a:lnSpc>
                        <a:spcBef>
                          <a:spcPts val="0"/>
                        </a:spcBef>
                        <a:spcAft>
                          <a:spcPts val="0"/>
                        </a:spcAft>
                        <a:buClr>
                          <a:srgbClr val="000000"/>
                        </a:buClr>
                        <a:buSzPts val="2800"/>
                        <a:buFont typeface="Arial"/>
                        <a:buNone/>
                      </a:pPr>
                      <a:r>
                        <a:rPr lang="en-GB" sz="2800" u="none" strike="noStrike" cap="none"/>
                        <a:t>Cause </a:t>
                      </a:r>
                      <a:endParaRPr sz="2800" u="none" strike="noStrike" cap="none"/>
                    </a:p>
                  </a:txBody>
                  <a:tcPr marL="82275" marR="82275" marT="41125" marB="41125" anchor="ctr">
                    <a:solidFill>
                      <a:srgbClr val="FFC000"/>
                    </a:solidFill>
                  </a:tcPr>
                </a:tc>
                <a:tc>
                  <a:txBody>
                    <a:bodyPr/>
                    <a:lstStyle/>
                    <a:p>
                      <a:pPr marL="0" marR="0" lvl="0" indent="0" algn="ctr" rtl="0">
                        <a:lnSpc>
                          <a:spcPct val="100000"/>
                        </a:lnSpc>
                        <a:spcBef>
                          <a:spcPts val="0"/>
                        </a:spcBef>
                        <a:spcAft>
                          <a:spcPts val="0"/>
                        </a:spcAft>
                        <a:buClr>
                          <a:srgbClr val="000000"/>
                        </a:buClr>
                        <a:buSzPts val="2800"/>
                        <a:buFont typeface="Arial"/>
                        <a:buNone/>
                      </a:pPr>
                      <a:r>
                        <a:rPr lang="en-GB" sz="2800" u="none" strike="noStrike" cap="none"/>
                        <a:t>Movement </a:t>
                      </a:r>
                      <a:endParaRPr sz="2800" u="none" strike="noStrike" cap="none"/>
                    </a:p>
                  </a:txBody>
                  <a:tcPr marL="82275" marR="82275" marT="41125" marB="41125" anchor="ctr">
                    <a:solidFill>
                      <a:srgbClr val="FFC000"/>
                    </a:solidFill>
                  </a:tcPr>
                </a:tc>
                <a:extLst>
                  <a:ext uri="{0D108BD9-81ED-4DB2-BD59-A6C34878D82A}">
                    <a16:rowId xmlns:a16="http://schemas.microsoft.com/office/drawing/2014/main" val="10000"/>
                  </a:ext>
                </a:extLst>
              </a:tr>
              <a:tr h="998250">
                <a:tc>
                  <a:txBody>
                    <a:bodyPr/>
                    <a:lstStyle/>
                    <a:p>
                      <a:pPr marL="0" marR="0" lvl="0" indent="0" algn="ctr" rtl="0">
                        <a:lnSpc>
                          <a:spcPct val="100000"/>
                        </a:lnSpc>
                        <a:spcBef>
                          <a:spcPts val="0"/>
                        </a:spcBef>
                        <a:spcAft>
                          <a:spcPts val="0"/>
                        </a:spcAft>
                        <a:buClr>
                          <a:srgbClr val="000000"/>
                        </a:buClr>
                        <a:buSzPts val="2500"/>
                        <a:buFont typeface="Arial"/>
                        <a:buNone/>
                      </a:pPr>
                      <a:r>
                        <a:rPr lang="en-GB" sz="2500" u="none" strike="noStrike" cap="none"/>
                        <a:t>after</a:t>
                      </a:r>
                      <a:endParaRPr sz="1300" u="none" strike="noStrike" cap="none"/>
                    </a:p>
                    <a:p>
                      <a:pPr marL="0" marR="0" lvl="0" indent="0" algn="ctr" rtl="0">
                        <a:lnSpc>
                          <a:spcPct val="100000"/>
                        </a:lnSpc>
                        <a:spcBef>
                          <a:spcPts val="0"/>
                        </a:spcBef>
                        <a:spcAft>
                          <a:spcPts val="0"/>
                        </a:spcAft>
                        <a:buClr>
                          <a:srgbClr val="000000"/>
                        </a:buClr>
                        <a:buSzPts val="2500"/>
                        <a:buFont typeface="Arial"/>
                        <a:buNone/>
                      </a:pPr>
                      <a:r>
                        <a:rPr lang="en-GB" sz="2500" u="none" strike="noStrike" cap="none"/>
                        <a:t>before </a:t>
                      </a:r>
                      <a:endParaRPr sz="1300" u="none" strike="noStrike" cap="none"/>
                    </a:p>
                  </a:txBody>
                  <a:tcPr marL="82275" marR="82275" marT="41125" marB="41125" anchor="ctr">
                    <a:solidFill>
                      <a:srgbClr val="F2F2F2"/>
                    </a:solidFill>
                  </a:tcPr>
                </a:tc>
                <a:tc>
                  <a:txBody>
                    <a:bodyPr/>
                    <a:lstStyle/>
                    <a:p>
                      <a:pPr marL="0" marR="0" lvl="0" indent="0" algn="ctr" rtl="0">
                        <a:lnSpc>
                          <a:spcPct val="100000"/>
                        </a:lnSpc>
                        <a:spcBef>
                          <a:spcPts val="0"/>
                        </a:spcBef>
                        <a:spcAft>
                          <a:spcPts val="0"/>
                        </a:spcAft>
                        <a:buClr>
                          <a:srgbClr val="000000"/>
                        </a:buClr>
                        <a:buSzPts val="2500"/>
                        <a:buFont typeface="Arial"/>
                        <a:buNone/>
                      </a:pPr>
                      <a:r>
                        <a:rPr lang="en-GB" sz="2500" u="none" strike="noStrike" cap="none"/>
                        <a:t>in</a:t>
                      </a:r>
                      <a:endParaRPr sz="1300" u="none" strike="noStrike" cap="none"/>
                    </a:p>
                    <a:p>
                      <a:pPr marL="0" marR="0" lvl="0" indent="0" algn="ctr" rtl="0">
                        <a:lnSpc>
                          <a:spcPct val="100000"/>
                        </a:lnSpc>
                        <a:spcBef>
                          <a:spcPts val="0"/>
                        </a:spcBef>
                        <a:spcAft>
                          <a:spcPts val="0"/>
                        </a:spcAft>
                        <a:buClr>
                          <a:srgbClr val="000000"/>
                        </a:buClr>
                        <a:buSzPts val="2500"/>
                        <a:buFont typeface="Arial"/>
                        <a:buNone/>
                      </a:pPr>
                      <a:r>
                        <a:rPr lang="en-GB" sz="2500" u="none" strike="noStrike" cap="none"/>
                        <a:t>on</a:t>
                      </a:r>
                      <a:endParaRPr sz="1300" u="none" strike="noStrike" cap="none"/>
                    </a:p>
                  </a:txBody>
                  <a:tcPr marL="82275" marR="82275" marT="41125" marB="41125" anchor="ctr">
                    <a:solidFill>
                      <a:srgbClr val="F2F2F2"/>
                    </a:solidFill>
                  </a:tcPr>
                </a:tc>
                <a:tc>
                  <a:txBody>
                    <a:bodyPr/>
                    <a:lstStyle/>
                    <a:p>
                      <a:pPr marL="0" marR="0" lvl="0" indent="0" algn="ctr" rtl="0">
                        <a:lnSpc>
                          <a:spcPct val="100000"/>
                        </a:lnSpc>
                        <a:spcBef>
                          <a:spcPts val="0"/>
                        </a:spcBef>
                        <a:spcAft>
                          <a:spcPts val="0"/>
                        </a:spcAft>
                        <a:buClr>
                          <a:srgbClr val="000000"/>
                        </a:buClr>
                        <a:buSzPts val="2500"/>
                        <a:buFont typeface="Arial"/>
                        <a:buNone/>
                      </a:pPr>
                      <a:r>
                        <a:rPr lang="en-GB" sz="2500" u="none" strike="noStrike" cap="none"/>
                        <a:t>because of</a:t>
                      </a:r>
                      <a:endParaRPr sz="1300" u="none" strike="noStrike" cap="none"/>
                    </a:p>
                    <a:p>
                      <a:pPr marL="0" marR="0" lvl="0" indent="0" algn="ctr" rtl="0">
                        <a:lnSpc>
                          <a:spcPct val="100000"/>
                        </a:lnSpc>
                        <a:spcBef>
                          <a:spcPts val="0"/>
                        </a:spcBef>
                        <a:spcAft>
                          <a:spcPts val="0"/>
                        </a:spcAft>
                        <a:buClr>
                          <a:srgbClr val="000000"/>
                        </a:buClr>
                        <a:buSzPts val="2500"/>
                        <a:buFont typeface="Arial"/>
                        <a:buNone/>
                      </a:pPr>
                      <a:r>
                        <a:rPr lang="en-GB" sz="2500" u="none" strike="noStrike" cap="none"/>
                        <a:t>for</a:t>
                      </a:r>
                      <a:endParaRPr sz="1300" u="none" strike="noStrike" cap="none"/>
                    </a:p>
                  </a:txBody>
                  <a:tcPr marL="82275" marR="82275" marT="41125" marB="41125" anchor="ctr">
                    <a:solidFill>
                      <a:srgbClr val="F2F2F2"/>
                    </a:solidFill>
                  </a:tcPr>
                </a:tc>
                <a:tc>
                  <a:txBody>
                    <a:bodyPr/>
                    <a:lstStyle/>
                    <a:p>
                      <a:pPr marL="0" marR="0" lvl="0" indent="0" algn="ctr" rtl="0">
                        <a:lnSpc>
                          <a:spcPct val="100000"/>
                        </a:lnSpc>
                        <a:spcBef>
                          <a:spcPts val="0"/>
                        </a:spcBef>
                        <a:spcAft>
                          <a:spcPts val="0"/>
                        </a:spcAft>
                        <a:buClr>
                          <a:srgbClr val="000000"/>
                        </a:buClr>
                        <a:buSzPts val="2500"/>
                        <a:buFont typeface="Arial"/>
                        <a:buNone/>
                      </a:pPr>
                      <a:r>
                        <a:rPr lang="en-GB" sz="2500" u="none" strike="noStrike" cap="none"/>
                        <a:t>through</a:t>
                      </a:r>
                      <a:endParaRPr sz="1300" u="none" strike="noStrike" cap="none"/>
                    </a:p>
                    <a:p>
                      <a:pPr marL="0" marR="0" lvl="0" indent="0" algn="ctr" rtl="0">
                        <a:lnSpc>
                          <a:spcPct val="100000"/>
                        </a:lnSpc>
                        <a:spcBef>
                          <a:spcPts val="0"/>
                        </a:spcBef>
                        <a:spcAft>
                          <a:spcPts val="0"/>
                        </a:spcAft>
                        <a:buClr>
                          <a:srgbClr val="000000"/>
                        </a:buClr>
                        <a:buSzPts val="2500"/>
                        <a:buFont typeface="Arial"/>
                        <a:buNone/>
                      </a:pPr>
                      <a:r>
                        <a:rPr lang="en-GB" sz="2500" u="none" strike="noStrike" cap="none"/>
                        <a:t>up</a:t>
                      </a:r>
                      <a:endParaRPr sz="1300" u="none" strike="noStrike" cap="none"/>
                    </a:p>
                  </a:txBody>
                  <a:tcPr marL="82275" marR="82275" marT="41125" marB="41125" anchor="ctr">
                    <a:solidFill>
                      <a:srgbClr val="F2F2F2"/>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1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t>Act out the prepositions </a:t>
            </a:r>
            <a:endParaRPr/>
          </a:p>
        </p:txBody>
      </p:sp>
      <p:sp>
        <p:nvSpPr>
          <p:cNvPr id="195" name="Google Shape;195;p15"/>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GB"/>
              <a:t>Get children to model the action.</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GB">
                <a:solidFill>
                  <a:srgbClr val="7F7F7F"/>
                </a:solidFill>
              </a:rPr>
              <a:t>She hid </a:t>
            </a:r>
            <a:r>
              <a:rPr lang="en-GB" b="1" i="1">
                <a:solidFill>
                  <a:srgbClr val="00B0F0"/>
                </a:solidFill>
              </a:rPr>
              <a:t>behind</a:t>
            </a:r>
            <a:r>
              <a:rPr lang="en-GB">
                <a:solidFill>
                  <a:srgbClr val="7F7F7F"/>
                </a:solidFill>
              </a:rPr>
              <a:t> the table. </a:t>
            </a:r>
            <a:endParaRPr>
              <a:solidFill>
                <a:srgbClr val="7F7F7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6"/>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t>Model using prepositions</a:t>
            </a:r>
            <a:endParaRPr/>
          </a:p>
        </p:txBody>
      </p:sp>
      <p:sp>
        <p:nvSpPr>
          <p:cNvPr id="201" name="Google Shape;201;p16"/>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GB" i="1"/>
              <a:t>During shared writing, model your thought-process. </a:t>
            </a:r>
            <a:endParaRPr i="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pic>
        <p:nvPicPr>
          <p:cNvPr id="7" name="Picture 6">
            <a:extLst>
              <a:ext uri="{FF2B5EF4-FFF2-40B4-BE49-F238E27FC236}">
                <a16:creationId xmlns:a16="http://schemas.microsoft.com/office/drawing/2014/main" id="{939A6480-8882-6340-AA97-A7E9D1478E1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312609"/>
          </a:xfrm>
          <a:prstGeom prst="rect">
            <a:avLst/>
          </a:prstGeom>
        </p:spPr>
      </p:pic>
      <p:sp>
        <p:nvSpPr>
          <p:cNvPr id="207" name="Google Shape;207;p31"/>
          <p:cNvSpPr txBox="1"/>
          <p:nvPr/>
        </p:nvSpPr>
        <p:spPr>
          <a:xfrm>
            <a:off x="3906748" y="4656122"/>
            <a:ext cx="6858000" cy="1655762"/>
          </a:xfrm>
          <a:prstGeom prst="rect">
            <a:avLst/>
          </a:prstGeom>
          <a:noFill/>
          <a:ln>
            <a:noFill/>
          </a:ln>
        </p:spPr>
        <p:txBody>
          <a:bodyPr spcFirstLastPara="1" wrap="square" lIns="91425" tIns="45700" rIns="91425" bIns="45700" anchor="t" anchorCtr="0">
            <a:normAutofit/>
          </a:bodyPr>
          <a:lstStyle/>
          <a:p>
            <a:pPr marL="0" marR="0" lvl="0" indent="0" algn="l" rtl="0">
              <a:lnSpc>
                <a:spcPct val="70000"/>
              </a:lnSpc>
              <a:spcBef>
                <a:spcPts val="0"/>
              </a:spcBef>
              <a:spcAft>
                <a:spcPts val="0"/>
              </a:spcAft>
              <a:buClr>
                <a:schemeClr val="dk1"/>
              </a:buClr>
              <a:buSzPts val="1860"/>
              <a:buFont typeface="Arial"/>
              <a:buNone/>
            </a:pPr>
            <a:r>
              <a:rPr lang="en-GB" sz="1860" b="0" i="0" u="none" strike="noStrike" cap="none">
                <a:solidFill>
                  <a:schemeClr val="dk1"/>
                </a:solidFill>
                <a:latin typeface="Calibri"/>
                <a:ea typeface="Calibri"/>
                <a:cs typeface="Calibri"/>
                <a:sym typeface="Calibri"/>
              </a:rPr>
              <a:t>Course creator: Shareen Wilkinson </a:t>
            </a:r>
            <a:endParaRPr/>
          </a:p>
          <a:p>
            <a:pPr marL="0" marR="0" lvl="0" indent="0" algn="l" rtl="0">
              <a:lnSpc>
                <a:spcPct val="70000"/>
              </a:lnSpc>
              <a:spcBef>
                <a:spcPts val="1000"/>
              </a:spcBef>
              <a:spcAft>
                <a:spcPts val="0"/>
              </a:spcAft>
              <a:buClr>
                <a:schemeClr val="dk1"/>
              </a:buClr>
              <a:buSzPts val="1860"/>
              <a:buFont typeface="Arial"/>
              <a:buNone/>
            </a:pPr>
            <a:r>
              <a:rPr lang="en-GB" sz="1860" b="0" i="0" u="none" strike="noStrike" cap="none">
                <a:solidFill>
                  <a:schemeClr val="dk1"/>
                </a:solidFill>
                <a:latin typeface="Calibri"/>
                <a:ea typeface="Calibri"/>
                <a:cs typeface="Calibri"/>
                <a:sym typeface="Calibri"/>
              </a:rPr>
              <a:t>@ShareenAdvice  </a:t>
            </a:r>
            <a:endParaRPr sz="2400" b="0" i="0" u="none" strike="noStrike" cap="none">
              <a:solidFill>
                <a:schemeClr val="dk1"/>
              </a:solidFill>
              <a:latin typeface="Calibri"/>
              <a:ea typeface="Calibri"/>
              <a:cs typeface="Calibri"/>
              <a:sym typeface="Calibri"/>
            </a:endParaRPr>
          </a:p>
        </p:txBody>
      </p:sp>
      <p:pic>
        <p:nvPicPr>
          <p:cNvPr id="208" name="Google Shape;208;p31"/>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3801438" y="1298521"/>
            <a:ext cx="1797978" cy="821166"/>
          </a:xfrm>
          <a:prstGeom prst="rect">
            <a:avLst/>
          </a:prstGeom>
          <a:noFill/>
          <a:ln>
            <a:noFill/>
          </a:ln>
        </p:spPr>
      </p:pic>
      <p:sp>
        <p:nvSpPr>
          <p:cNvPr id="209" name="Google Shape;209;p31"/>
          <p:cNvSpPr/>
          <p:nvPr/>
        </p:nvSpPr>
        <p:spPr>
          <a:xfrm>
            <a:off x="3960240" y="2004652"/>
            <a:ext cx="5183760" cy="1189234"/>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0" name="Google Shape;210;p31"/>
          <p:cNvSpPr txBox="1"/>
          <p:nvPr/>
        </p:nvSpPr>
        <p:spPr>
          <a:xfrm>
            <a:off x="3960240" y="2091458"/>
            <a:ext cx="4142698" cy="101562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70C0"/>
              </a:buClr>
              <a:buSzPts val="3200"/>
              <a:buFont typeface="Arial Rounded"/>
              <a:buNone/>
            </a:pPr>
            <a:r>
              <a:rPr lang="en-GB" sz="6000" b="1" i="0" u="none" strike="noStrike" cap="none" dirty="0">
                <a:solidFill>
                  <a:schemeClr val="dk1"/>
                </a:solidFill>
                <a:latin typeface="Calibri"/>
                <a:ea typeface="Calibri"/>
                <a:cs typeface="Calibri"/>
                <a:sym typeface="Calibri"/>
              </a:rPr>
              <a:t>Thank you!</a:t>
            </a:r>
            <a:endParaRPr sz="60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519793" y="349323"/>
            <a:ext cx="7886700" cy="827314"/>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GB" b="1"/>
              <a:t>What is a preposition? </a:t>
            </a:r>
            <a:endParaRPr/>
          </a:p>
        </p:txBody>
      </p:sp>
      <p:sp>
        <p:nvSpPr>
          <p:cNvPr id="100" name="Google Shape;100;p2"/>
          <p:cNvSpPr txBox="1">
            <a:spLocks noGrp="1"/>
          </p:cNvSpPr>
          <p:nvPr>
            <p:ph type="body" idx="1"/>
          </p:nvPr>
        </p:nvSpPr>
        <p:spPr>
          <a:xfrm>
            <a:off x="519793" y="1387011"/>
            <a:ext cx="7886700" cy="4217658"/>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200"/>
              <a:buNone/>
            </a:pPr>
            <a:r>
              <a:rPr lang="en-GB" sz="2400" dirty="0"/>
              <a:t>A word that is used before a noun, a noun phrase, </a:t>
            </a:r>
            <a:br>
              <a:rPr lang="en-GB" sz="2400" dirty="0"/>
            </a:br>
            <a:r>
              <a:rPr lang="en-GB" sz="2400" dirty="0"/>
              <a:t>or a pronoun to show how things are related or connected </a:t>
            </a:r>
            <a:br>
              <a:rPr lang="en-GB" sz="2400" dirty="0"/>
            </a:br>
            <a:r>
              <a:rPr lang="en-GB" sz="2400" dirty="0"/>
              <a:t>to one another. </a:t>
            </a:r>
            <a:endParaRPr sz="2400" dirty="0"/>
          </a:p>
          <a:p>
            <a:pPr marL="0" lvl="0" indent="0" algn="l" rtl="0">
              <a:lnSpc>
                <a:spcPct val="90000"/>
              </a:lnSpc>
              <a:spcBef>
                <a:spcPts val="1000"/>
              </a:spcBef>
              <a:spcAft>
                <a:spcPts val="0"/>
              </a:spcAft>
              <a:buClr>
                <a:schemeClr val="dk1"/>
              </a:buClr>
              <a:buSzPts val="3200"/>
              <a:buNone/>
            </a:pPr>
            <a:endParaRPr dirty="0"/>
          </a:p>
          <a:p>
            <a:pPr marL="0" lvl="0" indent="0" algn="l" rtl="0">
              <a:lnSpc>
                <a:spcPct val="90000"/>
              </a:lnSpc>
              <a:spcBef>
                <a:spcPts val="1000"/>
              </a:spcBef>
              <a:spcAft>
                <a:spcPts val="0"/>
              </a:spcAft>
              <a:buClr>
                <a:schemeClr val="dk1"/>
              </a:buClr>
              <a:buSzPts val="3200"/>
              <a:buNone/>
            </a:pPr>
            <a:r>
              <a:rPr lang="en-GB" dirty="0">
                <a:solidFill>
                  <a:srgbClr val="7F7F7F"/>
                </a:solidFill>
              </a:rPr>
              <a:t>She was </a:t>
            </a:r>
            <a:r>
              <a:rPr lang="en-GB" b="1" i="1" dirty="0">
                <a:solidFill>
                  <a:srgbClr val="FFC000"/>
                </a:solidFill>
              </a:rPr>
              <a:t>in</a:t>
            </a:r>
            <a:r>
              <a:rPr lang="en-GB" dirty="0">
                <a:solidFill>
                  <a:srgbClr val="7F7F7F"/>
                </a:solidFill>
              </a:rPr>
              <a:t> bed. </a:t>
            </a:r>
            <a:endParaRPr dirty="0">
              <a:solidFill>
                <a:srgbClr val="7F7F7F"/>
              </a:solidFill>
            </a:endParaRPr>
          </a:p>
          <a:p>
            <a:pPr marL="0" lvl="0" indent="0" algn="l" rtl="0">
              <a:lnSpc>
                <a:spcPct val="90000"/>
              </a:lnSpc>
              <a:spcBef>
                <a:spcPts val="1000"/>
              </a:spcBef>
              <a:spcAft>
                <a:spcPts val="0"/>
              </a:spcAft>
              <a:buClr>
                <a:schemeClr val="dk1"/>
              </a:buClr>
              <a:buSzPts val="3200"/>
              <a:buNone/>
            </a:pPr>
            <a:endParaRPr dirty="0">
              <a:solidFill>
                <a:srgbClr val="7F7F7F"/>
              </a:solidFill>
            </a:endParaRPr>
          </a:p>
          <a:p>
            <a:pPr marL="0" lvl="0" indent="0" algn="l" rtl="0">
              <a:lnSpc>
                <a:spcPct val="90000"/>
              </a:lnSpc>
              <a:spcBef>
                <a:spcPts val="1000"/>
              </a:spcBef>
              <a:spcAft>
                <a:spcPts val="0"/>
              </a:spcAft>
              <a:buClr>
                <a:schemeClr val="dk1"/>
              </a:buClr>
              <a:buSzPts val="3200"/>
              <a:buNone/>
            </a:pPr>
            <a:r>
              <a:rPr lang="en-GB" dirty="0">
                <a:solidFill>
                  <a:srgbClr val="7F7F7F"/>
                </a:solidFill>
              </a:rPr>
              <a:t>I met her</a:t>
            </a:r>
            <a:r>
              <a:rPr lang="en-GB" i="1" dirty="0">
                <a:solidFill>
                  <a:srgbClr val="FFC000"/>
                </a:solidFill>
              </a:rPr>
              <a:t> </a:t>
            </a:r>
            <a:r>
              <a:rPr lang="en-GB" b="1" i="1" dirty="0">
                <a:solidFill>
                  <a:srgbClr val="FFC000"/>
                </a:solidFill>
              </a:rPr>
              <a:t>after </a:t>
            </a:r>
            <a:r>
              <a:rPr lang="en-GB" dirty="0">
                <a:solidFill>
                  <a:srgbClr val="7F7F7F"/>
                </a:solidFill>
              </a:rPr>
              <a:t>the meeting. </a:t>
            </a:r>
            <a:endParaRPr dirty="0">
              <a:solidFill>
                <a:srgbClr val="7F7F7F"/>
              </a:solidFill>
            </a:endParaRPr>
          </a:p>
          <a:p>
            <a:pPr marL="0" lvl="0" indent="0" algn="l" rtl="0">
              <a:lnSpc>
                <a:spcPct val="90000"/>
              </a:lnSpc>
              <a:spcBef>
                <a:spcPts val="1000"/>
              </a:spcBef>
              <a:spcAft>
                <a:spcPts val="0"/>
              </a:spcAft>
              <a:buClr>
                <a:schemeClr val="dk1"/>
              </a:buClr>
              <a:buSzPts val="1800"/>
              <a:buNone/>
            </a:pPr>
            <a:endParaRPr dirty="0"/>
          </a:p>
        </p:txBody>
      </p:sp>
      <p:pic>
        <p:nvPicPr>
          <p:cNvPr id="101" name="Google Shape;101;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5205687" y="2216601"/>
            <a:ext cx="3418520" cy="359844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t>Etymology </a:t>
            </a:r>
            <a:endParaRPr/>
          </a:p>
        </p:txBody>
      </p:sp>
      <p:sp>
        <p:nvSpPr>
          <p:cNvPr id="107" name="Google Shape;107;p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590"/>
              <a:buNone/>
            </a:pPr>
            <a:r>
              <a:rPr lang="en-GB" sz="2590" b="1"/>
              <a:t>preposition</a:t>
            </a:r>
            <a:r>
              <a:rPr lang="en-GB" sz="2590"/>
              <a:t> </a:t>
            </a:r>
            <a:r>
              <a:rPr lang="en-GB" sz="2590" i="1"/>
              <a:t>(n.)</a:t>
            </a:r>
            <a:endParaRPr i="1"/>
          </a:p>
          <a:p>
            <a:pPr marL="228600" lvl="0" indent="-228600" algn="l" rtl="0">
              <a:lnSpc>
                <a:spcPct val="90000"/>
              </a:lnSpc>
              <a:spcBef>
                <a:spcPts val="1000"/>
              </a:spcBef>
              <a:spcAft>
                <a:spcPts val="0"/>
              </a:spcAft>
              <a:buClr>
                <a:schemeClr val="dk1"/>
              </a:buClr>
              <a:buSzPts val="2590"/>
              <a:buChar char="•"/>
            </a:pPr>
            <a:r>
              <a:rPr lang="en-GB" sz="2590"/>
              <a:t>late 14c., from Latin praepositionem (nominative praepositio) "a putting before, a prefixing," noun of action from past participle stem of praeponere "put before," from prae "before" (see pre-) + ponere "put, set, place" (past participle positus; see position (n.)). In grammatical use, a loan-translation of Greek prothesis, literally "a setting before." Old English used foresetnys as a loan-translation of Latin praepositio.</a:t>
            </a:r>
            <a:endParaRPr/>
          </a:p>
          <a:p>
            <a:pPr marL="228600" lvl="0" indent="-64135" algn="l" rtl="0">
              <a:lnSpc>
                <a:spcPct val="70000"/>
              </a:lnSpc>
              <a:spcBef>
                <a:spcPts val="1000"/>
              </a:spcBef>
              <a:spcAft>
                <a:spcPts val="0"/>
              </a:spcAft>
              <a:buClr>
                <a:schemeClr val="dk1"/>
              </a:buClr>
              <a:buSzPts val="2590"/>
              <a:buNone/>
            </a:pPr>
            <a:endParaRPr sz="2590"/>
          </a:p>
          <a:p>
            <a:pPr marL="0" lvl="0" indent="0" algn="l" rtl="0">
              <a:lnSpc>
                <a:spcPct val="70000"/>
              </a:lnSpc>
              <a:spcBef>
                <a:spcPts val="1000"/>
              </a:spcBef>
              <a:spcAft>
                <a:spcPts val="0"/>
              </a:spcAft>
              <a:buClr>
                <a:schemeClr val="dk1"/>
              </a:buClr>
              <a:buSzPts val="2590"/>
              <a:buNone/>
            </a:pPr>
            <a:r>
              <a:rPr lang="en-GB" sz="1000" i="1"/>
              <a:t>Source: etymonline.com </a:t>
            </a:r>
            <a:endParaRPr sz="1000" i="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628650" y="169156"/>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GB" b="1"/>
              <a:t>Prepositions of place</a:t>
            </a:r>
            <a:endParaRPr/>
          </a:p>
        </p:txBody>
      </p:sp>
      <p:sp>
        <p:nvSpPr>
          <p:cNvPr id="114" name="Google Shape;114;p4"/>
          <p:cNvSpPr txBox="1">
            <a:spLocks noGrp="1"/>
          </p:cNvSpPr>
          <p:nvPr>
            <p:ph type="body" idx="1"/>
          </p:nvPr>
        </p:nvSpPr>
        <p:spPr>
          <a:xfrm>
            <a:off x="628650" y="1253331"/>
            <a:ext cx="7886700" cy="4351338"/>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800"/>
              <a:buNone/>
            </a:pPr>
            <a:r>
              <a:rPr lang="en-GB" sz="3200" i="1"/>
              <a:t>under, on, next to, up, at, into, behind, underneath, with, of, through</a:t>
            </a:r>
            <a:endParaRPr sz="3200" i="1"/>
          </a:p>
          <a:p>
            <a:pPr marL="0" lvl="0" indent="0" algn="ctr" rtl="0">
              <a:lnSpc>
                <a:spcPct val="90000"/>
              </a:lnSpc>
              <a:spcBef>
                <a:spcPts val="1000"/>
              </a:spcBef>
              <a:spcAft>
                <a:spcPts val="0"/>
              </a:spcAft>
              <a:buClr>
                <a:schemeClr val="dk1"/>
              </a:buClr>
              <a:buSzPts val="2800"/>
              <a:buNone/>
            </a:pPr>
            <a:endParaRPr/>
          </a:p>
          <a:p>
            <a:pPr marL="0" lvl="0" indent="0" algn="l" rtl="0">
              <a:lnSpc>
                <a:spcPct val="160000"/>
              </a:lnSpc>
              <a:spcBef>
                <a:spcPts val="1000"/>
              </a:spcBef>
              <a:spcAft>
                <a:spcPts val="0"/>
              </a:spcAft>
              <a:buClr>
                <a:schemeClr val="dk1"/>
              </a:buClr>
              <a:buSzPts val="2800"/>
              <a:buNone/>
            </a:pPr>
            <a:r>
              <a:rPr lang="en-GB">
                <a:solidFill>
                  <a:srgbClr val="7F7F7F"/>
                </a:solidFill>
              </a:rPr>
              <a:t>The pencils are</a:t>
            </a:r>
            <a:r>
              <a:rPr lang="en-GB" i="1">
                <a:solidFill>
                  <a:srgbClr val="92D050"/>
                </a:solidFill>
              </a:rPr>
              <a:t> </a:t>
            </a:r>
            <a:r>
              <a:rPr lang="en-GB" b="1" i="1">
                <a:solidFill>
                  <a:srgbClr val="92D050"/>
                </a:solidFill>
              </a:rPr>
              <a:t>under </a:t>
            </a:r>
            <a:r>
              <a:rPr lang="en-GB">
                <a:solidFill>
                  <a:srgbClr val="7F7F7F"/>
                </a:solidFill>
              </a:rPr>
              <a:t>the table. </a:t>
            </a:r>
            <a:endParaRPr>
              <a:solidFill>
                <a:srgbClr val="7F7F7F"/>
              </a:solidFill>
            </a:endParaRPr>
          </a:p>
          <a:p>
            <a:pPr marL="0" lvl="0" indent="0" algn="l" rtl="0">
              <a:lnSpc>
                <a:spcPct val="160000"/>
              </a:lnSpc>
              <a:spcBef>
                <a:spcPts val="1000"/>
              </a:spcBef>
              <a:spcAft>
                <a:spcPts val="0"/>
              </a:spcAft>
              <a:buClr>
                <a:schemeClr val="dk1"/>
              </a:buClr>
              <a:buSzPts val="2800"/>
              <a:buNone/>
            </a:pPr>
            <a:r>
              <a:rPr lang="en-GB">
                <a:solidFill>
                  <a:srgbClr val="7F7F7F"/>
                </a:solidFill>
              </a:rPr>
              <a:t>He got soaked</a:t>
            </a:r>
            <a:r>
              <a:rPr lang="en-GB" b="1">
                <a:solidFill>
                  <a:srgbClr val="7F7F7F"/>
                </a:solidFill>
              </a:rPr>
              <a:t> </a:t>
            </a:r>
            <a:r>
              <a:rPr lang="en-GB" b="1" i="1">
                <a:solidFill>
                  <a:srgbClr val="92D050"/>
                </a:solidFill>
              </a:rPr>
              <a:t>in </a:t>
            </a:r>
            <a:r>
              <a:rPr lang="en-GB">
                <a:solidFill>
                  <a:srgbClr val="7F7F7F"/>
                </a:solidFill>
              </a:rPr>
              <a:t>the rain. </a:t>
            </a:r>
            <a:endParaRPr>
              <a:solidFill>
                <a:srgbClr val="7F7F7F"/>
              </a:solidFill>
            </a:endParaRPr>
          </a:p>
          <a:p>
            <a:pPr marL="0" lvl="0" indent="0" algn="l" rtl="0">
              <a:lnSpc>
                <a:spcPct val="160000"/>
              </a:lnSpc>
              <a:spcBef>
                <a:spcPts val="1000"/>
              </a:spcBef>
              <a:spcAft>
                <a:spcPts val="0"/>
              </a:spcAft>
              <a:buClr>
                <a:schemeClr val="dk1"/>
              </a:buClr>
              <a:buSzPts val="2800"/>
              <a:buNone/>
            </a:pPr>
            <a:r>
              <a:rPr lang="en-GB">
                <a:solidFill>
                  <a:srgbClr val="7F7F7F"/>
                </a:solidFill>
              </a:rPr>
              <a:t>The girl hid</a:t>
            </a:r>
            <a:r>
              <a:rPr lang="en-GB" b="1">
                <a:solidFill>
                  <a:srgbClr val="7F7F7F"/>
                </a:solidFill>
              </a:rPr>
              <a:t> </a:t>
            </a:r>
            <a:r>
              <a:rPr lang="en-GB" b="1" i="1">
                <a:solidFill>
                  <a:srgbClr val="92D050"/>
                </a:solidFill>
              </a:rPr>
              <a:t>behind</a:t>
            </a:r>
            <a:r>
              <a:rPr lang="en-GB" b="1">
                <a:solidFill>
                  <a:srgbClr val="7F7F7F"/>
                </a:solidFill>
              </a:rPr>
              <a:t> </a:t>
            </a:r>
            <a:r>
              <a:rPr lang="en-GB">
                <a:solidFill>
                  <a:srgbClr val="7F7F7F"/>
                </a:solidFill>
              </a:rPr>
              <a:t>the tree. </a:t>
            </a:r>
            <a:endParaRPr>
              <a:solidFill>
                <a:srgbClr val="7F7F7F"/>
              </a:solidFill>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endParaRPr/>
          </a:p>
        </p:txBody>
      </p:sp>
      <p:pic>
        <p:nvPicPr>
          <p:cNvPr id="115" name="Google Shape;115;p4"/>
          <p:cNvPicPr preferRelativeResize="0"/>
          <p:nvPr/>
        </p:nvPicPr>
        <p:blipFill rotWithShape="1">
          <a:blip r:embed="rId3">
            <a:alphaModFix/>
          </a:blip>
          <a:srcRect/>
          <a:stretch/>
        </p:blipFill>
        <p:spPr>
          <a:xfrm>
            <a:off x="5897367" y="2897338"/>
            <a:ext cx="2464003" cy="264652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5"/>
          <p:cNvSpPr txBox="1">
            <a:spLocks noGrp="1"/>
          </p:cNvSpPr>
          <p:nvPr>
            <p:ph type="title"/>
          </p:nvPr>
        </p:nvSpPr>
        <p:spPr>
          <a:xfrm>
            <a:off x="628650" y="500061"/>
            <a:ext cx="7886700" cy="1325563"/>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ts val="3959"/>
              <a:buFont typeface="Calibri"/>
              <a:buNone/>
            </a:pPr>
            <a:r>
              <a:rPr lang="en-GB" sz="3563" b="1"/>
              <a:t>Prepositions of time</a:t>
            </a:r>
            <a:br>
              <a:rPr lang="en-GB" sz="3563" b="1"/>
            </a:br>
            <a:r>
              <a:rPr lang="en-GB" sz="3240" i="1"/>
              <a:t>after, as, before, since, until</a:t>
            </a:r>
            <a:br>
              <a:rPr lang="en-GB" sz="3563" b="1"/>
            </a:br>
            <a:endParaRPr sz="3563" b="1"/>
          </a:p>
        </p:txBody>
      </p:sp>
      <p:sp>
        <p:nvSpPr>
          <p:cNvPr id="122" name="Google Shape;122;p5"/>
          <p:cNvSpPr txBox="1">
            <a:spLocks noGrp="1"/>
          </p:cNvSpPr>
          <p:nvPr>
            <p:ph type="body" idx="1"/>
          </p:nvPr>
        </p:nvSpPr>
        <p:spPr>
          <a:xfrm>
            <a:off x="628650" y="1825624"/>
            <a:ext cx="7886700" cy="503237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GB" sz="2400">
                <a:solidFill>
                  <a:srgbClr val="7F7F7F"/>
                </a:solidFill>
              </a:rPr>
              <a:t>She arrived</a:t>
            </a:r>
            <a:r>
              <a:rPr lang="en-GB" sz="2400" b="1">
                <a:solidFill>
                  <a:srgbClr val="7F7F7F"/>
                </a:solidFill>
              </a:rPr>
              <a:t> </a:t>
            </a:r>
            <a:r>
              <a:rPr lang="en-GB" sz="2400" b="1" i="1">
                <a:solidFill>
                  <a:srgbClr val="7030A0"/>
                </a:solidFill>
              </a:rPr>
              <a:t>after</a:t>
            </a:r>
            <a:r>
              <a:rPr lang="en-GB" sz="2400" b="1">
                <a:solidFill>
                  <a:srgbClr val="7F7F7F"/>
                </a:solidFill>
              </a:rPr>
              <a:t> </a:t>
            </a:r>
            <a:r>
              <a:rPr lang="en-GB" sz="2400">
                <a:solidFill>
                  <a:srgbClr val="7F7F7F"/>
                </a:solidFill>
              </a:rPr>
              <a:t>dinner. </a:t>
            </a:r>
            <a:endParaRPr sz="2400">
              <a:solidFill>
                <a:srgbClr val="7F7F7F"/>
              </a:solidFill>
            </a:endParaRPr>
          </a:p>
          <a:p>
            <a:pPr marL="0" lvl="0" indent="0" algn="l" rtl="0">
              <a:lnSpc>
                <a:spcPct val="90000"/>
              </a:lnSpc>
              <a:spcBef>
                <a:spcPts val="1000"/>
              </a:spcBef>
              <a:spcAft>
                <a:spcPts val="0"/>
              </a:spcAft>
              <a:buClr>
                <a:schemeClr val="dk1"/>
              </a:buClr>
              <a:buSzPts val="2800"/>
              <a:buNone/>
            </a:pPr>
            <a:r>
              <a:rPr lang="en-GB" sz="2400">
                <a:solidFill>
                  <a:srgbClr val="7F7F7F"/>
                </a:solidFill>
              </a:rPr>
              <a:t>She arrived </a:t>
            </a:r>
            <a:r>
              <a:rPr lang="en-GB" sz="2400" b="1" i="1">
                <a:solidFill>
                  <a:srgbClr val="7030A0"/>
                </a:solidFill>
              </a:rPr>
              <a:t>after</a:t>
            </a:r>
            <a:r>
              <a:rPr lang="en-GB" sz="2400">
                <a:solidFill>
                  <a:srgbClr val="7F7F7F"/>
                </a:solidFill>
              </a:rPr>
              <a:t> the meeting had finished. </a:t>
            </a:r>
            <a:endParaRPr sz="2400">
              <a:solidFill>
                <a:srgbClr val="7F7F7F"/>
              </a:solidFill>
            </a:endParaRPr>
          </a:p>
          <a:p>
            <a:pPr marL="0" lvl="0" indent="0" algn="l" rtl="0">
              <a:lnSpc>
                <a:spcPct val="90000"/>
              </a:lnSpc>
              <a:spcBef>
                <a:spcPts val="1000"/>
              </a:spcBef>
              <a:spcAft>
                <a:spcPts val="0"/>
              </a:spcAft>
              <a:buClr>
                <a:schemeClr val="dk1"/>
              </a:buClr>
              <a:buSzPts val="2800"/>
              <a:buNone/>
            </a:pPr>
            <a:endParaRPr sz="2400">
              <a:solidFill>
                <a:srgbClr val="7F7F7F"/>
              </a:solidFill>
            </a:endParaRPr>
          </a:p>
          <a:p>
            <a:pPr marL="0" lvl="0" indent="0" algn="l" rtl="0">
              <a:lnSpc>
                <a:spcPct val="90000"/>
              </a:lnSpc>
              <a:spcBef>
                <a:spcPts val="1000"/>
              </a:spcBef>
              <a:spcAft>
                <a:spcPts val="0"/>
              </a:spcAft>
              <a:buClr>
                <a:schemeClr val="dk1"/>
              </a:buClr>
              <a:buSzPts val="2800"/>
              <a:buNone/>
            </a:pPr>
            <a:r>
              <a:rPr lang="en-GB" sz="2400">
                <a:solidFill>
                  <a:srgbClr val="7F7F7F"/>
                </a:solidFill>
              </a:rPr>
              <a:t>The meeting will take place </a:t>
            </a:r>
            <a:r>
              <a:rPr lang="en-GB" sz="2400" b="1" i="1">
                <a:solidFill>
                  <a:srgbClr val="7030A0"/>
                </a:solidFill>
              </a:rPr>
              <a:t>at</a:t>
            </a:r>
            <a:r>
              <a:rPr lang="en-GB" sz="2400">
                <a:solidFill>
                  <a:srgbClr val="7F7F7F"/>
                </a:solidFill>
              </a:rPr>
              <a:t> 11am. </a:t>
            </a:r>
            <a:endParaRPr sz="2400">
              <a:solidFill>
                <a:srgbClr val="7F7F7F"/>
              </a:solidFill>
            </a:endParaRPr>
          </a:p>
          <a:p>
            <a:pPr marL="0" lvl="0" indent="0" algn="l" rtl="0">
              <a:lnSpc>
                <a:spcPct val="90000"/>
              </a:lnSpc>
              <a:spcBef>
                <a:spcPts val="1000"/>
              </a:spcBef>
              <a:spcAft>
                <a:spcPts val="0"/>
              </a:spcAft>
              <a:buClr>
                <a:schemeClr val="dk1"/>
              </a:buClr>
              <a:buSzPts val="2800"/>
              <a:buNone/>
            </a:pPr>
            <a:r>
              <a:rPr lang="en-GB" sz="2400">
                <a:solidFill>
                  <a:srgbClr val="7F7F7F"/>
                </a:solidFill>
              </a:rPr>
              <a:t>The dance sessions will take place</a:t>
            </a:r>
            <a:r>
              <a:rPr lang="en-GB" sz="2400" b="1">
                <a:solidFill>
                  <a:srgbClr val="7F7F7F"/>
                </a:solidFill>
              </a:rPr>
              <a:t> </a:t>
            </a:r>
            <a:r>
              <a:rPr lang="en-GB" sz="2400" b="1" i="1">
                <a:solidFill>
                  <a:srgbClr val="7030A0"/>
                </a:solidFill>
              </a:rPr>
              <a:t>during</a:t>
            </a:r>
            <a:r>
              <a:rPr lang="en-GB" sz="2400" b="1">
                <a:solidFill>
                  <a:srgbClr val="7F7F7F"/>
                </a:solidFill>
              </a:rPr>
              <a:t> </a:t>
            </a:r>
            <a:r>
              <a:rPr lang="en-GB" sz="2400">
                <a:solidFill>
                  <a:srgbClr val="7F7F7F"/>
                </a:solidFill>
              </a:rPr>
              <a:t>the autumn term. </a:t>
            </a:r>
            <a:endParaRPr sz="2400">
              <a:solidFill>
                <a:srgbClr val="7F7F7F"/>
              </a:solidFill>
            </a:endParaRPr>
          </a:p>
          <a:p>
            <a:pPr marL="0" lvl="0" indent="0" algn="l" rtl="0">
              <a:lnSpc>
                <a:spcPct val="90000"/>
              </a:lnSpc>
              <a:spcBef>
                <a:spcPts val="1000"/>
              </a:spcBef>
              <a:spcAft>
                <a:spcPts val="0"/>
              </a:spcAft>
              <a:buClr>
                <a:schemeClr val="dk1"/>
              </a:buClr>
              <a:buSzPts val="2800"/>
              <a:buNone/>
            </a:pPr>
            <a:endParaRPr sz="2400">
              <a:solidFill>
                <a:srgbClr val="7F7F7F"/>
              </a:solidFill>
            </a:endParaRPr>
          </a:p>
          <a:p>
            <a:pPr marL="0" lvl="0" indent="0" algn="l" rtl="0">
              <a:lnSpc>
                <a:spcPct val="90000"/>
              </a:lnSpc>
              <a:spcBef>
                <a:spcPts val="1000"/>
              </a:spcBef>
              <a:spcAft>
                <a:spcPts val="0"/>
              </a:spcAft>
              <a:buClr>
                <a:schemeClr val="dk1"/>
              </a:buClr>
              <a:buSzPts val="2800"/>
              <a:buNone/>
            </a:pPr>
            <a:r>
              <a:rPr lang="en-GB" sz="2400">
                <a:solidFill>
                  <a:srgbClr val="7F7F7F"/>
                </a:solidFill>
              </a:rPr>
              <a:t>The film didn’t end </a:t>
            </a:r>
            <a:r>
              <a:rPr lang="en-GB" sz="2400" b="1" i="1">
                <a:solidFill>
                  <a:srgbClr val="7030A0"/>
                </a:solidFill>
              </a:rPr>
              <a:t>until</a:t>
            </a:r>
            <a:r>
              <a:rPr lang="en-GB" sz="2400" i="1">
                <a:solidFill>
                  <a:srgbClr val="7030A0"/>
                </a:solidFill>
              </a:rPr>
              <a:t> </a:t>
            </a:r>
            <a:r>
              <a:rPr lang="en-GB" sz="2400">
                <a:solidFill>
                  <a:srgbClr val="7F7F7F"/>
                </a:solidFill>
              </a:rPr>
              <a:t>midnight. </a:t>
            </a:r>
            <a:endParaRPr sz="2400">
              <a:solidFill>
                <a:srgbClr val="7F7F7F"/>
              </a:solidFill>
            </a:endParaRPr>
          </a:p>
          <a:p>
            <a:pPr marL="0" lvl="0" indent="0" algn="l" rtl="0">
              <a:lnSpc>
                <a:spcPct val="90000"/>
              </a:lnSpc>
              <a:spcBef>
                <a:spcPts val="1000"/>
              </a:spcBef>
              <a:spcAft>
                <a:spcPts val="0"/>
              </a:spcAft>
              <a:buClr>
                <a:schemeClr val="dk1"/>
              </a:buClr>
              <a:buSzPts val="2800"/>
              <a:buNone/>
            </a:pPr>
            <a:r>
              <a:rPr lang="en-GB" sz="2400">
                <a:solidFill>
                  <a:srgbClr val="7F7F7F"/>
                </a:solidFill>
              </a:rPr>
              <a:t>We will wait here</a:t>
            </a:r>
            <a:r>
              <a:rPr lang="en-GB" sz="2400" i="1">
                <a:solidFill>
                  <a:srgbClr val="7030A0"/>
                </a:solidFill>
              </a:rPr>
              <a:t> </a:t>
            </a:r>
            <a:r>
              <a:rPr lang="en-GB" sz="2400" b="1" i="1">
                <a:solidFill>
                  <a:srgbClr val="7030A0"/>
                </a:solidFill>
              </a:rPr>
              <a:t>until </a:t>
            </a:r>
            <a:r>
              <a:rPr lang="en-GB" sz="2400">
                <a:solidFill>
                  <a:srgbClr val="7F7F7F"/>
                </a:solidFill>
              </a:rPr>
              <a:t>she collects the car. </a:t>
            </a:r>
            <a:endParaRPr sz="2400">
              <a:solidFill>
                <a:srgbClr val="7F7F7F"/>
              </a:solidFill>
            </a:endParaRPr>
          </a:p>
          <a:p>
            <a:pPr marL="0" lvl="0" indent="0" algn="l" rtl="0">
              <a:lnSpc>
                <a:spcPct val="90000"/>
              </a:lnSpc>
              <a:spcBef>
                <a:spcPts val="1000"/>
              </a:spcBef>
              <a:spcAft>
                <a:spcPts val="0"/>
              </a:spcAft>
              <a:buClr>
                <a:schemeClr val="dk1"/>
              </a:buClr>
              <a:buSzPts val="2800"/>
              <a:buNone/>
            </a:pP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6"/>
          <p:cNvSpPr txBox="1"/>
          <p:nvPr/>
        </p:nvSpPr>
        <p:spPr>
          <a:xfrm>
            <a:off x="457200" y="1369886"/>
            <a:ext cx="8229600" cy="4918814"/>
          </a:xfrm>
          <a:prstGeom prst="rect">
            <a:avLst/>
          </a:prstGeom>
          <a:noFill/>
          <a:ln>
            <a:noFill/>
          </a:ln>
        </p:spPr>
        <p:txBody>
          <a:bodyPr spcFirstLastPara="1" wrap="square" lIns="91425" tIns="45700" rIns="91425" bIns="45700" anchor="t" anchorCtr="0">
            <a:normAutofit/>
          </a:bodyPr>
          <a:lstStyle/>
          <a:p>
            <a:pPr marL="228600" marR="0" lvl="0" indent="-228600" algn="l" rtl="0">
              <a:lnSpc>
                <a:spcPct val="80000"/>
              </a:lnSpc>
              <a:spcBef>
                <a:spcPts val="0"/>
              </a:spcBef>
              <a:spcAft>
                <a:spcPts val="0"/>
              </a:spcAft>
              <a:buClr>
                <a:schemeClr val="dk1"/>
              </a:buClr>
              <a:buSzPts val="2800"/>
              <a:buFont typeface="Arial"/>
              <a:buChar char="•"/>
            </a:pPr>
            <a:r>
              <a:rPr lang="en-GB" sz="2600" b="1" i="0" u="none" strike="noStrike" cap="none">
                <a:solidFill>
                  <a:schemeClr val="dk1"/>
                </a:solidFill>
                <a:latin typeface="Calibri"/>
                <a:ea typeface="Calibri"/>
                <a:cs typeface="Calibri"/>
                <a:sym typeface="Calibri"/>
              </a:rPr>
              <a:t>Adverb: </a:t>
            </a:r>
            <a:r>
              <a:rPr lang="en-GB" sz="2600" b="0" i="1" u="none" strike="noStrike" cap="none">
                <a:solidFill>
                  <a:srgbClr val="7F7F7F"/>
                </a:solidFill>
                <a:latin typeface="Calibri"/>
                <a:ea typeface="Calibri"/>
                <a:cs typeface="Calibri"/>
                <a:sym typeface="Calibri"/>
              </a:rPr>
              <a:t>‘</a:t>
            </a:r>
            <a:r>
              <a:rPr lang="en-GB" sz="2600" b="1" i="1" u="none" strike="noStrike" cap="none">
                <a:solidFill>
                  <a:srgbClr val="0070C0"/>
                </a:solidFill>
                <a:latin typeface="Calibri"/>
                <a:ea typeface="Calibri"/>
                <a:cs typeface="Calibri"/>
                <a:sym typeface="Calibri"/>
              </a:rPr>
              <a:t>Hurriedly turning away</a:t>
            </a:r>
            <a:r>
              <a:rPr lang="en-GB" sz="2600" b="0" i="1" u="none" strike="noStrike" cap="none">
                <a:solidFill>
                  <a:srgbClr val="7F7F7F"/>
                </a:solidFill>
                <a:latin typeface="Calibri"/>
                <a:ea typeface="Calibri"/>
                <a:cs typeface="Calibri"/>
                <a:sym typeface="Calibri"/>
              </a:rPr>
              <a:t>, the woman hid the purse in her bag.’</a:t>
            </a:r>
            <a:endParaRPr sz="2600" b="0" i="0" u="none" strike="noStrike" cap="none">
              <a:solidFill>
                <a:srgbClr val="7F7F7F"/>
              </a:solidFill>
              <a:latin typeface="Calibri"/>
              <a:ea typeface="Calibri"/>
              <a:cs typeface="Calibri"/>
              <a:sym typeface="Calibri"/>
            </a:endParaRPr>
          </a:p>
          <a:p>
            <a:pPr marL="228600" marR="0" lvl="0" indent="-228600" algn="l" rtl="0">
              <a:lnSpc>
                <a:spcPct val="80000"/>
              </a:lnSpc>
              <a:spcBef>
                <a:spcPts val="1000"/>
              </a:spcBef>
              <a:spcAft>
                <a:spcPts val="0"/>
              </a:spcAft>
              <a:buClr>
                <a:schemeClr val="dk1"/>
              </a:buClr>
              <a:buSzPts val="2800"/>
              <a:buFont typeface="Arial"/>
              <a:buChar char="•"/>
            </a:pPr>
            <a:r>
              <a:rPr lang="en-GB" sz="2600" b="1" i="0" u="none" strike="noStrike" cap="none">
                <a:solidFill>
                  <a:schemeClr val="dk1"/>
                </a:solidFill>
                <a:latin typeface="Calibri"/>
                <a:ea typeface="Calibri"/>
                <a:cs typeface="Calibri"/>
                <a:sym typeface="Calibri"/>
              </a:rPr>
              <a:t>Prepositional phrase </a:t>
            </a:r>
            <a:r>
              <a:rPr lang="en-GB" sz="2600" b="0" i="1" u="none" strike="noStrike" cap="none">
                <a:solidFill>
                  <a:srgbClr val="7F7F7F"/>
                </a:solidFill>
                <a:latin typeface="Calibri"/>
                <a:ea typeface="Calibri"/>
                <a:cs typeface="Calibri"/>
                <a:sym typeface="Calibri"/>
              </a:rPr>
              <a:t>‘</a:t>
            </a:r>
            <a:r>
              <a:rPr lang="en-GB" sz="2600" b="1" i="1" u="none" strike="noStrike" cap="none">
                <a:solidFill>
                  <a:srgbClr val="0070C0"/>
                </a:solidFill>
                <a:latin typeface="Calibri"/>
                <a:ea typeface="Calibri"/>
                <a:cs typeface="Calibri"/>
                <a:sym typeface="Calibri"/>
              </a:rPr>
              <a:t>Underneath the bridge, </a:t>
            </a:r>
            <a:r>
              <a:rPr lang="en-GB" sz="2600" b="0" i="1" u="none" strike="noStrike" cap="none">
                <a:solidFill>
                  <a:srgbClr val="7F7F7F"/>
                </a:solidFill>
                <a:latin typeface="Calibri"/>
                <a:ea typeface="Calibri"/>
                <a:cs typeface="Calibri"/>
                <a:sym typeface="Calibri"/>
              </a:rPr>
              <a:t>the woman hid the purse in her bag.’</a:t>
            </a:r>
            <a:endParaRPr sz="2600" b="0" i="0" u="none" strike="noStrike" cap="none">
              <a:solidFill>
                <a:srgbClr val="7F7F7F"/>
              </a:solidFill>
              <a:latin typeface="Calibri"/>
              <a:ea typeface="Calibri"/>
              <a:cs typeface="Calibri"/>
              <a:sym typeface="Calibri"/>
            </a:endParaRPr>
          </a:p>
          <a:p>
            <a:pPr marL="228600" marR="0" lvl="0" indent="-228600" algn="l" rtl="0">
              <a:lnSpc>
                <a:spcPct val="80000"/>
              </a:lnSpc>
              <a:spcBef>
                <a:spcPts val="1000"/>
              </a:spcBef>
              <a:spcAft>
                <a:spcPts val="0"/>
              </a:spcAft>
              <a:buClr>
                <a:schemeClr val="dk1"/>
              </a:buClr>
              <a:buSzPts val="2800"/>
              <a:buFont typeface="Arial"/>
              <a:buChar char="•"/>
            </a:pPr>
            <a:r>
              <a:rPr lang="en-GB" sz="2600" b="1" i="0" u="none" strike="noStrike" cap="none">
                <a:solidFill>
                  <a:schemeClr val="dk1"/>
                </a:solidFill>
                <a:latin typeface="Calibri"/>
                <a:ea typeface="Calibri"/>
                <a:cs typeface="Calibri"/>
                <a:sym typeface="Calibri"/>
              </a:rPr>
              <a:t>A subordinating conjunction: </a:t>
            </a:r>
            <a:r>
              <a:rPr lang="en-GB" sz="2600" b="0" i="0" u="none" strike="noStrike" cap="none">
                <a:solidFill>
                  <a:schemeClr val="dk1"/>
                </a:solidFill>
                <a:latin typeface="Calibri"/>
                <a:ea typeface="Calibri"/>
                <a:cs typeface="Calibri"/>
                <a:sym typeface="Calibri"/>
              </a:rPr>
              <a:t> </a:t>
            </a:r>
            <a:r>
              <a:rPr lang="en-GB" sz="2600" b="1" i="1" u="none" strike="noStrike" cap="none">
                <a:solidFill>
                  <a:srgbClr val="0070C0"/>
                </a:solidFill>
                <a:latin typeface="Calibri"/>
                <a:ea typeface="Calibri"/>
                <a:cs typeface="Calibri"/>
                <a:sym typeface="Calibri"/>
              </a:rPr>
              <a:t>‘Although she was ashamed, </a:t>
            </a:r>
            <a:r>
              <a:rPr lang="en-GB" sz="2600" b="0" i="1" u="none" strike="noStrike" cap="none">
                <a:solidFill>
                  <a:srgbClr val="7F7F7F"/>
                </a:solidFill>
                <a:latin typeface="Calibri"/>
                <a:ea typeface="Calibri"/>
                <a:cs typeface="Calibri"/>
                <a:sym typeface="Calibri"/>
              </a:rPr>
              <a:t>the woman hid the purse in her bag.’</a:t>
            </a:r>
            <a:br>
              <a:rPr lang="en-GB" sz="2600" b="0" i="1" u="none" strike="noStrike" cap="none">
                <a:solidFill>
                  <a:srgbClr val="7F7F7F"/>
                </a:solidFill>
                <a:latin typeface="Calibri"/>
                <a:ea typeface="Calibri"/>
                <a:cs typeface="Calibri"/>
                <a:sym typeface="Calibri"/>
              </a:rPr>
            </a:br>
            <a:endParaRPr sz="2600" b="0" i="0" u="none" strike="noStrike" cap="none">
              <a:solidFill>
                <a:srgbClr val="7F7F7F"/>
              </a:solidFill>
              <a:latin typeface="Calibri"/>
              <a:ea typeface="Calibri"/>
              <a:cs typeface="Calibri"/>
              <a:sym typeface="Calibri"/>
            </a:endParaRPr>
          </a:p>
          <a:p>
            <a:pPr marL="0" marR="0" lvl="0" indent="0" algn="l" rtl="0">
              <a:lnSpc>
                <a:spcPct val="80000"/>
              </a:lnSpc>
              <a:spcBef>
                <a:spcPts val="1000"/>
              </a:spcBef>
              <a:spcAft>
                <a:spcPts val="0"/>
              </a:spcAft>
              <a:buClr>
                <a:schemeClr val="dk1"/>
              </a:buClr>
              <a:buSzPts val="2800"/>
              <a:buFont typeface="Arial"/>
              <a:buNone/>
            </a:pPr>
            <a:r>
              <a:rPr lang="en-GB" sz="2600" b="1" i="0" u="none" strike="noStrike" cap="none">
                <a:solidFill>
                  <a:srgbClr val="FFC000"/>
                </a:solidFill>
                <a:latin typeface="Calibri"/>
                <a:ea typeface="Calibri"/>
                <a:cs typeface="Calibri"/>
                <a:sym typeface="Calibri"/>
              </a:rPr>
              <a:t>Non-finite verbs</a:t>
            </a:r>
            <a:endParaRPr sz="2600" b="0" i="0" u="none" strike="noStrike" cap="none">
              <a:solidFill>
                <a:srgbClr val="FFC000"/>
              </a:solidFill>
              <a:latin typeface="Calibri"/>
              <a:ea typeface="Calibri"/>
              <a:cs typeface="Calibri"/>
              <a:sym typeface="Calibri"/>
            </a:endParaRPr>
          </a:p>
          <a:p>
            <a:pPr marL="228600" marR="0" lvl="0" indent="-228600" algn="l" rtl="0">
              <a:lnSpc>
                <a:spcPct val="80000"/>
              </a:lnSpc>
              <a:spcBef>
                <a:spcPts val="1000"/>
              </a:spcBef>
              <a:spcAft>
                <a:spcPts val="0"/>
              </a:spcAft>
              <a:buClr>
                <a:schemeClr val="dk1"/>
              </a:buClr>
              <a:buSzPts val="2800"/>
              <a:buFont typeface="Arial"/>
              <a:buChar char="•"/>
            </a:pPr>
            <a:r>
              <a:rPr lang="en-GB" sz="2600" b="1" i="0" u="none" strike="noStrike" cap="none">
                <a:solidFill>
                  <a:schemeClr val="dk1"/>
                </a:solidFill>
                <a:latin typeface="Calibri"/>
                <a:ea typeface="Calibri"/>
                <a:cs typeface="Calibri"/>
                <a:sym typeface="Calibri"/>
              </a:rPr>
              <a:t>An –ed: </a:t>
            </a:r>
            <a:r>
              <a:rPr lang="en-GB" sz="2600" b="0" i="1" u="none" strike="noStrike" cap="none">
                <a:solidFill>
                  <a:srgbClr val="7F7F7F"/>
                </a:solidFill>
                <a:latin typeface="Calibri"/>
                <a:ea typeface="Calibri"/>
                <a:cs typeface="Calibri"/>
                <a:sym typeface="Calibri"/>
              </a:rPr>
              <a:t>‘</a:t>
            </a:r>
            <a:r>
              <a:rPr lang="en-GB" sz="2600" b="1" i="1" u="none" strike="noStrike" cap="none">
                <a:solidFill>
                  <a:srgbClr val="FFC000"/>
                </a:solidFill>
                <a:latin typeface="Calibri"/>
                <a:ea typeface="Calibri"/>
                <a:cs typeface="Calibri"/>
                <a:sym typeface="Calibri"/>
              </a:rPr>
              <a:t>Exhausted,</a:t>
            </a:r>
            <a:r>
              <a:rPr lang="en-GB" sz="2600" b="1" i="1" u="none" strike="noStrike" cap="none">
                <a:solidFill>
                  <a:srgbClr val="0070C0"/>
                </a:solidFill>
                <a:latin typeface="Calibri"/>
                <a:ea typeface="Calibri"/>
                <a:cs typeface="Calibri"/>
                <a:sym typeface="Calibri"/>
              </a:rPr>
              <a:t> </a:t>
            </a:r>
            <a:r>
              <a:rPr lang="en-GB" sz="2600" b="0" i="1" u="none" strike="noStrike" cap="none">
                <a:solidFill>
                  <a:srgbClr val="7F7F7F"/>
                </a:solidFill>
                <a:latin typeface="Calibri"/>
                <a:ea typeface="Calibri"/>
                <a:cs typeface="Calibri"/>
                <a:sym typeface="Calibri"/>
              </a:rPr>
              <a:t>the woman hid the purse in her bag.’</a:t>
            </a:r>
            <a:endParaRPr sz="2600" b="0" i="0" u="none" strike="noStrike" cap="none">
              <a:solidFill>
                <a:srgbClr val="7F7F7F"/>
              </a:solidFill>
              <a:latin typeface="Calibri"/>
              <a:ea typeface="Calibri"/>
              <a:cs typeface="Calibri"/>
              <a:sym typeface="Calibri"/>
            </a:endParaRPr>
          </a:p>
          <a:p>
            <a:pPr marL="228600" marR="0" lvl="0" indent="-228600" algn="l" rtl="0">
              <a:lnSpc>
                <a:spcPct val="80000"/>
              </a:lnSpc>
              <a:spcBef>
                <a:spcPts val="1000"/>
              </a:spcBef>
              <a:spcAft>
                <a:spcPts val="0"/>
              </a:spcAft>
              <a:buClr>
                <a:schemeClr val="dk1"/>
              </a:buClr>
              <a:buSzPts val="2800"/>
              <a:buFont typeface="Arial"/>
              <a:buChar char="•"/>
            </a:pPr>
            <a:r>
              <a:rPr lang="en-GB" sz="2600" b="1" i="0" u="none" strike="noStrike" cap="none">
                <a:solidFill>
                  <a:schemeClr val="dk1"/>
                </a:solidFill>
                <a:latin typeface="Calibri"/>
                <a:ea typeface="Calibri"/>
                <a:cs typeface="Calibri"/>
                <a:sym typeface="Calibri"/>
              </a:rPr>
              <a:t>An –ing: </a:t>
            </a:r>
            <a:r>
              <a:rPr lang="en-GB" sz="2600" b="0" i="1" u="none" strike="noStrike" cap="none">
                <a:solidFill>
                  <a:srgbClr val="7F7F7F"/>
                </a:solidFill>
                <a:latin typeface="Calibri"/>
                <a:ea typeface="Calibri"/>
                <a:cs typeface="Calibri"/>
                <a:sym typeface="Calibri"/>
              </a:rPr>
              <a:t>‘</a:t>
            </a:r>
            <a:r>
              <a:rPr lang="en-GB" sz="2600" b="1" i="1" u="none" strike="noStrike" cap="none">
                <a:solidFill>
                  <a:srgbClr val="FFC000"/>
                </a:solidFill>
                <a:latin typeface="Calibri"/>
                <a:ea typeface="Calibri"/>
                <a:cs typeface="Calibri"/>
                <a:sym typeface="Calibri"/>
              </a:rPr>
              <a:t>Gazing into the distance,</a:t>
            </a:r>
            <a:r>
              <a:rPr lang="en-GB" sz="2600" b="1" i="1" u="none" strike="noStrike" cap="none">
                <a:solidFill>
                  <a:srgbClr val="0070C0"/>
                </a:solidFill>
                <a:latin typeface="Calibri"/>
                <a:ea typeface="Calibri"/>
                <a:cs typeface="Calibri"/>
                <a:sym typeface="Calibri"/>
              </a:rPr>
              <a:t> </a:t>
            </a:r>
            <a:r>
              <a:rPr lang="en-GB" sz="2600" b="0" i="1" u="none" strike="noStrike" cap="none">
                <a:solidFill>
                  <a:srgbClr val="7F7F7F"/>
                </a:solidFill>
                <a:latin typeface="Calibri"/>
                <a:ea typeface="Calibri"/>
                <a:cs typeface="Calibri"/>
                <a:sym typeface="Calibri"/>
              </a:rPr>
              <a:t>the woman hid the purse in her bag.’</a:t>
            </a:r>
            <a:endParaRPr sz="2600" b="0" i="0" u="none" strike="noStrike" cap="none">
              <a:solidFill>
                <a:srgbClr val="7F7F7F"/>
              </a:solidFill>
              <a:latin typeface="Calibri"/>
              <a:ea typeface="Calibri"/>
              <a:cs typeface="Calibri"/>
              <a:sym typeface="Calibri"/>
            </a:endParaRPr>
          </a:p>
        </p:txBody>
      </p:sp>
      <p:sp>
        <p:nvSpPr>
          <p:cNvPr id="129" name="Google Shape;129;p6"/>
          <p:cNvSpPr txBox="1"/>
          <p:nvPr/>
        </p:nvSpPr>
        <p:spPr>
          <a:xfrm>
            <a:off x="457200" y="178024"/>
            <a:ext cx="8229600" cy="1389041"/>
          </a:xfrm>
          <a:prstGeom prst="rect">
            <a:avLst/>
          </a:prstGeom>
          <a:noFill/>
          <a:ln>
            <a:noFill/>
          </a:ln>
        </p:spPr>
        <p:txBody>
          <a:bodyPr spcFirstLastPara="1" wrap="square" lIns="91425" tIns="45700" rIns="91425" bIns="45700" anchor="ctr" anchorCtr="0">
            <a:normAutofit/>
          </a:bodyPr>
          <a:lstStyle/>
          <a:p>
            <a:pPr marL="0" marR="0" lvl="0" indent="0" algn="ctr" rtl="0">
              <a:lnSpc>
                <a:spcPct val="100000"/>
              </a:lnSpc>
              <a:spcBef>
                <a:spcPts val="0"/>
              </a:spcBef>
              <a:spcAft>
                <a:spcPts val="0"/>
              </a:spcAft>
              <a:buClr>
                <a:schemeClr val="dk1"/>
              </a:buClr>
              <a:buSzPts val="4400"/>
              <a:buFont typeface="Calibri"/>
              <a:buNone/>
            </a:pPr>
            <a:r>
              <a:rPr lang="en-GB" sz="4400" b="1" i="0" u="none" strike="noStrike" cap="none">
                <a:solidFill>
                  <a:schemeClr val="dk1"/>
                </a:solidFill>
                <a:latin typeface="Calibri"/>
                <a:ea typeface="Calibri"/>
                <a:cs typeface="Calibri"/>
                <a:sym typeface="Calibri"/>
              </a:rPr>
              <a:t>Fronted adverbials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7"/>
          <p:cNvSpPr txBox="1"/>
          <p:nvPr/>
        </p:nvSpPr>
        <p:spPr>
          <a:xfrm>
            <a:off x="549400" y="363389"/>
            <a:ext cx="8229600" cy="1143000"/>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2790"/>
              <a:buFont typeface="Calibri"/>
              <a:buNone/>
            </a:pPr>
            <a:r>
              <a:rPr lang="en-GB" sz="2790" b="1" i="0" u="none" strike="noStrike" cap="none">
                <a:solidFill>
                  <a:schemeClr val="dk1"/>
                </a:solidFill>
                <a:latin typeface="Calibri"/>
                <a:ea typeface="Calibri"/>
                <a:cs typeface="Calibri"/>
                <a:sym typeface="Calibri"/>
              </a:rPr>
              <a:t>Circle the three </a:t>
            </a:r>
            <a:r>
              <a:rPr lang="en-GB" sz="2790" b="1" i="0" u="none" strike="noStrike" cap="none">
                <a:solidFill>
                  <a:srgbClr val="00B0F0"/>
                </a:solidFill>
                <a:latin typeface="Calibri"/>
                <a:ea typeface="Calibri"/>
                <a:cs typeface="Calibri"/>
                <a:sym typeface="Calibri"/>
              </a:rPr>
              <a:t>prepositions</a:t>
            </a:r>
            <a:r>
              <a:rPr lang="en-GB" sz="2790" b="1" i="0" u="none" strike="noStrike" cap="none">
                <a:solidFill>
                  <a:schemeClr val="dk1"/>
                </a:solidFill>
                <a:latin typeface="Calibri"/>
                <a:ea typeface="Calibri"/>
                <a:cs typeface="Calibri"/>
                <a:sym typeface="Calibri"/>
              </a:rPr>
              <a:t> in the sentence below.</a:t>
            </a:r>
            <a:endParaRPr sz="3959" b="0" i="0" u="none" strike="noStrike" cap="none">
              <a:solidFill>
                <a:schemeClr val="dk1"/>
              </a:solidFill>
              <a:latin typeface="Calibri"/>
              <a:ea typeface="Calibri"/>
              <a:cs typeface="Calibri"/>
              <a:sym typeface="Calibri"/>
            </a:endParaRPr>
          </a:p>
        </p:txBody>
      </p:sp>
      <p:sp>
        <p:nvSpPr>
          <p:cNvPr id="136" name="Google Shape;136;p7"/>
          <p:cNvSpPr txBox="1"/>
          <p:nvPr/>
        </p:nvSpPr>
        <p:spPr>
          <a:xfrm>
            <a:off x="657546" y="1941817"/>
            <a:ext cx="8029254" cy="2907344"/>
          </a:xfrm>
          <a:prstGeom prst="rect">
            <a:avLst/>
          </a:prstGeom>
          <a:noFill/>
          <a:ln>
            <a:noFill/>
          </a:ln>
        </p:spPr>
        <p:txBody>
          <a:bodyPr spcFirstLastPara="1" wrap="square" lIns="91425" tIns="45700" rIns="91425" bIns="45700" anchor="t" anchorCtr="0">
            <a:normAutofit/>
          </a:bodyPr>
          <a:lstStyle/>
          <a:p>
            <a:pPr marL="0" marR="0" lvl="0" indent="0" algn="l" rtl="0">
              <a:lnSpc>
                <a:spcPct val="200000"/>
              </a:lnSpc>
              <a:spcBef>
                <a:spcPts val="0"/>
              </a:spcBef>
              <a:spcAft>
                <a:spcPts val="0"/>
              </a:spcAft>
              <a:buClr>
                <a:schemeClr val="dk1"/>
              </a:buClr>
              <a:buSzPts val="2790"/>
              <a:buFont typeface="Calibri"/>
              <a:buNone/>
            </a:pPr>
            <a:r>
              <a:rPr lang="en-GB" sz="2790" b="0" i="0" u="none" strike="noStrike" cap="none">
                <a:solidFill>
                  <a:schemeClr val="dk1"/>
                </a:solidFill>
                <a:latin typeface="Calibri"/>
                <a:ea typeface="Calibri"/>
                <a:cs typeface="Calibri"/>
                <a:sym typeface="Calibri"/>
              </a:rPr>
              <a:t>After the game, Omar and Alisha walked home with their grandparents, who lived across the road.</a:t>
            </a:r>
            <a:endParaRPr sz="3959" b="0" i="0" u="none" strike="noStrike" cap="none">
              <a:solidFill>
                <a:schemeClr val="dk1"/>
              </a:solidFill>
              <a:latin typeface="Calibri"/>
              <a:ea typeface="Calibri"/>
              <a:cs typeface="Calibri"/>
              <a:sym typeface="Calibri"/>
            </a:endParaRPr>
          </a:p>
        </p:txBody>
      </p:sp>
      <p:sp>
        <p:nvSpPr>
          <p:cNvPr id="137" name="Google Shape;137;p7"/>
          <p:cNvSpPr txBox="1"/>
          <p:nvPr/>
        </p:nvSpPr>
        <p:spPr>
          <a:xfrm>
            <a:off x="7407668" y="4966090"/>
            <a:ext cx="1181528" cy="3184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Calibri"/>
                <a:ea typeface="Calibri"/>
                <a:cs typeface="Calibri"/>
                <a:sym typeface="Calibri"/>
              </a:rPr>
              <a:t>1 mark</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graphicFrame>
        <p:nvGraphicFramePr>
          <p:cNvPr id="143" name="Google Shape;143;p8"/>
          <p:cNvGraphicFramePr/>
          <p:nvPr/>
        </p:nvGraphicFramePr>
        <p:xfrm>
          <a:off x="688369" y="1376737"/>
          <a:ext cx="3000000" cy="3000000"/>
        </p:xfrm>
        <a:graphic>
          <a:graphicData uri="http://schemas.openxmlformats.org/drawingml/2006/table">
            <a:tbl>
              <a:tblPr firstRow="1" bandRow="1">
                <a:noFill/>
                <a:tableStyleId>{6B78439F-D2E1-4FCC-967E-44144F4E205C}</a:tableStyleId>
              </a:tblPr>
              <a:tblGrid>
                <a:gridCol w="3174725">
                  <a:extLst>
                    <a:ext uri="{9D8B030D-6E8A-4147-A177-3AD203B41FA5}">
                      <a16:colId xmlns:a16="http://schemas.microsoft.com/office/drawing/2014/main" val="20000"/>
                    </a:ext>
                  </a:extLst>
                </a:gridCol>
                <a:gridCol w="1715775">
                  <a:extLst>
                    <a:ext uri="{9D8B030D-6E8A-4147-A177-3AD203B41FA5}">
                      <a16:colId xmlns:a16="http://schemas.microsoft.com/office/drawing/2014/main" val="20001"/>
                    </a:ext>
                  </a:extLst>
                </a:gridCol>
                <a:gridCol w="2917850">
                  <a:extLst>
                    <a:ext uri="{9D8B030D-6E8A-4147-A177-3AD203B41FA5}">
                      <a16:colId xmlns:a16="http://schemas.microsoft.com/office/drawing/2014/main" val="20002"/>
                    </a:ext>
                  </a:extLst>
                </a:gridCol>
              </a:tblGrid>
              <a:tr h="418075">
                <a:tc>
                  <a:txBody>
                    <a:bodyPr/>
                    <a:lstStyle/>
                    <a:p>
                      <a:pPr marL="0" marR="0" lvl="0" indent="0" algn="l" rtl="0">
                        <a:lnSpc>
                          <a:spcPct val="100000"/>
                        </a:lnSpc>
                        <a:spcBef>
                          <a:spcPts val="0"/>
                        </a:spcBef>
                        <a:spcAft>
                          <a:spcPts val="0"/>
                        </a:spcAft>
                        <a:buNone/>
                      </a:pPr>
                      <a:r>
                        <a:rPr lang="en-GB" sz="2000" u="none" strike="noStrike" cap="none">
                          <a:latin typeface="Calibri"/>
                          <a:ea typeface="Calibri"/>
                          <a:cs typeface="Calibri"/>
                          <a:sym typeface="Calibri"/>
                        </a:rPr>
                        <a:t>Sentence</a:t>
                      </a:r>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solidFill>
                  </a:tcPr>
                </a:tc>
                <a:tc>
                  <a:txBody>
                    <a:bodyPr/>
                    <a:lstStyle/>
                    <a:p>
                      <a:pPr marL="0" marR="0" lvl="0" indent="0" algn="ctr" rtl="0">
                        <a:lnSpc>
                          <a:spcPct val="100000"/>
                        </a:lnSpc>
                        <a:spcBef>
                          <a:spcPts val="0"/>
                        </a:spcBef>
                        <a:spcAft>
                          <a:spcPts val="0"/>
                        </a:spcAft>
                        <a:buNone/>
                      </a:pPr>
                      <a:r>
                        <a:rPr lang="en-GB" sz="2000" u="none" strike="noStrike" cap="none">
                          <a:latin typeface="Calibri"/>
                          <a:ea typeface="Calibri"/>
                          <a:cs typeface="Calibri"/>
                          <a:sym typeface="Calibri"/>
                        </a:rPr>
                        <a:t>Preposition</a:t>
                      </a:r>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92D050"/>
                    </a:solidFill>
                  </a:tcPr>
                </a:tc>
                <a:tc>
                  <a:txBody>
                    <a:bodyPr/>
                    <a:lstStyle/>
                    <a:p>
                      <a:pPr marL="0" marR="0" lvl="0" indent="0" algn="ctr" rtl="0">
                        <a:lnSpc>
                          <a:spcPct val="100000"/>
                        </a:lnSpc>
                        <a:spcBef>
                          <a:spcPts val="0"/>
                        </a:spcBef>
                        <a:spcAft>
                          <a:spcPts val="0"/>
                        </a:spcAft>
                        <a:buNone/>
                      </a:pPr>
                      <a:r>
                        <a:rPr lang="en-GB" sz="1800" u="none" strike="noStrike" cap="none">
                          <a:latin typeface="Calibri"/>
                          <a:ea typeface="Calibri"/>
                          <a:cs typeface="Calibri"/>
                          <a:sym typeface="Calibri"/>
                        </a:rPr>
                        <a:t>Subordinating conjunction</a:t>
                      </a:r>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extLst>
                  <a:ext uri="{0D108BD9-81ED-4DB2-BD59-A6C34878D82A}">
                    <a16:rowId xmlns:a16="http://schemas.microsoft.com/office/drawing/2014/main" val="10000"/>
                  </a:ext>
                </a:extLst>
              </a:tr>
              <a:tr h="1062225">
                <a:tc>
                  <a:txBody>
                    <a:bodyPr/>
                    <a:lstStyle/>
                    <a:p>
                      <a:pPr marL="0" marR="0" lvl="0" indent="0" algn="l" rtl="0">
                        <a:lnSpc>
                          <a:spcPct val="100000"/>
                        </a:lnSpc>
                        <a:spcBef>
                          <a:spcPts val="0"/>
                        </a:spcBef>
                        <a:spcAft>
                          <a:spcPts val="0"/>
                        </a:spcAft>
                        <a:buNone/>
                      </a:pPr>
                      <a:r>
                        <a:rPr lang="en-GB" sz="1800" b="1" u="none" strike="noStrike" cap="none">
                          <a:solidFill>
                            <a:srgbClr val="7F7F7F"/>
                          </a:solidFill>
                          <a:latin typeface="Calibri"/>
                          <a:ea typeface="Calibri"/>
                          <a:cs typeface="Calibri"/>
                          <a:sym typeface="Calibri"/>
                        </a:rPr>
                        <a:t>He moved here </a:t>
                      </a:r>
                      <a:r>
                        <a:rPr lang="en-GB" sz="1800" b="1" u="sng" strike="noStrike" cap="none">
                          <a:solidFill>
                            <a:srgbClr val="7F7F7F"/>
                          </a:solidFill>
                          <a:latin typeface="Calibri"/>
                          <a:ea typeface="Calibri"/>
                          <a:cs typeface="Calibri"/>
                          <a:sym typeface="Calibri"/>
                        </a:rPr>
                        <a:t>after</a:t>
                      </a:r>
                      <a:r>
                        <a:rPr lang="en-GB" sz="1800" b="1" u="none" strike="noStrike" cap="none">
                          <a:solidFill>
                            <a:srgbClr val="7F7F7F"/>
                          </a:solidFill>
                          <a:latin typeface="Calibri"/>
                          <a:ea typeface="Calibri"/>
                          <a:cs typeface="Calibri"/>
                          <a:sym typeface="Calibri"/>
                        </a:rPr>
                        <a:t> the end of the war.</a:t>
                      </a:r>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0" u="none" strike="noStrike" cap="none">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0" u="none" strike="noStrike" cap="none">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1499625">
                <a:tc>
                  <a:txBody>
                    <a:bodyPr/>
                    <a:lstStyle/>
                    <a:p>
                      <a:pPr marL="0" marR="0" lvl="0" indent="0" algn="l" rtl="0">
                        <a:lnSpc>
                          <a:spcPct val="100000"/>
                        </a:lnSpc>
                        <a:spcBef>
                          <a:spcPts val="0"/>
                        </a:spcBef>
                        <a:spcAft>
                          <a:spcPts val="0"/>
                        </a:spcAft>
                        <a:buNone/>
                      </a:pPr>
                      <a:r>
                        <a:rPr lang="en-GB" sz="1800" b="1" u="none" strike="noStrike" cap="none">
                          <a:solidFill>
                            <a:srgbClr val="7F7F7F"/>
                          </a:solidFill>
                          <a:latin typeface="Calibri"/>
                          <a:ea typeface="Calibri"/>
                          <a:cs typeface="Calibri"/>
                          <a:sym typeface="Calibri"/>
                        </a:rPr>
                        <a:t>Entry is free </a:t>
                      </a:r>
                      <a:r>
                        <a:rPr lang="en-GB" sz="1800" b="1" u="sng" strike="noStrike" cap="none">
                          <a:solidFill>
                            <a:srgbClr val="7F7F7F"/>
                          </a:solidFill>
                          <a:latin typeface="Calibri"/>
                          <a:ea typeface="Calibri"/>
                          <a:cs typeface="Calibri"/>
                          <a:sym typeface="Calibri"/>
                        </a:rPr>
                        <a:t>after</a:t>
                      </a:r>
                      <a:r>
                        <a:rPr lang="en-GB" sz="1800" b="1" u="none" strike="noStrike" cap="none">
                          <a:solidFill>
                            <a:srgbClr val="7F7F7F"/>
                          </a:solidFill>
                          <a:latin typeface="Calibri"/>
                          <a:ea typeface="Calibri"/>
                          <a:cs typeface="Calibri"/>
                          <a:sym typeface="Calibri"/>
                        </a:rPr>
                        <a:t> 5pm in the evening. </a:t>
                      </a:r>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0" u="none" strike="noStrike" cap="none">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0" u="none" strike="noStrike" cap="none">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1499625">
                <a:tc>
                  <a:txBody>
                    <a:bodyPr/>
                    <a:lstStyle/>
                    <a:p>
                      <a:pPr marL="0" marR="0" lvl="0" indent="0" algn="l" rtl="0">
                        <a:lnSpc>
                          <a:spcPct val="100000"/>
                        </a:lnSpc>
                        <a:spcBef>
                          <a:spcPts val="0"/>
                        </a:spcBef>
                        <a:spcAft>
                          <a:spcPts val="0"/>
                        </a:spcAft>
                        <a:buNone/>
                      </a:pPr>
                      <a:r>
                        <a:rPr lang="en-GB" sz="1800" b="1" u="none" strike="noStrike" cap="none">
                          <a:solidFill>
                            <a:srgbClr val="7F7F7F"/>
                          </a:solidFill>
                          <a:latin typeface="Calibri"/>
                          <a:ea typeface="Calibri"/>
                          <a:cs typeface="Calibri"/>
                          <a:sym typeface="Calibri"/>
                        </a:rPr>
                        <a:t>I went to the cinema </a:t>
                      </a:r>
                      <a:r>
                        <a:rPr lang="en-GB" sz="1800" b="1" u="sng" strike="noStrike" cap="none">
                          <a:solidFill>
                            <a:srgbClr val="7F7F7F"/>
                          </a:solidFill>
                          <a:latin typeface="Calibri"/>
                          <a:ea typeface="Calibri"/>
                          <a:cs typeface="Calibri"/>
                          <a:sym typeface="Calibri"/>
                        </a:rPr>
                        <a:t>after</a:t>
                      </a:r>
                      <a:r>
                        <a:rPr lang="en-GB" sz="1800" b="1" u="none" strike="noStrike" cap="none">
                          <a:solidFill>
                            <a:srgbClr val="7F7F7F"/>
                          </a:solidFill>
                          <a:latin typeface="Calibri"/>
                          <a:ea typeface="Calibri"/>
                          <a:cs typeface="Calibri"/>
                          <a:sym typeface="Calibri"/>
                        </a:rPr>
                        <a:t> I had eaten my dinner.</a:t>
                      </a:r>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0" u="none" strike="noStrike" cap="none">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0" u="none" strike="noStrike" cap="none">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bl>
          </a:graphicData>
        </a:graphic>
      </p:graphicFrame>
      <p:sp>
        <p:nvSpPr>
          <p:cNvPr id="144" name="Google Shape;144;p8"/>
          <p:cNvSpPr txBox="1"/>
          <p:nvPr/>
        </p:nvSpPr>
        <p:spPr>
          <a:xfrm>
            <a:off x="616449" y="506845"/>
            <a:ext cx="6667929"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2000" b="1" i="0" u="none" strike="noStrike" cap="none">
                <a:solidFill>
                  <a:srgbClr val="000000"/>
                </a:solidFill>
                <a:latin typeface="Calibri"/>
                <a:ea typeface="Calibri"/>
                <a:cs typeface="Calibri"/>
                <a:sym typeface="Calibri"/>
              </a:rPr>
              <a:t>Tick one</a:t>
            </a:r>
            <a:r>
              <a:rPr lang="en-GB" sz="2000" b="1">
                <a:latin typeface="Calibri"/>
                <a:ea typeface="Calibri"/>
                <a:cs typeface="Calibri"/>
                <a:sym typeface="Calibri"/>
              </a:rPr>
              <a:t> option</a:t>
            </a:r>
            <a:r>
              <a:rPr lang="en-GB" sz="2000" b="1" i="0" u="none" strike="noStrike" cap="none">
                <a:solidFill>
                  <a:srgbClr val="000000"/>
                </a:solidFill>
                <a:latin typeface="Calibri"/>
                <a:ea typeface="Calibri"/>
                <a:cs typeface="Calibri"/>
                <a:sym typeface="Calibri"/>
              </a:rPr>
              <a:t> in each row to show whether the word </a:t>
            </a:r>
            <a:r>
              <a:rPr lang="en-GB" sz="2000" b="1" i="0" u="sng" strike="noStrike" cap="none">
                <a:solidFill>
                  <a:srgbClr val="000000"/>
                </a:solidFill>
                <a:latin typeface="Calibri"/>
                <a:ea typeface="Calibri"/>
                <a:cs typeface="Calibri"/>
                <a:sym typeface="Calibri"/>
              </a:rPr>
              <a:t>after</a:t>
            </a:r>
            <a:r>
              <a:rPr lang="en-GB" sz="2000" b="1" i="0" u="none" strike="noStrike" cap="none">
                <a:solidFill>
                  <a:srgbClr val="000000"/>
                </a:solidFill>
                <a:latin typeface="Calibri"/>
                <a:ea typeface="Calibri"/>
                <a:cs typeface="Calibri"/>
                <a:sym typeface="Calibri"/>
              </a:rPr>
              <a:t> is used as a </a:t>
            </a:r>
            <a:r>
              <a:rPr lang="en-GB" sz="2000" b="1" i="0" u="none" strike="noStrike" cap="none">
                <a:solidFill>
                  <a:srgbClr val="92D050"/>
                </a:solidFill>
                <a:latin typeface="Calibri"/>
                <a:ea typeface="Calibri"/>
                <a:cs typeface="Calibri"/>
                <a:sym typeface="Calibri"/>
              </a:rPr>
              <a:t>subordinating conjunction </a:t>
            </a:r>
            <a:r>
              <a:rPr lang="en-GB" sz="2000" b="1" i="0" u="none" strike="noStrike" cap="none">
                <a:solidFill>
                  <a:srgbClr val="000000"/>
                </a:solidFill>
                <a:latin typeface="Calibri"/>
                <a:ea typeface="Calibri"/>
                <a:cs typeface="Calibri"/>
                <a:sym typeface="Calibri"/>
              </a:rPr>
              <a:t>or as a </a:t>
            </a:r>
            <a:r>
              <a:rPr lang="en-GB" sz="2000" b="1" i="0" u="none" strike="noStrike" cap="none">
                <a:solidFill>
                  <a:srgbClr val="FFC000"/>
                </a:solidFill>
                <a:latin typeface="Calibri"/>
                <a:ea typeface="Calibri"/>
                <a:cs typeface="Calibri"/>
                <a:sym typeface="Calibri"/>
              </a:rPr>
              <a:t>preposition</a:t>
            </a:r>
            <a:r>
              <a:rPr lang="en-GB" sz="2000" b="1" i="0" u="none" strike="noStrike" cap="none">
                <a:latin typeface="Calibri"/>
                <a:ea typeface="Calibri"/>
                <a:cs typeface="Calibri"/>
                <a:sym typeface="Calibri"/>
              </a:rPr>
              <a:t>.</a:t>
            </a:r>
            <a:endParaRPr/>
          </a:p>
        </p:txBody>
      </p:sp>
      <p:sp>
        <p:nvSpPr>
          <p:cNvPr id="145" name="Google Shape;145;p8"/>
          <p:cNvSpPr/>
          <p:nvPr/>
        </p:nvSpPr>
        <p:spPr>
          <a:xfrm>
            <a:off x="7284378" y="197792"/>
            <a:ext cx="1469206" cy="916956"/>
          </a:xfrm>
          <a:prstGeom prst="wedgeRoundRectCallout">
            <a:avLst>
              <a:gd name="adj1" fmla="val -44247"/>
              <a:gd name="adj2" fmla="val 64198"/>
              <a:gd name="adj3" fmla="val 16667"/>
            </a:avLst>
          </a:prstGeom>
          <a:solidFill>
            <a:srgbClr val="00B0F0"/>
          </a:solidFill>
          <a:ln w="9525"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GB" sz="2000" b="1" i="0" u="none" strike="noStrike" cap="none">
                <a:solidFill>
                  <a:schemeClr val="lt1"/>
                </a:solidFill>
                <a:latin typeface="Calibri"/>
                <a:ea typeface="Calibri"/>
                <a:cs typeface="Calibri"/>
                <a:sym typeface="Calibri"/>
              </a:rPr>
              <a:t>How do you know? </a:t>
            </a:r>
            <a:endParaRPr sz="2000" b="0" i="0" u="none" strike="noStrike" cap="none">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9"/>
          <p:cNvSpPr txBox="1">
            <a:spLocks noGrp="1"/>
          </p:cNvSpPr>
          <p:nvPr>
            <p:ph type="title"/>
          </p:nvPr>
        </p:nvSpPr>
        <p:spPr>
          <a:xfrm>
            <a:off x="628650" y="139094"/>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GB" b="1"/>
              <a:t>Prepositions of cause </a:t>
            </a:r>
            <a:endParaRPr/>
          </a:p>
        </p:txBody>
      </p:sp>
      <p:sp>
        <p:nvSpPr>
          <p:cNvPr id="152" name="Google Shape;152;p9"/>
          <p:cNvSpPr txBox="1">
            <a:spLocks noGrp="1"/>
          </p:cNvSpPr>
          <p:nvPr>
            <p:ph type="body" idx="1"/>
          </p:nvPr>
        </p:nvSpPr>
        <p:spPr>
          <a:xfrm>
            <a:off x="628650" y="1147530"/>
            <a:ext cx="7886700" cy="4351338"/>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3600"/>
              <a:buNone/>
            </a:pPr>
            <a:r>
              <a:rPr lang="en-GB" sz="3200" i="1"/>
              <a:t>to, for, because of</a:t>
            </a:r>
            <a:endParaRPr sz="3200"/>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GB">
                <a:solidFill>
                  <a:srgbClr val="7F7F7F"/>
                </a:solidFill>
              </a:rPr>
              <a:t>She wanted</a:t>
            </a:r>
            <a:r>
              <a:rPr lang="en-GB" i="1">
                <a:solidFill>
                  <a:srgbClr val="00B0F0"/>
                </a:solidFill>
              </a:rPr>
              <a:t> </a:t>
            </a:r>
            <a:r>
              <a:rPr lang="en-GB" b="1" i="1">
                <a:solidFill>
                  <a:srgbClr val="00B0F0"/>
                </a:solidFill>
              </a:rPr>
              <a:t>to</a:t>
            </a:r>
            <a:r>
              <a:rPr lang="en-GB" i="1">
                <a:solidFill>
                  <a:srgbClr val="00B0F0"/>
                </a:solidFill>
              </a:rPr>
              <a:t> </a:t>
            </a:r>
            <a:r>
              <a:rPr lang="en-GB">
                <a:solidFill>
                  <a:srgbClr val="7F7F7F"/>
                </a:solidFill>
              </a:rPr>
              <a:t>ask </a:t>
            </a:r>
            <a:r>
              <a:rPr lang="en-GB" b="1" i="1">
                <a:solidFill>
                  <a:srgbClr val="00B0F0"/>
                </a:solidFill>
              </a:rPr>
              <a:t>for</a:t>
            </a:r>
            <a:r>
              <a:rPr lang="en-GB">
                <a:solidFill>
                  <a:srgbClr val="7F7F7F"/>
                </a:solidFill>
              </a:rPr>
              <a:t> a pay rise.</a:t>
            </a:r>
            <a:endParaRPr>
              <a:solidFill>
                <a:srgbClr val="7F7F7F"/>
              </a:solidFill>
            </a:endParaRPr>
          </a:p>
          <a:p>
            <a:pPr marL="0" lvl="0" indent="0" algn="l" rtl="0">
              <a:lnSpc>
                <a:spcPct val="90000"/>
              </a:lnSpc>
              <a:spcBef>
                <a:spcPts val="1000"/>
              </a:spcBef>
              <a:spcAft>
                <a:spcPts val="0"/>
              </a:spcAft>
              <a:buClr>
                <a:schemeClr val="dk1"/>
              </a:buClr>
              <a:buSzPts val="2800"/>
              <a:buNone/>
            </a:pPr>
            <a:endParaRPr>
              <a:solidFill>
                <a:srgbClr val="7F7F7F"/>
              </a:solidFill>
            </a:endParaRPr>
          </a:p>
          <a:p>
            <a:pPr marL="0" lvl="0" indent="0" algn="l" rtl="0">
              <a:lnSpc>
                <a:spcPct val="90000"/>
              </a:lnSpc>
              <a:spcBef>
                <a:spcPts val="1000"/>
              </a:spcBef>
              <a:spcAft>
                <a:spcPts val="0"/>
              </a:spcAft>
              <a:buClr>
                <a:schemeClr val="dk1"/>
              </a:buClr>
              <a:buSzPts val="2800"/>
              <a:buNone/>
            </a:pPr>
            <a:r>
              <a:rPr lang="en-GB">
                <a:solidFill>
                  <a:srgbClr val="7F7F7F"/>
                </a:solidFill>
              </a:rPr>
              <a:t>Sport’s day was cancelled </a:t>
            </a:r>
            <a:r>
              <a:rPr lang="en-GB" b="1" i="1">
                <a:solidFill>
                  <a:srgbClr val="00B0F0"/>
                </a:solidFill>
              </a:rPr>
              <a:t>because of </a:t>
            </a:r>
            <a:r>
              <a:rPr lang="en-GB">
                <a:solidFill>
                  <a:srgbClr val="7F7F7F"/>
                </a:solidFill>
              </a:rPr>
              <a:t>the rain.  </a:t>
            </a:r>
            <a:endParaRPr>
              <a:solidFill>
                <a:srgbClr val="7F7F7F"/>
              </a:solidFill>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1342</Words>
  <Application>Microsoft Macintosh PowerPoint</Application>
  <PresentationFormat>On-screen Show (4:3)</PresentationFormat>
  <Paragraphs>178</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Arial Rounded</vt:lpstr>
      <vt:lpstr>Calibri</vt:lpstr>
      <vt:lpstr>Office Theme</vt:lpstr>
      <vt:lpstr>PowerPoint Presentation</vt:lpstr>
      <vt:lpstr>What is a preposition? </vt:lpstr>
      <vt:lpstr>Etymology </vt:lpstr>
      <vt:lpstr>Prepositions of place</vt:lpstr>
      <vt:lpstr>Prepositions of time after, as, before, since, until </vt:lpstr>
      <vt:lpstr>PowerPoint Presentation</vt:lpstr>
      <vt:lpstr>PowerPoint Presentation</vt:lpstr>
      <vt:lpstr>PowerPoint Presentation</vt:lpstr>
      <vt:lpstr>Prepositions of cause </vt:lpstr>
      <vt:lpstr>PowerPoint Presentation</vt:lpstr>
      <vt:lpstr>PowerPoint Presentation</vt:lpstr>
      <vt:lpstr>PowerPoint Presentation</vt:lpstr>
      <vt:lpstr>Apply to writing </vt:lpstr>
      <vt:lpstr>Separate the prepositions </vt:lpstr>
      <vt:lpstr>Act out the prepositions </vt:lpstr>
      <vt:lpstr>Model using prepositions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Shareen Wilkinson</dc:creator>
  <cp:lastModifiedBy>Charlotte Anderson-Barrow</cp:lastModifiedBy>
  <cp:revision>3</cp:revision>
  <dcterms:created xsi:type="dcterms:W3CDTF">2020-07-19T15:30:57Z</dcterms:created>
  <dcterms:modified xsi:type="dcterms:W3CDTF">2020-08-04T15:56:15Z</dcterms:modified>
</cp:coreProperties>
</file>