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CHLYjBDz24WojDrBXDSgWOOuU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0a24b728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90a24b728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90a24b728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8640" y="6264276"/>
            <a:ext cx="2007701" cy="45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3"/>
          <p:cNvCxnSpPr/>
          <p:nvPr/>
        </p:nvCxnSpPr>
        <p:spPr>
          <a:xfrm>
            <a:off x="548640" y="6174157"/>
            <a:ext cx="11107554" cy="2806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3"/>
          <p:cNvSpPr/>
          <p:nvPr/>
        </p:nvSpPr>
        <p:spPr>
          <a:xfrm>
            <a:off x="11304816" y="6369746"/>
            <a:ext cx="35137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1" i="0" lang="en-GB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708" y="-299858"/>
            <a:ext cx="11678292" cy="74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134203" y="4615893"/>
            <a:ext cx="755493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creator: Ruth Baker-Leask 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6290" y="1165855"/>
            <a:ext cx="1797978" cy="82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67364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The Secret of Black Rock </a:t>
            </a:r>
            <a:br>
              <a:rPr b="1" lang="en-GB"/>
            </a:br>
            <a:r>
              <a:rPr b="1" i="1" lang="en-GB"/>
              <a:t>by Joe Todd-Stanton</a:t>
            </a:r>
            <a:endParaRPr b="1" i="1"/>
          </a:p>
        </p:txBody>
      </p:sp>
      <p:sp>
        <p:nvSpPr>
          <p:cNvPr id="175" name="Google Shape;175;p9"/>
          <p:cNvSpPr txBox="1"/>
          <p:nvPr/>
        </p:nvSpPr>
        <p:spPr>
          <a:xfrm>
            <a:off x="673641" y="14958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884420" y="1690687"/>
            <a:ext cx="5651291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You are part of a team of </a:t>
            </a:r>
            <a:r>
              <a:rPr lang="en-GB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arine </a:t>
            </a:r>
            <a:r>
              <a:rPr lang="en-GB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iologists. You must work with Erin to help preserve Black Rock and the creatures that live there.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What is the problem?</a:t>
            </a:r>
            <a:endParaRPr b="0" i="1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What might you do to solve it?</a:t>
            </a:r>
            <a:endParaRPr b="0" i="1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What information do you need?</a:t>
            </a:r>
            <a:endParaRPr b="0" i="1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795" y="1423730"/>
            <a:ext cx="3814997" cy="449551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/>
          <p:nvPr/>
        </p:nvSpPr>
        <p:spPr>
          <a:xfrm>
            <a:off x="810272" y="3841724"/>
            <a:ext cx="148293" cy="210619"/>
          </a:xfrm>
          <a:prstGeom prst="chevron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810273" y="4229706"/>
            <a:ext cx="148293" cy="210619"/>
          </a:xfrm>
          <a:prstGeom prst="chevron">
            <a:avLst>
              <a:gd fmla="val 50000" name="adj"/>
            </a:avLst>
          </a:prstGeom>
          <a:solidFill>
            <a:srgbClr val="E050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810273" y="4617689"/>
            <a:ext cx="148293" cy="210619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>
            <p:ph type="title"/>
          </p:nvPr>
        </p:nvSpPr>
        <p:spPr>
          <a:xfrm>
            <a:off x="67364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GB"/>
              <a:t>The First Drawing </a:t>
            </a:r>
            <a:br>
              <a:rPr b="1" i="1" lang="en-GB"/>
            </a:br>
            <a:r>
              <a:rPr b="1" lang="en-GB"/>
              <a:t>by Mordechai Gerstein</a:t>
            </a:r>
            <a:endParaRPr b="1"/>
          </a:p>
        </p:txBody>
      </p:sp>
      <p:sp>
        <p:nvSpPr>
          <p:cNvPr id="187" name="Google Shape;187;p10"/>
          <p:cNvSpPr txBox="1"/>
          <p:nvPr/>
        </p:nvSpPr>
        <p:spPr>
          <a:xfrm>
            <a:off x="673641" y="14958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884420" y="1690687"/>
            <a:ext cx="5927346" cy="4493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You are part of a team of palaeontologists who have uncovered the fossilised remains of a </a:t>
            </a:r>
            <a:r>
              <a:rPr lang="en-GB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oolley </a:t>
            </a:r>
            <a:r>
              <a:rPr lang="en-GB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ammoth. You must work together to find out everything you can about how it died and what life was like when it was alive.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What information do you need?</a:t>
            </a:r>
            <a:endParaRPr b="0" i="1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What clues do you have?</a:t>
            </a:r>
            <a:endParaRPr b="0" i="1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Where might you look to discover more?</a:t>
            </a:r>
            <a:endParaRPr b="0" i="1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4126" y="1084068"/>
            <a:ext cx="3635115" cy="4689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/>
          <p:nvPr/>
        </p:nvSpPr>
        <p:spPr>
          <a:xfrm>
            <a:off x="810273" y="4581463"/>
            <a:ext cx="148293" cy="210619"/>
          </a:xfrm>
          <a:prstGeom prst="chevron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810274" y="4969445"/>
            <a:ext cx="148293" cy="210619"/>
          </a:xfrm>
          <a:prstGeom prst="chevron">
            <a:avLst>
              <a:gd fmla="val 50000" name="adj"/>
            </a:avLst>
          </a:prstGeom>
          <a:solidFill>
            <a:srgbClr val="E050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810274" y="5357428"/>
            <a:ext cx="148293" cy="210619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title"/>
          </p:nvPr>
        </p:nvSpPr>
        <p:spPr>
          <a:xfrm>
            <a:off x="67364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The benefits of role play and improvisation</a:t>
            </a:r>
            <a:endParaRPr b="1"/>
          </a:p>
        </p:txBody>
      </p:sp>
      <p:sp>
        <p:nvSpPr>
          <p:cNvPr id="198" name="Google Shape;198;p11"/>
          <p:cNvSpPr txBox="1"/>
          <p:nvPr/>
        </p:nvSpPr>
        <p:spPr>
          <a:xfrm>
            <a:off x="673641" y="14958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Thought tracking provides an opportunity for children to: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compare characters’ viewpoints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infer characters’ feelings and predict their actions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explore the relationships between characters and how this then influences the plot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imagine alternative endings (for writing)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compose internal dialogue (for writing)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compose convincing dialogue between characters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Benefits of drama in understanding narrative</a:t>
            </a:r>
            <a:endParaRPr b="1"/>
          </a:p>
        </p:txBody>
      </p:sp>
      <p:sp>
        <p:nvSpPr>
          <p:cNvPr id="204" name="Google Shape;204;p12"/>
          <p:cNvSpPr txBox="1"/>
          <p:nvPr>
            <p:ph idx="1" type="body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b="1" lang="en-GB" sz="2201">
                <a:solidFill>
                  <a:srgbClr val="595959"/>
                </a:solidFill>
              </a:rPr>
              <a:t>Drama can support children to:</a:t>
            </a:r>
            <a:endParaRPr sz="259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None/>
            </a:pPr>
            <a:r>
              <a:rPr b="1" lang="en-GB" sz="1850">
                <a:solidFill>
                  <a:srgbClr val="595959"/>
                </a:solidFill>
              </a:rPr>
              <a:t>engage with texts they might otherwise find ‘difficult’</a:t>
            </a:r>
            <a:endParaRPr sz="185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None/>
            </a:pPr>
            <a:r>
              <a:rPr b="1" lang="en-GB" sz="1850">
                <a:solidFill>
                  <a:srgbClr val="595959"/>
                </a:solidFill>
              </a:rPr>
              <a:t>reflect on the text as a whole, giving a well-informed, personal response</a:t>
            </a:r>
            <a:endParaRPr sz="185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None/>
            </a:pPr>
            <a:r>
              <a:rPr b="1" lang="en-GB" sz="1850">
                <a:solidFill>
                  <a:srgbClr val="595959"/>
                </a:solidFill>
              </a:rPr>
              <a:t>understand plot and action</a:t>
            </a:r>
            <a:endParaRPr sz="185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r>
              <a:rPr i="1" lang="en-GB" sz="1850">
                <a:solidFill>
                  <a:srgbClr val="595959"/>
                </a:solidFill>
              </a:rPr>
              <a:t>understand the setting (time and place) and how this influences action</a:t>
            </a:r>
            <a:endParaRPr i="1" sz="185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None/>
            </a:pPr>
            <a:r>
              <a:rPr b="1" lang="en-GB" sz="1850">
                <a:solidFill>
                  <a:srgbClr val="595959"/>
                </a:solidFill>
              </a:rPr>
              <a:t>predict and discuss future actions and their consequences</a:t>
            </a:r>
            <a:endParaRPr sz="185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None/>
            </a:pPr>
            <a:r>
              <a:rPr b="1" lang="en-GB" sz="1850">
                <a:solidFill>
                  <a:srgbClr val="595959"/>
                </a:solidFill>
              </a:rPr>
              <a:t>recognise themes and subtext</a:t>
            </a:r>
            <a:endParaRPr sz="185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r>
              <a:rPr i="1" lang="en-GB" sz="1850">
                <a:solidFill>
                  <a:srgbClr val="595959"/>
                </a:solidFill>
              </a:rPr>
              <a:t>understand and discuss mood atmosphere</a:t>
            </a:r>
            <a:endParaRPr i="1" sz="185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None/>
            </a:pPr>
            <a:r>
              <a:rPr b="1" lang="en-GB" sz="1850">
                <a:solidFill>
                  <a:srgbClr val="595959"/>
                </a:solidFill>
              </a:rPr>
              <a:t>understand characters’ traits and infer their feelings, motives and intentions</a:t>
            </a:r>
            <a:endParaRPr sz="185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None/>
            </a:pPr>
            <a:r>
              <a:rPr b="1" lang="en-GB" sz="1850">
                <a:solidFill>
                  <a:srgbClr val="595959"/>
                </a:solidFill>
              </a:rPr>
              <a:t>explore the language used by characters to express thoughts and feelings</a:t>
            </a:r>
            <a:endParaRPr sz="1850">
              <a:solidFill>
                <a:srgbClr val="595959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80"/>
              <a:buNone/>
            </a:pPr>
            <a:r>
              <a:rPr b="1" lang="en-GB" sz="1850">
                <a:solidFill>
                  <a:srgbClr val="595959"/>
                </a:solidFill>
              </a:rPr>
              <a:t>feel more confident when answering inference questions</a:t>
            </a:r>
            <a:endParaRPr sz="2201"/>
          </a:p>
        </p:txBody>
      </p:sp>
      <p:sp>
        <p:nvSpPr>
          <p:cNvPr id="205" name="Google Shape;205;p12"/>
          <p:cNvSpPr/>
          <p:nvPr/>
        </p:nvSpPr>
        <p:spPr>
          <a:xfrm>
            <a:off x="923348" y="2198670"/>
            <a:ext cx="134890" cy="215372"/>
          </a:xfrm>
          <a:prstGeom prst="chevron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923348" y="2587165"/>
            <a:ext cx="134890" cy="215372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923348" y="2975660"/>
            <a:ext cx="134890" cy="215372"/>
          </a:xfrm>
          <a:prstGeom prst="chevron">
            <a:avLst>
              <a:gd fmla="val 50000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923348" y="3364155"/>
            <a:ext cx="134890" cy="215372"/>
          </a:xfrm>
          <a:prstGeom prst="chevron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923348" y="3752650"/>
            <a:ext cx="134890" cy="215372"/>
          </a:xfrm>
          <a:prstGeom prst="chevron">
            <a:avLst>
              <a:gd fmla="val 50000" name="adj"/>
            </a:avLst>
          </a:prstGeom>
          <a:solidFill>
            <a:srgbClr val="E12F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923348" y="4141145"/>
            <a:ext cx="134890" cy="215372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923348" y="4529640"/>
            <a:ext cx="134890" cy="215372"/>
          </a:xfrm>
          <a:prstGeom prst="chevron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923348" y="4918135"/>
            <a:ext cx="134890" cy="215372"/>
          </a:xfrm>
          <a:prstGeom prst="chevron">
            <a:avLst>
              <a:gd fmla="val 50000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923348" y="5306630"/>
            <a:ext cx="134890" cy="215372"/>
          </a:xfrm>
          <a:prstGeom prst="chevron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923348" y="5695121"/>
            <a:ext cx="134890" cy="215372"/>
          </a:xfrm>
          <a:prstGeom prst="chevron">
            <a:avLst>
              <a:gd fmla="val 50000" name="adj"/>
            </a:avLst>
          </a:prstGeom>
          <a:solidFill>
            <a:srgbClr val="E12F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708" y="-299858"/>
            <a:ext cx="11678292" cy="74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/>
        </p:nvSpPr>
        <p:spPr>
          <a:xfrm>
            <a:off x="5134203" y="4615893"/>
            <a:ext cx="755493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creator: Ruth Baker-Leask </a:t>
            </a:r>
            <a:endParaRPr/>
          </a:p>
        </p:txBody>
      </p:sp>
      <p:pic>
        <p:nvPicPr>
          <p:cNvPr id="221" name="Google Shape;22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6290" y="1165855"/>
            <a:ext cx="1797978" cy="8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/>
          <p:nvPr/>
        </p:nvSpPr>
        <p:spPr>
          <a:xfrm>
            <a:off x="5199853" y="2053211"/>
            <a:ext cx="6222370" cy="12482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5198722" y="2169543"/>
            <a:ext cx="5266719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Rounded"/>
              <a:buNone/>
            </a:pPr>
            <a:r>
              <a:rPr b="1" i="0" lang="en-GB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67364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What to expect…</a:t>
            </a:r>
            <a:endParaRPr b="1"/>
          </a:p>
        </p:txBody>
      </p:sp>
      <p:sp>
        <p:nvSpPr>
          <p:cNvPr id="100" name="Google Shape;100;p2"/>
          <p:cNvSpPr txBox="1"/>
          <p:nvPr/>
        </p:nvSpPr>
        <p:spPr>
          <a:xfrm>
            <a:off x="673641" y="1495815"/>
            <a:ext cx="6507995" cy="470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GB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important to recognise the teacher’s role in creating a space for children to explore the world of narrative through role</a:t>
            </a:r>
            <a:r>
              <a:rPr lang="en-GB" sz="24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and drama.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GB" sz="24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‘…the teacher has a key role to play, not only in setting up the possibilities of the drama by creating imaginative and interactive role-play areas and situations but also as Teacher in Role [TIR], improvising and exploring issues alongside the children.’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rPr b="1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Bearne, E. Ready, D. (2018) </a:t>
            </a:r>
            <a:r>
              <a:rPr b="1" i="1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Primary English, Abingdon:Routledge, pp 75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7522" y="1027906"/>
            <a:ext cx="3021719" cy="393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0a24b7288_0_0"/>
          <p:cNvSpPr txBox="1"/>
          <p:nvPr>
            <p:ph type="title"/>
          </p:nvPr>
        </p:nvSpPr>
        <p:spPr>
          <a:xfrm>
            <a:off x="673641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What to expect…</a:t>
            </a:r>
            <a:endParaRPr b="1"/>
          </a:p>
        </p:txBody>
      </p:sp>
      <p:sp>
        <p:nvSpPr>
          <p:cNvPr id="108" name="Google Shape;108;g90a24b7288_0_0"/>
          <p:cNvSpPr txBox="1"/>
          <p:nvPr/>
        </p:nvSpPr>
        <p:spPr>
          <a:xfrm>
            <a:off x="673650" y="1495820"/>
            <a:ext cx="4586719" cy="447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1" i="0" lang="en-GB" sz="2405" u="none" cap="none" strike="noStrike">
                <a:solidFill>
                  <a:srgbClr val="E050AB"/>
                </a:solidFill>
                <a:latin typeface="Calibri"/>
                <a:ea typeface="Calibri"/>
                <a:cs typeface="Calibri"/>
                <a:sym typeface="Calibri"/>
              </a:rPr>
              <a:t>During this session we will explore how to:</a:t>
            </a:r>
            <a:endParaRPr b="1" i="0" sz="1400" u="none" cap="none" strike="noStrike">
              <a:solidFill>
                <a:srgbClr val="E050A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maximise the use of role play in English lessons to support children’s understanding of narrative</a:t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Make the most of teacher in role activities such as Mantel of the Expert</a:t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90a24b728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1687" y="1690825"/>
            <a:ext cx="6046663" cy="403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673641" y="365125"/>
            <a:ext cx="10515600" cy="1130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What is role play?</a:t>
            </a:r>
            <a:endParaRPr b="1"/>
          </a:p>
        </p:txBody>
      </p:sp>
      <p:sp>
        <p:nvSpPr>
          <p:cNvPr id="116" name="Google Shape;116;p3"/>
          <p:cNvSpPr txBox="1"/>
          <p:nvPr/>
        </p:nvSpPr>
        <p:spPr>
          <a:xfrm>
            <a:off x="673641" y="1495816"/>
            <a:ext cx="98368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GB" sz="222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From an early age, children </a:t>
            </a:r>
            <a:r>
              <a:rPr b="1" i="0" lang="en-GB" sz="2224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explore worlds, real and imagined</a:t>
            </a:r>
            <a:r>
              <a:rPr b="0" i="0" lang="en-GB" sz="222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through the act of role play. Early years practitioners provide children with a range of opportunities to engage in imaginative play: in role-play areas; with puppets and props; and through the act of table top, small world play. 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GB" sz="222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Role play becomes more structured for older children but still provides the same benefits. When exploring narrative through role play, children make </a:t>
            </a:r>
            <a:r>
              <a:rPr b="1" i="0" lang="en-GB" sz="2224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connections to their own realities and those of the fictional world</a:t>
            </a:r>
            <a:r>
              <a:rPr b="0" i="0" lang="en-GB" sz="222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an essential skill every reader must develop. They are able to explore scenarios, considering their importance and consequences within the context of narrative and thereby </a:t>
            </a:r>
            <a:r>
              <a:rPr b="1" i="0" lang="en-GB" sz="2224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strengthening their comprehension skills</a:t>
            </a:r>
            <a:r>
              <a:rPr b="1" i="0" lang="en-GB" sz="222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b="0" i="0" lang="en-GB" sz="222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 addition, role play </a:t>
            </a:r>
            <a:r>
              <a:rPr b="1" i="0" lang="en-GB" sz="2224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contributes to children’s language and literacy development </a:t>
            </a:r>
            <a:r>
              <a:rPr b="0" i="0" lang="en-GB" sz="222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 well as developing confidence, creative thinking and strengthening collaborative relationships within the classroom.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67364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Familiar characters</a:t>
            </a:r>
            <a:endParaRPr b="1"/>
          </a:p>
        </p:txBody>
      </p:sp>
      <p:sp>
        <p:nvSpPr>
          <p:cNvPr id="123" name="Google Shape;123;p4"/>
          <p:cNvSpPr txBox="1"/>
          <p:nvPr/>
        </p:nvSpPr>
        <p:spPr>
          <a:xfrm>
            <a:off x="1364408" y="1500204"/>
            <a:ext cx="946318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Overheard conversations: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 groups or pairs, children improvise conversations between key characters. The teacher and other class members eavesdrop and report back what they heard 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Telephone conversation: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Children mock call each other in role as characters from the story using the appropriate tone and language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Flashback: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Children role play a scene from before the beginning of a story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Flashforward: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Children role play what might happen next at the end of a story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Gossip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In role as a chosen character, the children gossip about each other, making reference to key events in a story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165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405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820792" y="1585378"/>
            <a:ext cx="148293" cy="210619"/>
          </a:xfrm>
          <a:prstGeom prst="chevron">
            <a:avLst>
              <a:gd fmla="val 50000" name="adj"/>
            </a:avLst>
          </a:prstGeom>
          <a:solidFill>
            <a:srgbClr val="E050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820792" y="2835451"/>
            <a:ext cx="148293" cy="210619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820792" y="3722400"/>
            <a:ext cx="148293" cy="210619"/>
          </a:xfrm>
          <a:prstGeom prst="chevron">
            <a:avLst>
              <a:gd fmla="val 50000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820792" y="4213969"/>
            <a:ext cx="148293" cy="210619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820792" y="5062003"/>
            <a:ext cx="148293" cy="210619"/>
          </a:xfrm>
          <a:prstGeom prst="chevron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673641" y="365125"/>
            <a:ext cx="10515600" cy="1130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GB"/>
              <a:t>The Wild Robot </a:t>
            </a:r>
            <a:r>
              <a:rPr b="1" lang="en-GB"/>
              <a:t>by Peter Brown</a:t>
            </a:r>
            <a:endParaRPr b="1"/>
          </a:p>
        </p:txBody>
      </p:sp>
      <p:sp>
        <p:nvSpPr>
          <p:cNvPr id="135" name="Google Shape;135;p5"/>
          <p:cNvSpPr txBox="1"/>
          <p:nvPr/>
        </p:nvSpPr>
        <p:spPr>
          <a:xfrm>
            <a:off x="673641" y="14958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89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838200" y="1350264"/>
            <a:ext cx="7134546" cy="2361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GB" sz="221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“</a:t>
            </a:r>
            <a:r>
              <a:rPr b="0" i="1" lang="en-GB" sz="221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My face! My Beautiful Face</a:t>
            </a:r>
            <a:r>
              <a:rPr b="0" i="0" lang="en-GB" sz="221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! Fink the fox was lying on a log, howling in pain, with a face full of long sharp quills, when Roz appeared. “Isn’t there anyone else who can help?”</a:t>
            </a:r>
            <a:endParaRPr b="0" i="0" sz="119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GB" sz="221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“Would you like me to leave?” said the robot.</a:t>
            </a:r>
            <a:endParaRPr b="0" i="0" sz="119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GB" sz="221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“No! Please don’t go! I’ll take what I can get.”</a:t>
            </a:r>
            <a:endParaRPr b="0" i="0" sz="119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GB" sz="221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19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21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21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7280" y="2167761"/>
            <a:ext cx="2539916" cy="361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947519" y="2456047"/>
            <a:ext cx="2336705" cy="45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438188" y="5781699"/>
            <a:ext cx="45567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Wild Robot, Peter Brown, Piccadilly Press (2018)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673641" y="365125"/>
            <a:ext cx="10515600" cy="1130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GB"/>
              <a:t>The Wild Robot </a:t>
            </a:r>
            <a:r>
              <a:rPr b="1" lang="en-GB"/>
              <a:t>by Peter Brown</a:t>
            </a:r>
            <a:endParaRPr b="1"/>
          </a:p>
        </p:txBody>
      </p:sp>
      <p:sp>
        <p:nvSpPr>
          <p:cNvPr id="146" name="Google Shape;146;p6"/>
          <p:cNvSpPr txBox="1"/>
          <p:nvPr/>
        </p:nvSpPr>
        <p:spPr>
          <a:xfrm>
            <a:off x="673641" y="14958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GB" sz="2405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Otter: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Have you met it, ummm…her yet?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GB" sz="2405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Fox: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GB" sz="2405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Otter: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That big hunk of metal that has made its home on our island!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GB" sz="2405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Fox: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Yes…you mean Roz. I didn’t like the look of her to be honest but she helped me out of a real pickle the other day. Pesky porcupine quills again. She’s OK you know.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GB" sz="2405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Otter: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I’m not so sure – she only caused a rockslide the other day. Have you heard about the poor Goose family? 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GB" sz="2405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Fox: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Goose family!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GB" sz="2405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Otter: </a:t>
            </a:r>
            <a:r>
              <a:rPr b="0" i="0" lang="en-GB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Yes, DEAD! I blame Uncle Ricky…if he hadn’t messed with that switch we wouldn’t be in this mess.</a:t>
            </a:r>
            <a:endParaRPr b="0" i="0" sz="129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405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405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673641" y="365125"/>
            <a:ext cx="10515600" cy="1130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Imagined characters</a:t>
            </a:r>
            <a:endParaRPr b="1"/>
          </a:p>
        </p:txBody>
      </p:sp>
      <p:sp>
        <p:nvSpPr>
          <p:cNvPr id="153" name="Google Shape;153;p7"/>
          <p:cNvSpPr txBox="1"/>
          <p:nvPr/>
        </p:nvSpPr>
        <p:spPr>
          <a:xfrm>
            <a:off x="1002759" y="1495816"/>
            <a:ext cx="3980207" cy="3764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roving reporter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local policeman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character’s teacher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town councillor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parent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Bystanders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time traveller…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867" y="1495816"/>
            <a:ext cx="5677253" cy="4231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797620" y="1585378"/>
            <a:ext cx="148293" cy="210619"/>
          </a:xfrm>
          <a:prstGeom prst="chevron">
            <a:avLst>
              <a:gd fmla="val 50000" name="adj"/>
            </a:avLst>
          </a:prstGeom>
          <a:solidFill>
            <a:srgbClr val="E050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797620" y="2071810"/>
            <a:ext cx="148293" cy="210619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797620" y="2558242"/>
            <a:ext cx="148293" cy="210619"/>
          </a:xfrm>
          <a:prstGeom prst="chevron">
            <a:avLst>
              <a:gd fmla="val 50000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797620" y="3044674"/>
            <a:ext cx="148293" cy="210619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797620" y="3531106"/>
            <a:ext cx="148293" cy="210619"/>
          </a:xfrm>
          <a:prstGeom prst="chevron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797620" y="4017538"/>
            <a:ext cx="148293" cy="210619"/>
          </a:xfrm>
          <a:prstGeom prst="chevron">
            <a:avLst>
              <a:gd fmla="val 50000" name="adj"/>
            </a:avLst>
          </a:prstGeom>
          <a:solidFill>
            <a:srgbClr val="E050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797620" y="4503970"/>
            <a:ext cx="148293" cy="210619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673641" y="365125"/>
            <a:ext cx="10515600" cy="1130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What is Mantle of the Expert?</a:t>
            </a:r>
            <a:endParaRPr b="1"/>
          </a:p>
        </p:txBody>
      </p:sp>
      <p:sp>
        <p:nvSpPr>
          <p:cNvPr id="168" name="Google Shape;168;p8"/>
          <p:cNvSpPr txBox="1"/>
          <p:nvPr/>
        </p:nvSpPr>
        <p:spPr>
          <a:xfrm>
            <a:off x="673641" y="14958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Mantle of the Expert was developed by Dorothy Heathcote MBE, drama teacher and academic. </a:t>
            </a:r>
            <a:r>
              <a:rPr b="1" i="0" lang="en-GB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It is a popular strategy that is used by primary and secondary practitioners, across all subject areas</a:t>
            </a: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children take on the role of an expert </a:t>
            </a: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 a particular field that relates to a text. The teacher (also in role), poses a problem for the ‘team of experts’ to solve, who then work together using information from the text, additional information, and their imaginations to propose a solution.   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It takes courage and practice to perfect Mantle of the Expert but it’s worth it.  </a:t>
            </a:r>
            <a:r>
              <a:rPr b="1" i="0" lang="en-GB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children quickly adapt to their newly acquired knowledge and status </a:t>
            </a:r>
            <a:r>
              <a:rPr b="0" i="0" lang="en-GB" sz="2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and become immersed in the detail of the story as a result.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2020-08-04T08:25:24Z</dcterms:created>
  <dc:creator>Microsoft Office User</dc:creator>
</cp:coreProperties>
</file>