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61" r:id="rId3"/>
    <p:sldId id="279" r:id="rId4"/>
    <p:sldId id="293" r:id="rId5"/>
    <p:sldId id="299" r:id="rId6"/>
    <p:sldId id="295" r:id="rId7"/>
    <p:sldId id="300" r:id="rId8"/>
    <p:sldId id="301" r:id="rId9"/>
    <p:sldId id="302" r:id="rId10"/>
    <p:sldId id="303" r:id="rId11"/>
    <p:sldId id="296" r:id="rId12"/>
    <p:sldId id="304" r:id="rId13"/>
    <p:sldId id="305" r:id="rId14"/>
    <p:sldId id="306" r:id="rId15"/>
    <p:sldId id="307" r:id="rId16"/>
    <p:sldId id="286" r:id="rId17"/>
    <p:sldId id="308" r:id="rId18"/>
    <p:sldId id="278"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2vBc1cDJxNPNjubVxMlqagcncb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4674"/>
  </p:normalViewPr>
  <p:slideViewPr>
    <p:cSldViewPr snapToGrid="0" snapToObjects="1">
      <p:cViewPr varScale="1">
        <p:scale>
          <a:sx n="124" d="100"/>
          <a:sy n="124" d="100"/>
        </p:scale>
        <p:origin x="16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4840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5448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7420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0492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2931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4406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3899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8138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47" name="Google Shape;24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9818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5654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0379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1270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1502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9926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9163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1"/>
        <p:cNvGrpSpPr/>
        <p:nvPr/>
      </p:nvGrpSpPr>
      <p:grpSpPr>
        <a:xfrm>
          <a:off x="0" y="0"/>
          <a:ext cx="0" cy="0"/>
          <a:chOff x="0" y="0"/>
          <a:chExt cx="0" cy="0"/>
        </a:xfrm>
      </p:grpSpPr>
      <p:sp>
        <p:nvSpPr>
          <p:cNvPr id="12" name="Google Shape;12;p4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40"/>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700"/>
              </a:spcBef>
              <a:spcAft>
                <a:spcPts val="0"/>
              </a:spcAft>
              <a:buClr>
                <a:srgbClr val="000000"/>
              </a:buClr>
              <a:buSzPts val="1800"/>
              <a:buNone/>
              <a:defRPr/>
            </a:lvl1pPr>
            <a:lvl2pPr marL="914400" lvl="1" indent="-228600" algn="l">
              <a:lnSpc>
                <a:spcPct val="100000"/>
              </a:lnSpc>
              <a:spcBef>
                <a:spcPts val="700"/>
              </a:spcBef>
              <a:spcAft>
                <a:spcPts val="0"/>
              </a:spcAft>
              <a:buClr>
                <a:srgbClr val="000000"/>
              </a:buClr>
              <a:buSzPts val="1800"/>
              <a:buNone/>
              <a:defRPr/>
            </a:lvl2pPr>
            <a:lvl3pPr marL="1371600" lvl="2" indent="-228600" algn="l">
              <a:lnSpc>
                <a:spcPct val="100000"/>
              </a:lnSpc>
              <a:spcBef>
                <a:spcPts val="700"/>
              </a:spcBef>
              <a:spcAft>
                <a:spcPts val="0"/>
              </a:spcAft>
              <a:buClr>
                <a:srgbClr val="000000"/>
              </a:buClr>
              <a:buSzPts val="1800"/>
              <a:buNone/>
              <a:defRPr/>
            </a:lvl3pPr>
            <a:lvl4pPr marL="1828800" lvl="3" indent="-228600" algn="l">
              <a:lnSpc>
                <a:spcPct val="100000"/>
              </a:lnSpc>
              <a:spcBef>
                <a:spcPts val="700"/>
              </a:spcBef>
              <a:spcAft>
                <a:spcPts val="0"/>
              </a:spcAft>
              <a:buClr>
                <a:srgbClr val="000000"/>
              </a:buClr>
              <a:buSzPts val="1800"/>
              <a:buNone/>
              <a:defRPr/>
            </a:lvl4pPr>
            <a:lvl5pPr marL="2286000" lvl="4" indent="-228600" algn="l">
              <a:lnSpc>
                <a:spcPct val="100000"/>
              </a:lnSpc>
              <a:spcBef>
                <a:spcPts val="700"/>
              </a:spcBef>
              <a:spcAft>
                <a:spcPts val="0"/>
              </a:spcAft>
              <a:buClr>
                <a:srgbClr val="000000"/>
              </a:buClr>
              <a:buSzPts val="1800"/>
              <a:buNone/>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41"/>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b="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b="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b="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b="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b="0">
                <a:solidFill>
                  <a:srgbClr val="888888"/>
                </a:solidFill>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17" name="Google Shape;17;p4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46"/>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sp>
        <p:nvSpPr>
          <p:cNvPr id="36" name="Google Shape;36;p46"/>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b="0"/>
            </a:lvl1pPr>
            <a:lvl2pPr marL="914400" lvl="1" indent="-228600" algn="l">
              <a:lnSpc>
                <a:spcPct val="100000"/>
              </a:lnSpc>
              <a:spcBef>
                <a:spcPts val="300"/>
              </a:spcBef>
              <a:spcAft>
                <a:spcPts val="0"/>
              </a:spcAft>
              <a:buClr>
                <a:srgbClr val="000000"/>
              </a:buClr>
              <a:buSzPts val="1400"/>
              <a:buFont typeface="Calibri"/>
              <a:buNone/>
              <a:defRPr sz="1400" b="0"/>
            </a:lvl2pPr>
            <a:lvl3pPr marL="1371600" lvl="2" indent="-228600" algn="l">
              <a:lnSpc>
                <a:spcPct val="100000"/>
              </a:lnSpc>
              <a:spcBef>
                <a:spcPts val="300"/>
              </a:spcBef>
              <a:spcAft>
                <a:spcPts val="0"/>
              </a:spcAft>
              <a:buClr>
                <a:srgbClr val="000000"/>
              </a:buClr>
              <a:buSzPts val="1400"/>
              <a:buFont typeface="Calibri"/>
              <a:buNone/>
              <a:defRPr sz="1400" b="0"/>
            </a:lvl3pPr>
            <a:lvl4pPr marL="1828800" lvl="3" indent="-228600" algn="l">
              <a:lnSpc>
                <a:spcPct val="100000"/>
              </a:lnSpc>
              <a:spcBef>
                <a:spcPts val="300"/>
              </a:spcBef>
              <a:spcAft>
                <a:spcPts val="0"/>
              </a:spcAft>
              <a:buClr>
                <a:srgbClr val="000000"/>
              </a:buClr>
              <a:buSzPts val="1400"/>
              <a:buFont typeface="Calibri"/>
              <a:buNone/>
              <a:defRPr sz="1400" b="0"/>
            </a:lvl4pPr>
            <a:lvl5pPr marL="2286000" lvl="4" indent="-228600" algn="l">
              <a:lnSpc>
                <a:spcPct val="100000"/>
              </a:lnSpc>
              <a:spcBef>
                <a:spcPts val="300"/>
              </a:spcBef>
              <a:spcAft>
                <a:spcPts val="0"/>
              </a:spcAft>
              <a:buClr>
                <a:srgbClr val="000000"/>
              </a:buClr>
              <a:buSzPts val="1400"/>
              <a:buFont typeface="Calibri"/>
              <a:buNone/>
              <a:defRPr sz="1400" b="0"/>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37" name="Google Shape;37;p4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39"/>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pic>
        <p:nvPicPr>
          <p:cNvPr id="8" name="Google Shape;8;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934" y="6216282"/>
            <a:ext cx="2007701" cy="457199"/>
          </a:xfrm>
          <a:prstGeom prst="rect">
            <a:avLst/>
          </a:prstGeom>
          <a:noFill/>
          <a:ln>
            <a:noFill/>
          </a:ln>
        </p:spPr>
      </p:pic>
      <p:cxnSp>
        <p:nvCxnSpPr>
          <p:cNvPr id="9" name="Google Shape;9;p39"/>
          <p:cNvCxnSpPr/>
          <p:nvPr/>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10" name="Google Shape;10;p39"/>
          <p:cNvSpPr/>
          <p:nvPr/>
        </p:nvSpPr>
        <p:spPr>
          <a:xfrm>
            <a:off x="8411688" y="6321752"/>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 name="Picture 3">
            <a:extLst>
              <a:ext uri="{FF2B5EF4-FFF2-40B4-BE49-F238E27FC236}">
                <a16:creationId xmlns:a16="http://schemas.microsoft.com/office/drawing/2014/main" id="{FAC5D0F5-E42E-AE48-A357-EADDEE25C1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8847"/>
            <a:ext cx="9144000" cy="6340305"/>
          </a:xfrm>
          <a:prstGeom prst="rect">
            <a:avLst/>
          </a:prstGeom>
        </p:spPr>
      </p:pic>
      <p:pic>
        <p:nvPicPr>
          <p:cNvPr id="43" name="Google Shape;4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01438" y="1380713"/>
            <a:ext cx="1797978" cy="821166"/>
          </a:xfrm>
          <a:prstGeom prst="rect">
            <a:avLst/>
          </a:prstGeom>
          <a:noFill/>
          <a:ln>
            <a:noFill/>
          </a:ln>
        </p:spPr>
      </p:pic>
      <p:sp>
        <p:nvSpPr>
          <p:cNvPr id="44" name="Google Shape;44;p1"/>
          <p:cNvSpPr/>
          <p:nvPr/>
        </p:nvSpPr>
        <p:spPr>
          <a:xfrm>
            <a:off x="3904179" y="4841051"/>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Authentic questions</a:t>
            </a:r>
            <a:endParaRPr sz="3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4BAFBD9-30AE-3D48-9C6D-C1D9C6E1CC32}"/>
              </a:ext>
            </a:extLst>
          </p:cNvPr>
          <p:cNvSpPr/>
          <p:nvPr/>
        </p:nvSpPr>
        <p:spPr>
          <a:xfrm>
            <a:off x="7835896" y="5826401"/>
            <a:ext cx="952504" cy="246221"/>
          </a:xfrm>
          <a:prstGeom prst="rect">
            <a:avLst/>
          </a:prstGeom>
        </p:spPr>
        <p:txBody>
          <a:bodyPr wrap="none">
            <a:spAutoFit/>
          </a:bodyPr>
          <a:lstStyle/>
          <a:p>
            <a:pPr lvl="0" algn="r">
              <a:spcBef>
                <a:spcPts val="2600"/>
              </a:spcBef>
              <a:buClr>
                <a:schemeClr val="accent1"/>
              </a:buClr>
              <a:buSzPts val="2100"/>
            </a:pPr>
            <a:r>
              <a:rPr lang="en-GB" sz="1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(Clymer, 1968)</a:t>
            </a:r>
            <a:endParaRPr lang="en-GB" sz="10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6" name="Google Shape;133;p6">
            <a:extLst>
              <a:ext uri="{FF2B5EF4-FFF2-40B4-BE49-F238E27FC236}">
                <a16:creationId xmlns:a16="http://schemas.microsoft.com/office/drawing/2014/main" id="{279F8669-F254-9F4F-8BC6-EEA33E94F6C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5778" y="1830320"/>
            <a:ext cx="3022097" cy="3581186"/>
          </a:xfrm>
          <a:prstGeom prst="rect">
            <a:avLst/>
          </a:prstGeom>
          <a:noFill/>
          <a:ln>
            <a:noFill/>
          </a:ln>
        </p:spPr>
      </p:pic>
      <p:sp>
        <p:nvSpPr>
          <p:cNvPr id="7" name="Google Shape;159;p9">
            <a:extLst>
              <a:ext uri="{FF2B5EF4-FFF2-40B4-BE49-F238E27FC236}">
                <a16:creationId xmlns:a16="http://schemas.microsoft.com/office/drawing/2014/main" id="{FD38D1F3-010D-C341-87EE-CC62E25D31A1}"/>
              </a:ext>
            </a:extLst>
          </p:cNvPr>
          <p:cNvSpPr txBox="1"/>
          <p:nvPr/>
        </p:nvSpPr>
        <p:spPr>
          <a:xfrm>
            <a:off x="1066800" y="1752814"/>
            <a:ext cx="10267043" cy="4582886"/>
          </a:xfrm>
          <a:prstGeom prst="rect">
            <a:avLst/>
          </a:prstGeom>
          <a:noFill/>
          <a:ln>
            <a:noFill/>
          </a:ln>
        </p:spPr>
        <p:txBody>
          <a:bodyPr spcFirstLastPara="1" wrap="square" lIns="91425" tIns="45700" rIns="91425" bIns="45700" anchor="t" anchorCtr="0">
            <a:noAutofit/>
          </a:bodyPr>
          <a:lstStyle/>
          <a:p>
            <a:pPr lvl="0">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Do you think Bernard’s</a:t>
            </a:r>
            <a:b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b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parents will notice he has</a:t>
            </a:r>
            <a:b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b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been eaten?</a:t>
            </a:r>
            <a:endParaRPr lang="en-GB" sz="2000" dirty="0">
              <a:solidFill>
                <a:schemeClr val="tx1">
                  <a:lumMod val="65000"/>
                  <a:lumOff val="35000"/>
                </a:schemeClr>
              </a:solidFill>
              <a:latin typeface="Calibri" panose="020F0502020204030204" pitchFamily="34" charset="0"/>
              <a:ea typeface="Calibri"/>
              <a:cs typeface="Calibri" panose="020F0502020204030204" pitchFamily="34" charset="0"/>
              <a:sym typeface="Calibri"/>
            </a:endParaRPr>
          </a:p>
          <a:p>
            <a:pPr marL="0" marR="0" lvl="0" indent="0" algn="l" rtl="0">
              <a:spcBef>
                <a:spcPts val="2600"/>
              </a:spcBef>
              <a:spcAft>
                <a:spcPts val="0"/>
              </a:spcAft>
              <a:buClr>
                <a:schemeClr val="accent1"/>
              </a:buClr>
              <a:buSzPts val="1500"/>
              <a:buFont typeface="Noto Sans Symbols"/>
              <a:buNone/>
            </a:pPr>
            <a:endParaRPr sz="2000" dirty="0">
              <a:solidFill>
                <a:srgbClr val="595959"/>
              </a:solidFill>
              <a:latin typeface="Calibri"/>
              <a:ea typeface="Calibri"/>
              <a:cs typeface="Calibri"/>
              <a:sym typeface="Calibri"/>
            </a:endParaRPr>
          </a:p>
        </p:txBody>
      </p:sp>
      <p:sp>
        <p:nvSpPr>
          <p:cNvPr id="6" name="Google Shape;197;p14">
            <a:extLst>
              <a:ext uri="{FF2B5EF4-FFF2-40B4-BE49-F238E27FC236}">
                <a16:creationId xmlns:a16="http://schemas.microsoft.com/office/drawing/2014/main" id="{E4D85EBF-ABF3-DF49-B293-C15FB60DAEA7}"/>
              </a:ext>
            </a:extLst>
          </p:cNvPr>
          <p:cNvSpPr/>
          <p:nvPr/>
        </p:nvSpPr>
        <p:spPr>
          <a:xfrm>
            <a:off x="710815" y="1886765"/>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385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Cascades of questions</a:t>
            </a:r>
            <a:endParaRPr sz="3600" dirty="0">
              <a:solidFill>
                <a:schemeClr val="dk1"/>
              </a:solidFill>
              <a:latin typeface="Calibri"/>
              <a:ea typeface="Calibri"/>
              <a:cs typeface="Calibri"/>
              <a:sym typeface="Calibri"/>
            </a:endParaRPr>
          </a:p>
        </p:txBody>
      </p:sp>
      <p:sp>
        <p:nvSpPr>
          <p:cNvPr id="5" name="Google Shape;179;p11">
            <a:extLst>
              <a:ext uri="{FF2B5EF4-FFF2-40B4-BE49-F238E27FC236}">
                <a16:creationId xmlns:a16="http://schemas.microsoft.com/office/drawing/2014/main" id="{C9F77165-FB6E-0D4C-B028-AFE4C41DDC09}"/>
              </a:ext>
            </a:extLst>
          </p:cNvPr>
          <p:cNvSpPr txBox="1"/>
          <p:nvPr/>
        </p:nvSpPr>
        <p:spPr>
          <a:xfrm>
            <a:off x="457201" y="1447800"/>
            <a:ext cx="8229600" cy="4582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10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room in which the boys were fed, was a large stone hall, with a copper at one end; out of which the master, dressed in an apron for the purpose, and assisted by one or two women, ladled the gruel at meal-times.  Of this festive composition each boy had one porringer, and no more – except on occasions of great public rejoicing, when he had two ounces and a quarter of bread besides.  The bowls never wanted washing.  The boys polished them with their spoons till they shone again.</a:t>
            </a:r>
            <a:endParaRPr sz="120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r" rtl="0">
              <a:spcBef>
                <a:spcPts val="2600"/>
              </a:spcBef>
              <a:spcAft>
                <a:spcPts val="0"/>
              </a:spcAft>
              <a:buClr>
                <a:schemeClr val="accent1"/>
              </a:buClr>
              <a:buSzPts val="195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Oliver Twist by Charles Dickens</a:t>
            </a:r>
            <a:endParaRPr sz="12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736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Cascades of questions</a:t>
            </a:r>
            <a:endParaRPr sz="3600" dirty="0">
              <a:solidFill>
                <a:schemeClr val="dk1"/>
              </a:solidFill>
              <a:latin typeface="Calibri"/>
              <a:ea typeface="Calibri"/>
              <a:cs typeface="Calibri"/>
              <a:sym typeface="Calibri"/>
            </a:endParaRPr>
          </a:p>
        </p:txBody>
      </p:sp>
      <p:sp>
        <p:nvSpPr>
          <p:cNvPr id="4" name="Google Shape;188;p12">
            <a:extLst>
              <a:ext uri="{FF2B5EF4-FFF2-40B4-BE49-F238E27FC236}">
                <a16:creationId xmlns:a16="http://schemas.microsoft.com/office/drawing/2014/main" id="{B004221E-C4A7-E146-9128-6673DAB4B4B7}"/>
              </a:ext>
            </a:extLst>
          </p:cNvPr>
          <p:cNvSpPr txBox="1"/>
          <p:nvPr/>
        </p:nvSpPr>
        <p:spPr>
          <a:xfrm>
            <a:off x="566057" y="1447800"/>
            <a:ext cx="8120743" cy="4582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bg2"/>
              </a:buClr>
              <a:buSzPts val="210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 do we learn about the condition of the boys in the workhouse?</a:t>
            </a:r>
            <a:endParaRPr sz="1200" dirty="0">
              <a:solidFill>
                <a:schemeClr val="tx1">
                  <a:lumMod val="65000"/>
                  <a:lumOff val="35000"/>
                </a:schemeClr>
              </a:solidFill>
              <a:latin typeface="Calibri" panose="020F0502020204030204" pitchFamily="34" charset="0"/>
              <a:cs typeface="Calibri" panose="020F0502020204030204" pitchFamily="34" charset="0"/>
            </a:endParaRPr>
          </a:p>
          <a:p>
            <a:pPr lvl="2">
              <a:spcBef>
                <a:spcPts val="2600"/>
              </a:spcBef>
              <a:buClr>
                <a:schemeClr val="bg2"/>
              </a:buClr>
              <a:buSzPts val="195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What does ‘festive composition’ mean? </a:t>
            </a:r>
            <a:endParaRPr sz="1200" dirty="0">
              <a:solidFill>
                <a:schemeClr val="tx1">
                  <a:lumMod val="65000"/>
                  <a:lumOff val="35000"/>
                </a:schemeClr>
              </a:solidFill>
              <a:latin typeface="Calibri" panose="020F0502020204030204" pitchFamily="34" charset="0"/>
              <a:cs typeface="Calibri" panose="020F0502020204030204" pitchFamily="34" charset="0"/>
            </a:endParaRPr>
          </a:p>
          <a:p>
            <a:pPr lvl="2">
              <a:spcBef>
                <a:spcPts val="2600"/>
              </a:spcBef>
              <a:buClr>
                <a:schemeClr val="bg2"/>
              </a:buClr>
              <a:buSzPts val="195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Why does the author use this phrase?</a:t>
            </a:r>
            <a:endParaRPr sz="1200" dirty="0">
              <a:solidFill>
                <a:schemeClr val="tx1">
                  <a:lumMod val="65000"/>
                  <a:lumOff val="35000"/>
                </a:schemeClr>
              </a:solidFill>
              <a:latin typeface="Calibri" panose="020F0502020204030204" pitchFamily="34" charset="0"/>
              <a:cs typeface="Calibri" panose="020F0502020204030204" pitchFamily="34" charset="0"/>
            </a:endParaRPr>
          </a:p>
          <a:p>
            <a:pPr lvl="2">
              <a:spcBef>
                <a:spcPts val="2600"/>
              </a:spcBef>
              <a:buClr>
                <a:schemeClr val="bg2"/>
              </a:buClr>
              <a:buSzPts val="195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Which phrase tells you the boys had only one porringer            	except for special occasions?</a:t>
            </a:r>
            <a:endParaRPr sz="1200" dirty="0">
              <a:solidFill>
                <a:schemeClr val="tx1">
                  <a:lumMod val="65000"/>
                  <a:lumOff val="35000"/>
                </a:schemeClr>
              </a:solidFill>
              <a:latin typeface="Calibri" panose="020F0502020204030204" pitchFamily="34" charset="0"/>
              <a:cs typeface="Calibri" panose="020F0502020204030204" pitchFamily="34" charset="0"/>
            </a:endParaRPr>
          </a:p>
          <a:p>
            <a:pPr lvl="2">
              <a:spcBef>
                <a:spcPts val="2600"/>
              </a:spcBef>
              <a:buClr>
                <a:schemeClr val="bg2"/>
              </a:buClr>
              <a:buSzPts val="195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Why didn’t the bowls need washing? </a:t>
            </a:r>
            <a:endParaRPr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Google Shape;196;p14">
            <a:extLst>
              <a:ext uri="{FF2B5EF4-FFF2-40B4-BE49-F238E27FC236}">
                <a16:creationId xmlns:a16="http://schemas.microsoft.com/office/drawing/2014/main" id="{96591F68-5087-DC4E-B369-8B125529577A}"/>
              </a:ext>
            </a:extLst>
          </p:cNvPr>
          <p:cNvSpPr/>
          <p:nvPr/>
        </p:nvSpPr>
        <p:spPr>
          <a:xfrm>
            <a:off x="1088616" y="2620938"/>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 name="Google Shape;197;p14">
            <a:extLst>
              <a:ext uri="{FF2B5EF4-FFF2-40B4-BE49-F238E27FC236}">
                <a16:creationId xmlns:a16="http://schemas.microsoft.com/office/drawing/2014/main" id="{CCC5E8EB-34A8-0443-BDD7-A1CA72BA53A5}"/>
              </a:ext>
            </a:extLst>
          </p:cNvPr>
          <p:cNvSpPr/>
          <p:nvPr/>
        </p:nvSpPr>
        <p:spPr>
          <a:xfrm>
            <a:off x="1088616" y="3325494"/>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98;p14">
            <a:extLst>
              <a:ext uri="{FF2B5EF4-FFF2-40B4-BE49-F238E27FC236}">
                <a16:creationId xmlns:a16="http://schemas.microsoft.com/office/drawing/2014/main" id="{8138D9C3-CCC5-884C-80AC-2F8A91276B5D}"/>
              </a:ext>
            </a:extLst>
          </p:cNvPr>
          <p:cNvSpPr/>
          <p:nvPr/>
        </p:nvSpPr>
        <p:spPr>
          <a:xfrm>
            <a:off x="1088616" y="4013147"/>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9;p14">
            <a:extLst>
              <a:ext uri="{FF2B5EF4-FFF2-40B4-BE49-F238E27FC236}">
                <a16:creationId xmlns:a16="http://schemas.microsoft.com/office/drawing/2014/main" id="{B716FAD5-D7B0-D24B-92D5-1EBABEA322F0}"/>
              </a:ext>
            </a:extLst>
          </p:cNvPr>
          <p:cNvSpPr/>
          <p:nvPr/>
        </p:nvSpPr>
        <p:spPr>
          <a:xfrm>
            <a:off x="1088616" y="5043928"/>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64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Who asks the questions?</a:t>
            </a:r>
            <a:endParaRPr sz="3600" dirty="0">
              <a:solidFill>
                <a:schemeClr val="dk1"/>
              </a:solidFill>
              <a:latin typeface="Calibri"/>
              <a:ea typeface="Calibri"/>
              <a:cs typeface="Calibri"/>
              <a:sym typeface="Calibri"/>
            </a:endParaRPr>
          </a:p>
        </p:txBody>
      </p:sp>
      <p:sp>
        <p:nvSpPr>
          <p:cNvPr id="6" name="Google Shape;197;p15">
            <a:extLst>
              <a:ext uri="{FF2B5EF4-FFF2-40B4-BE49-F238E27FC236}">
                <a16:creationId xmlns:a16="http://schemas.microsoft.com/office/drawing/2014/main" id="{89F95163-5E4D-1448-A224-97DD3BA7C781}"/>
              </a:ext>
            </a:extLst>
          </p:cNvPr>
          <p:cNvSpPr txBox="1"/>
          <p:nvPr/>
        </p:nvSpPr>
        <p:spPr>
          <a:xfrm>
            <a:off x="457200" y="1301044"/>
            <a:ext cx="8229600" cy="4887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95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Oliver Twist and his companions suffered the tortures of slow starvation for three months: at last they got so voracious and wild with hunger, that one boy, who was tall for his age, and hadn’t been used to that sort of thing, hinted darkly to his companions, that unless he had another basin of gruel </a:t>
            </a:r>
            <a:r>
              <a:rPr lang="en-GB" sz="24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per </a:t>
            </a:r>
            <a:r>
              <a:rPr lang="en-GB" sz="2400" i="1" dirty="0" err="1">
                <a:solidFill>
                  <a:schemeClr val="tx1">
                    <a:lumMod val="65000"/>
                    <a:lumOff val="35000"/>
                  </a:schemeClr>
                </a:solidFill>
                <a:latin typeface="Calibri" panose="020F0502020204030204" pitchFamily="34" charset="0"/>
                <a:ea typeface="Georgia"/>
                <a:cs typeface="Calibri" panose="020F0502020204030204" pitchFamily="34" charset="0"/>
                <a:sym typeface="Georgia"/>
              </a:rPr>
              <a:t>dium</a:t>
            </a:r>
            <a:r>
              <a:rPr lang="en-GB" sz="24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a:t>
            </a: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he was afraid he might some night happen to eat the boy who slept next to him, who happened to be a weakly youth of tender age. He had a wild hungry eye; and they implicitly believed him. A council was held; lots were cast who should walk up to the master after supper that evening, and ask for more; and it fell to Oliver Twist.</a:t>
            </a:r>
            <a:endParaRPr sz="240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r" rtl="0">
              <a:spcBef>
                <a:spcPts val="2000"/>
              </a:spcBef>
              <a:spcAft>
                <a:spcPts val="0"/>
              </a:spcAft>
              <a:buClr>
                <a:schemeClr val="accent1"/>
              </a:buClr>
              <a:buSzPts val="195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Oliver Twist by Charles Dickens</a:t>
            </a:r>
            <a:endParaRPr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17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Cascades of questions</a:t>
            </a:r>
            <a:endParaRPr sz="3600" dirty="0">
              <a:solidFill>
                <a:schemeClr val="dk1"/>
              </a:solidFill>
              <a:latin typeface="Calibri"/>
              <a:ea typeface="Calibri"/>
              <a:cs typeface="Calibri"/>
              <a:sym typeface="Calibri"/>
            </a:endParaRPr>
          </a:p>
        </p:txBody>
      </p:sp>
      <p:sp>
        <p:nvSpPr>
          <p:cNvPr id="4" name="Google Shape;206;p13">
            <a:extLst>
              <a:ext uri="{FF2B5EF4-FFF2-40B4-BE49-F238E27FC236}">
                <a16:creationId xmlns:a16="http://schemas.microsoft.com/office/drawing/2014/main" id="{A2C74CD1-CF50-5744-99ED-E1F2E1228044}"/>
              </a:ext>
            </a:extLst>
          </p:cNvPr>
          <p:cNvSpPr txBox="1"/>
          <p:nvPr/>
        </p:nvSpPr>
        <p:spPr>
          <a:xfrm>
            <a:off x="566057" y="1447800"/>
            <a:ext cx="8120743" cy="4582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10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room in which the boys were fed, was a large stone hall, with a copper at one end; out of which the master, dressed in an apron for the purpose, and assisted by one or two women, ladled the gruel at meal-times. Of this festive composition each boy had one porringer, and no more – except on occasions of great public rejoicing, when he had two ounces and a quarter of bread besides. The bowls never wanted washing. The boys polished them with their spoons till they shone again.</a:t>
            </a:r>
            <a:endParaRPr sz="240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r" rtl="0">
              <a:spcBef>
                <a:spcPts val="2600"/>
              </a:spcBef>
              <a:spcAft>
                <a:spcPts val="0"/>
              </a:spcAft>
              <a:buClr>
                <a:schemeClr val="accent1"/>
              </a:buClr>
              <a:buSzPts val="1950"/>
              <a:buFont typeface="Noto Sans Symbols"/>
              <a:buNone/>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Oliver Twist by Charles Dickens</a:t>
            </a:r>
            <a:endParaRPr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8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Statements</a:t>
            </a:r>
            <a:endParaRPr sz="3600" dirty="0">
              <a:solidFill>
                <a:schemeClr val="dk1"/>
              </a:solidFill>
              <a:latin typeface="Calibri"/>
              <a:ea typeface="Calibri"/>
              <a:cs typeface="Calibri"/>
              <a:sym typeface="Calibri"/>
            </a:endParaRPr>
          </a:p>
        </p:txBody>
      </p:sp>
      <p:sp>
        <p:nvSpPr>
          <p:cNvPr id="6" name="Google Shape;215;p14">
            <a:extLst>
              <a:ext uri="{FF2B5EF4-FFF2-40B4-BE49-F238E27FC236}">
                <a16:creationId xmlns:a16="http://schemas.microsoft.com/office/drawing/2014/main" id="{C7568421-9A64-EB48-84D7-8CBDA6D1E00E}"/>
              </a:ext>
            </a:extLst>
          </p:cNvPr>
          <p:cNvSpPr txBox="1"/>
          <p:nvPr/>
        </p:nvSpPr>
        <p:spPr>
          <a:xfrm>
            <a:off x="972457" y="1797755"/>
            <a:ext cx="10267043" cy="4582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100"/>
              <a:buFont typeface="Noto Sans Symbols"/>
              <a:buNone/>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monster is wrong to eat Bernard</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l" rtl="0">
              <a:spcBef>
                <a:spcPts val="2600"/>
              </a:spcBef>
              <a:spcAft>
                <a:spcPts val="0"/>
              </a:spcAft>
              <a:buClr>
                <a:schemeClr val="accent1"/>
              </a:buClr>
              <a:buSzPts val="2100"/>
              <a:buFont typeface="Noto Sans Symbols"/>
              <a:buNone/>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owners of the workhouse are helping the boys</a:t>
            </a:r>
            <a:endParaRPr sz="2000" dirty="0">
              <a:solidFill>
                <a:schemeClr val="tx1">
                  <a:lumMod val="65000"/>
                  <a:lumOff val="35000"/>
                </a:schemeClr>
              </a:solidFill>
              <a:latin typeface="Calibri" panose="020F0502020204030204" pitchFamily="34" charset="0"/>
              <a:ea typeface="Calibri"/>
              <a:cs typeface="Calibri" panose="020F0502020204030204" pitchFamily="34" charset="0"/>
              <a:sym typeface="Calibri"/>
            </a:endParaRPr>
          </a:p>
        </p:txBody>
      </p:sp>
      <p:sp>
        <p:nvSpPr>
          <p:cNvPr id="7" name="Google Shape;197;p14">
            <a:extLst>
              <a:ext uri="{FF2B5EF4-FFF2-40B4-BE49-F238E27FC236}">
                <a16:creationId xmlns:a16="http://schemas.microsoft.com/office/drawing/2014/main" id="{8FD3006B-5300-A24C-8115-72909B2C9EE7}"/>
              </a:ext>
            </a:extLst>
          </p:cNvPr>
          <p:cNvSpPr/>
          <p:nvPr/>
        </p:nvSpPr>
        <p:spPr>
          <a:xfrm>
            <a:off x="603194" y="1959539"/>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98;p14">
            <a:extLst>
              <a:ext uri="{FF2B5EF4-FFF2-40B4-BE49-F238E27FC236}">
                <a16:creationId xmlns:a16="http://schemas.microsoft.com/office/drawing/2014/main" id="{FA6D5C25-4F0E-CC46-8197-61192D053517}"/>
              </a:ext>
            </a:extLst>
          </p:cNvPr>
          <p:cNvSpPr/>
          <p:nvPr/>
        </p:nvSpPr>
        <p:spPr>
          <a:xfrm>
            <a:off x="603194" y="2647192"/>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76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Questioning and statements</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1104472" y="1438388"/>
            <a:ext cx="7582328" cy="4761312"/>
          </a:xfrm>
          <a:prstGeom prst="rect">
            <a:avLst/>
          </a:prstGeom>
          <a:noFill/>
          <a:ln>
            <a:noFill/>
          </a:ln>
        </p:spPr>
        <p:txBody>
          <a:bodyPr spcFirstLastPara="1" wrap="square" lIns="45700" tIns="45700" rIns="45700" bIns="45700" anchor="t" anchorCtr="0">
            <a:noAutofit/>
          </a:bodyPr>
          <a:lstStyle/>
          <a:p>
            <a:pPr marL="117475" lvl="1" indent="0">
              <a:lnSpc>
                <a:spcPct val="114000"/>
              </a:lnSpc>
              <a:spcBef>
                <a:spcPts val="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Closed questions and open-ended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purpose of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Authentic</a:t>
            </a: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Cascades of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Statements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Who asks the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Google Shape;196;p14">
            <a:extLst>
              <a:ext uri="{FF2B5EF4-FFF2-40B4-BE49-F238E27FC236}">
                <a16:creationId xmlns:a16="http://schemas.microsoft.com/office/drawing/2014/main" id="{69BD7D60-E25B-CB4B-A40F-75BDB04A2782}"/>
              </a:ext>
            </a:extLst>
          </p:cNvPr>
          <p:cNvSpPr/>
          <p:nvPr/>
        </p:nvSpPr>
        <p:spPr>
          <a:xfrm>
            <a:off x="711483" y="157957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8;p14">
            <a:extLst>
              <a:ext uri="{FF2B5EF4-FFF2-40B4-BE49-F238E27FC236}">
                <a16:creationId xmlns:a16="http://schemas.microsoft.com/office/drawing/2014/main" id="{4AEB222F-207F-664E-933F-FD911A1B4DB8}"/>
              </a:ext>
            </a:extLst>
          </p:cNvPr>
          <p:cNvSpPr/>
          <p:nvPr/>
        </p:nvSpPr>
        <p:spPr>
          <a:xfrm>
            <a:off x="711483" y="2213012"/>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99;p14">
            <a:extLst>
              <a:ext uri="{FF2B5EF4-FFF2-40B4-BE49-F238E27FC236}">
                <a16:creationId xmlns:a16="http://schemas.microsoft.com/office/drawing/2014/main" id="{B1E9B2DE-CF43-5146-8C0C-2F0D39DCC8B9}"/>
              </a:ext>
            </a:extLst>
          </p:cNvPr>
          <p:cNvSpPr/>
          <p:nvPr/>
        </p:nvSpPr>
        <p:spPr>
          <a:xfrm>
            <a:off x="711483" y="2846452"/>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8" name="Picture 7">
            <a:extLst>
              <a:ext uri="{FF2B5EF4-FFF2-40B4-BE49-F238E27FC236}">
                <a16:creationId xmlns:a16="http://schemas.microsoft.com/office/drawing/2014/main" id="{19CDA5A0-6701-8044-AC21-17A7A07005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5574" y="2514007"/>
            <a:ext cx="2841226" cy="3058113"/>
          </a:xfrm>
          <a:prstGeom prst="rect">
            <a:avLst/>
          </a:prstGeom>
        </p:spPr>
      </p:pic>
      <p:sp>
        <p:nvSpPr>
          <p:cNvPr id="11" name="Google Shape;196;p14">
            <a:extLst>
              <a:ext uri="{FF2B5EF4-FFF2-40B4-BE49-F238E27FC236}">
                <a16:creationId xmlns:a16="http://schemas.microsoft.com/office/drawing/2014/main" id="{5F93D2EE-CAC1-9F49-94B3-3DCB75A59EC1}"/>
              </a:ext>
            </a:extLst>
          </p:cNvPr>
          <p:cNvSpPr/>
          <p:nvPr/>
        </p:nvSpPr>
        <p:spPr>
          <a:xfrm>
            <a:off x="711483" y="3454842"/>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8;p14">
            <a:extLst>
              <a:ext uri="{FF2B5EF4-FFF2-40B4-BE49-F238E27FC236}">
                <a16:creationId xmlns:a16="http://schemas.microsoft.com/office/drawing/2014/main" id="{A0ABA715-E41A-674D-8731-CEFD373B8E20}"/>
              </a:ext>
            </a:extLst>
          </p:cNvPr>
          <p:cNvSpPr/>
          <p:nvPr/>
        </p:nvSpPr>
        <p:spPr>
          <a:xfrm>
            <a:off x="711483" y="4088282"/>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9;p14">
            <a:extLst>
              <a:ext uri="{FF2B5EF4-FFF2-40B4-BE49-F238E27FC236}">
                <a16:creationId xmlns:a16="http://schemas.microsoft.com/office/drawing/2014/main" id="{CFEAC111-AA0F-E947-A448-A014E3A10056}"/>
              </a:ext>
            </a:extLst>
          </p:cNvPr>
          <p:cNvSpPr/>
          <p:nvPr/>
        </p:nvSpPr>
        <p:spPr>
          <a:xfrm>
            <a:off x="711483" y="4721722"/>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39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Key questions</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1104472" y="1438388"/>
            <a:ext cx="7582328" cy="4761312"/>
          </a:xfrm>
          <a:prstGeom prst="rect">
            <a:avLst/>
          </a:prstGeom>
          <a:noFill/>
          <a:ln>
            <a:noFill/>
          </a:ln>
        </p:spPr>
        <p:txBody>
          <a:bodyPr spcFirstLastPara="1" wrap="square" lIns="45700" tIns="45700" rIns="45700" bIns="45700" anchor="t" anchorCtr="0">
            <a:noAutofit/>
          </a:bodyPr>
          <a:lstStyle/>
          <a:p>
            <a:pPr marL="0" indent="-339725">
              <a:lnSpc>
                <a:spcPct val="114000"/>
              </a:lnSpc>
              <a:spcBef>
                <a:spcPts val="0"/>
              </a:spcBef>
              <a:buClr>
                <a:schemeClr val="dk1"/>
              </a:buClr>
              <a:buSzPts val="280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How much attention do we give to the questions and discussion prompts we use in reading sessions?</a:t>
            </a:r>
            <a:endParaRPr lang="en-GB" sz="1800" dirty="0">
              <a:solidFill>
                <a:schemeClr val="tx1">
                  <a:lumMod val="65000"/>
                  <a:lumOff val="35000"/>
                </a:schemeClr>
              </a:solidFill>
              <a:latin typeface="Calibri" panose="020F0502020204030204" pitchFamily="34" charset="0"/>
              <a:cs typeface="Calibri" panose="020F0502020204030204" pitchFamily="34" charset="0"/>
            </a:endParaRPr>
          </a:p>
          <a:p>
            <a:pPr marL="0" indent="-339725">
              <a:lnSpc>
                <a:spcPct val="114000"/>
              </a:lnSpc>
              <a:spcBef>
                <a:spcPts val="1200"/>
              </a:spcBef>
              <a:buClr>
                <a:schemeClr val="dk1"/>
              </a:buClr>
              <a:buSzPts val="280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Is there a balance between </a:t>
            </a:r>
            <a:endParaRPr lang="en-GB" sz="1800"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14000"/>
              </a:lnSpc>
              <a:spcBef>
                <a:spcPts val="1200"/>
              </a:spcBef>
              <a:buClr>
                <a:schemeClr val="dk1"/>
              </a:buClr>
              <a:buSzPts val="2800"/>
            </a:pPr>
            <a:r>
              <a:rPr lang="en-GB" sz="24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procedural questions and questions for learning?</a:t>
            </a:r>
            <a:endParaRPr lang="en-GB" sz="1800" i="1"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14000"/>
              </a:lnSpc>
              <a:spcBef>
                <a:spcPts val="1200"/>
              </a:spcBef>
              <a:buClr>
                <a:schemeClr val="dk1"/>
              </a:buClr>
              <a:buSzPts val="2800"/>
            </a:pPr>
            <a:r>
              <a:rPr lang="en-GB" sz="24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open-ended and closed questions?</a:t>
            </a:r>
            <a:endParaRPr lang="en-GB" sz="1800" i="1"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14000"/>
              </a:lnSpc>
              <a:spcBef>
                <a:spcPts val="1200"/>
              </a:spcBef>
              <a:buClr>
                <a:schemeClr val="dk1"/>
              </a:buClr>
              <a:buSzPts val="2800"/>
            </a:pPr>
            <a:r>
              <a:rPr lang="en-GB" sz="24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questions to make a teaching point and authentic questions?</a:t>
            </a:r>
            <a:endParaRPr lang="en-GB" sz="1800" i="1" dirty="0">
              <a:solidFill>
                <a:schemeClr val="tx1">
                  <a:lumMod val="65000"/>
                  <a:lumOff val="35000"/>
                </a:schemeClr>
              </a:solidFill>
              <a:latin typeface="Calibri" panose="020F0502020204030204" pitchFamily="34" charset="0"/>
              <a:cs typeface="Calibri" panose="020F0502020204030204" pitchFamily="34" charset="0"/>
            </a:endParaRPr>
          </a:p>
          <a:p>
            <a:pPr marL="0" indent="-339725">
              <a:lnSpc>
                <a:spcPct val="114000"/>
              </a:lnSpc>
              <a:spcBef>
                <a:spcPts val="1200"/>
              </a:spcBef>
              <a:buClr>
                <a:schemeClr val="dk1"/>
              </a:buClr>
              <a:buSzPts val="2800"/>
            </a:pPr>
            <a:r>
              <a:rPr lang="en-GB" sz="24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To what extent does assessment drive our use of questions?</a:t>
            </a:r>
            <a:endParaRPr lang="en-GB"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Google Shape;196;p14">
            <a:extLst>
              <a:ext uri="{FF2B5EF4-FFF2-40B4-BE49-F238E27FC236}">
                <a16:creationId xmlns:a16="http://schemas.microsoft.com/office/drawing/2014/main" id="{69BD7D60-E25B-CB4B-A40F-75BDB04A2782}"/>
              </a:ext>
            </a:extLst>
          </p:cNvPr>
          <p:cNvSpPr/>
          <p:nvPr/>
        </p:nvSpPr>
        <p:spPr>
          <a:xfrm>
            <a:off x="711483" y="157957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8;p14">
            <a:extLst>
              <a:ext uri="{FF2B5EF4-FFF2-40B4-BE49-F238E27FC236}">
                <a16:creationId xmlns:a16="http://schemas.microsoft.com/office/drawing/2014/main" id="{4AEB222F-207F-664E-933F-FD911A1B4DB8}"/>
              </a:ext>
            </a:extLst>
          </p:cNvPr>
          <p:cNvSpPr/>
          <p:nvPr/>
        </p:nvSpPr>
        <p:spPr>
          <a:xfrm>
            <a:off x="711483" y="2517207"/>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9;p14">
            <a:extLst>
              <a:ext uri="{FF2B5EF4-FFF2-40B4-BE49-F238E27FC236}">
                <a16:creationId xmlns:a16="http://schemas.microsoft.com/office/drawing/2014/main" id="{CFEAC111-AA0F-E947-A448-A014E3A10056}"/>
              </a:ext>
            </a:extLst>
          </p:cNvPr>
          <p:cNvSpPr/>
          <p:nvPr/>
        </p:nvSpPr>
        <p:spPr>
          <a:xfrm>
            <a:off x="711483" y="5240375"/>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64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9" name="Picture 8">
            <a:extLst>
              <a:ext uri="{FF2B5EF4-FFF2-40B4-BE49-F238E27FC236}">
                <a16:creationId xmlns:a16="http://schemas.microsoft.com/office/drawing/2014/main" id="{FEF45A23-6F21-BF47-B192-80FB4F127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8847"/>
            <a:ext cx="9144000" cy="6340305"/>
          </a:xfrm>
          <a:prstGeom prst="rect">
            <a:avLst/>
          </a:prstGeom>
        </p:spPr>
      </p:pic>
      <p:sp>
        <p:nvSpPr>
          <p:cNvPr id="8" name="Google Shape;44;p1">
            <a:extLst>
              <a:ext uri="{FF2B5EF4-FFF2-40B4-BE49-F238E27FC236}">
                <a16:creationId xmlns:a16="http://schemas.microsoft.com/office/drawing/2014/main" id="{22BFB63F-11EF-6F4C-A505-BEB49BD23A5B}"/>
              </a:ext>
            </a:extLst>
          </p:cNvPr>
          <p:cNvSpPr/>
          <p:nvPr/>
        </p:nvSpPr>
        <p:spPr>
          <a:xfrm>
            <a:off x="3909317" y="4850774"/>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
        <p:nvSpPr>
          <p:cNvPr id="250" name="Google Shape;250;p38"/>
          <p:cNvSpPr/>
          <p:nvPr/>
        </p:nvSpPr>
        <p:spPr>
          <a:xfrm>
            <a:off x="3883632" y="2239766"/>
            <a:ext cx="5024062"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38"/>
          <p:cNvSpPr txBox="1"/>
          <p:nvPr/>
        </p:nvSpPr>
        <p:spPr>
          <a:xfrm>
            <a:off x="3909317" y="2180713"/>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a:solidFill>
                  <a:schemeClr val="dk1"/>
                </a:solidFill>
                <a:latin typeface="Calibri"/>
                <a:ea typeface="Calibri"/>
                <a:cs typeface="Calibri"/>
                <a:sym typeface="Calibri"/>
              </a:rPr>
              <a:t>Thank you!</a:t>
            </a:r>
            <a:endParaRPr sz="6000" b="0" i="0" u="none" strike="noStrike" cap="none">
              <a:solidFill>
                <a:schemeClr val="dk1"/>
              </a:solidFill>
              <a:latin typeface="Calibri"/>
              <a:ea typeface="Calibri"/>
              <a:cs typeface="Calibri"/>
              <a:sym typeface="Calibri"/>
            </a:endParaRPr>
          </a:p>
        </p:txBody>
      </p:sp>
      <p:pic>
        <p:nvPicPr>
          <p:cNvPr id="253" name="Google Shape;253;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3632" y="1325803"/>
            <a:ext cx="1797978" cy="821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Thinking about questioning</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986319" y="1592828"/>
            <a:ext cx="7700481" cy="4761312"/>
          </a:xfrm>
          <a:prstGeom prst="rect">
            <a:avLst/>
          </a:prstGeom>
          <a:noFill/>
          <a:ln>
            <a:noFill/>
          </a:ln>
        </p:spPr>
        <p:txBody>
          <a:bodyPr spcFirstLastPara="1" wrap="square" lIns="45700" tIns="45700" rIns="45700" bIns="45700" anchor="t" anchorCtr="0">
            <a:noAutofit/>
          </a:bodyPr>
          <a:lstStyle/>
          <a:p>
            <a:pPr marL="117475" lvl="1" indent="0">
              <a:lnSpc>
                <a:spcPct val="104000"/>
              </a:lnSpc>
              <a:spcBef>
                <a:spcPts val="0"/>
              </a:spcBef>
              <a:buClr>
                <a:schemeClr val="dk1"/>
              </a:buClr>
              <a:buSzPts val="2590"/>
            </a:pPr>
            <a:r>
              <a:rPr lang="en-GB"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Research suggests that questioning is a key element of classrooms, with teachers spending between thirty and fifty per cent of their time posing questions</a:t>
            </a:r>
          </a:p>
          <a:p>
            <a:pPr marL="117475" lvl="1" indent="0">
              <a:lnSpc>
                <a:spcPct val="104000"/>
              </a:lnSpc>
              <a:spcBef>
                <a:spcPts val="0"/>
              </a:spcBef>
              <a:buClr>
                <a:schemeClr val="dk1"/>
              </a:buClr>
              <a:buSzPts val="2590"/>
            </a:pPr>
            <a:endParaRPr lang="en-GB" dirty="0">
              <a:solidFill>
                <a:schemeClr val="tx1">
                  <a:lumMod val="65000"/>
                  <a:lumOff val="35000"/>
                </a:schemeClr>
              </a:solidFill>
              <a:latin typeface="Calibri" panose="020F0502020204030204" pitchFamily="34" charset="0"/>
              <a:ea typeface="Georgia"/>
              <a:cs typeface="Calibri" panose="020F0502020204030204" pitchFamily="34" charset="0"/>
              <a:sym typeface="Georgia"/>
            </a:endParaRPr>
          </a:p>
          <a:p>
            <a:pPr marL="117475" lvl="1" indent="0">
              <a:lnSpc>
                <a:spcPct val="104000"/>
              </a:lnSpc>
              <a:spcBef>
                <a:spcPts val="1200"/>
              </a:spcBef>
              <a:buClr>
                <a:schemeClr val="dk1"/>
              </a:buClr>
              <a:buSzPts val="2590"/>
            </a:pPr>
            <a:r>
              <a:rPr lang="en-GB"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However, it has been suggested that these questions are often either: </a:t>
            </a:r>
            <a:endParaRPr lang="en-GB" sz="1600"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04000"/>
              </a:lnSpc>
              <a:spcBef>
                <a:spcPts val="1200"/>
              </a:spcBef>
              <a:buClr>
                <a:schemeClr val="dk1"/>
              </a:buClr>
              <a:buSzPts val="2590"/>
            </a:pPr>
            <a:r>
              <a:rPr lang="en-GB"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procedural questions </a:t>
            </a:r>
            <a:endParaRPr lang="en-GB" sz="1600" i="1"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04000"/>
              </a:lnSpc>
              <a:spcBef>
                <a:spcPts val="1200"/>
              </a:spcBef>
              <a:buClr>
                <a:schemeClr val="dk1"/>
              </a:buClr>
              <a:buSzPts val="2590"/>
            </a:pPr>
            <a:r>
              <a:rPr lang="en-GB"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rhetorical questions </a:t>
            </a:r>
            <a:endParaRPr lang="en-GB" sz="1600" i="1" dirty="0">
              <a:solidFill>
                <a:schemeClr val="tx1">
                  <a:lumMod val="65000"/>
                  <a:lumOff val="35000"/>
                </a:schemeClr>
              </a:solidFill>
              <a:latin typeface="Calibri" panose="020F0502020204030204" pitchFamily="34" charset="0"/>
              <a:cs typeface="Calibri" panose="020F0502020204030204" pitchFamily="34" charset="0"/>
            </a:endParaRPr>
          </a:p>
          <a:p>
            <a:pPr marL="574675" lvl="2" indent="0">
              <a:lnSpc>
                <a:spcPct val="104000"/>
              </a:lnSpc>
              <a:spcBef>
                <a:spcPts val="1200"/>
              </a:spcBef>
              <a:buClr>
                <a:schemeClr val="dk1"/>
              </a:buClr>
              <a:buSzPts val="2590"/>
            </a:pPr>
            <a:r>
              <a:rPr lang="en-GB"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questions to prompt the recall of facts</a:t>
            </a:r>
            <a:endParaRPr lang="en-GB" sz="18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endParaRPr>
          </a:p>
          <a:p>
            <a:pPr marL="117475" lvl="1" indent="0">
              <a:lnSpc>
                <a:spcPct val="104000"/>
              </a:lnSpc>
              <a:spcBef>
                <a:spcPts val="0"/>
              </a:spcBef>
              <a:buClr>
                <a:schemeClr val="dk1"/>
              </a:buClr>
              <a:buSzPts val="2590"/>
            </a:pPr>
            <a:endParaRPr lang="en-GB"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80662" y="165296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80662" y="3020032"/>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04;p2">
            <a:extLst>
              <a:ext uri="{FF2B5EF4-FFF2-40B4-BE49-F238E27FC236}">
                <a16:creationId xmlns:a16="http://schemas.microsoft.com/office/drawing/2014/main" id="{C9842FA0-10F9-9E4D-A73E-8E17DB6419CE}"/>
              </a:ext>
            </a:extLst>
          </p:cNvPr>
          <p:cNvSpPr txBox="1"/>
          <p:nvPr/>
        </p:nvSpPr>
        <p:spPr>
          <a:xfrm>
            <a:off x="1140431" y="5483646"/>
            <a:ext cx="1442481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dirty="0" err="1">
                <a:solidFill>
                  <a:schemeClr val="dk1"/>
                </a:solidFill>
                <a:latin typeface="Calibri" panose="020F0502020204030204" pitchFamily="34" charset="0"/>
                <a:ea typeface="Georgia"/>
                <a:cs typeface="Calibri" panose="020F0502020204030204" pitchFamily="34" charset="0"/>
                <a:sym typeface="Georgia"/>
              </a:rPr>
              <a:t>Brualdi</a:t>
            </a:r>
            <a:r>
              <a:rPr lang="en-GB" sz="1000" b="0" i="0" u="none" strike="noStrike" cap="none" dirty="0">
                <a:solidFill>
                  <a:schemeClr val="dk1"/>
                </a:solidFill>
                <a:latin typeface="Calibri" panose="020F0502020204030204" pitchFamily="34" charset="0"/>
                <a:ea typeface="Georgia"/>
                <a:cs typeface="Calibri" panose="020F0502020204030204" pitchFamily="34" charset="0"/>
                <a:sym typeface="Georgia"/>
              </a:rPr>
              <a:t>, A. C. (1998). </a:t>
            </a:r>
            <a:r>
              <a:rPr lang="en-GB" sz="1000" b="0" i="1" u="none" strike="noStrike" cap="none" dirty="0">
                <a:solidFill>
                  <a:schemeClr val="dk1"/>
                </a:solidFill>
                <a:latin typeface="Calibri" panose="020F0502020204030204" pitchFamily="34" charset="0"/>
                <a:ea typeface="Georgia"/>
                <a:cs typeface="Calibri" panose="020F0502020204030204" pitchFamily="34" charset="0"/>
                <a:sym typeface="Georgia"/>
              </a:rPr>
              <a:t>Classroom Questions</a:t>
            </a:r>
            <a:r>
              <a:rPr lang="en-GB" sz="1000" b="0" i="0" u="none" strike="noStrike" cap="none" dirty="0">
                <a:solidFill>
                  <a:schemeClr val="dk1"/>
                </a:solidFill>
                <a:latin typeface="Calibri" panose="020F0502020204030204" pitchFamily="34" charset="0"/>
                <a:ea typeface="Georgia"/>
                <a:cs typeface="Calibri" panose="020F0502020204030204" pitchFamily="34" charset="0"/>
                <a:sym typeface="Georgia"/>
              </a:rPr>
              <a:t>. ERIC Clearinghouse on Assessment and Evaluation: Washington DC.</a:t>
            </a:r>
            <a:endParaRPr sz="10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000" dirty="0">
                <a:solidFill>
                  <a:schemeClr val="dk1"/>
                </a:solidFill>
                <a:latin typeface="Calibri" panose="020F0502020204030204" pitchFamily="34" charset="0"/>
                <a:ea typeface="Georgia"/>
                <a:cs typeface="Calibri" panose="020F0502020204030204" pitchFamily="34" charset="0"/>
                <a:sym typeface="Georgia"/>
              </a:rPr>
              <a:t>van Lier, L. (1998) The relationship between consciousness, interaction and language learning. </a:t>
            </a:r>
            <a:r>
              <a:rPr lang="en-GB" sz="1000" i="1" dirty="0">
                <a:solidFill>
                  <a:schemeClr val="dk1"/>
                </a:solidFill>
                <a:latin typeface="Calibri" panose="020F0502020204030204" pitchFamily="34" charset="0"/>
                <a:ea typeface="Georgia"/>
                <a:cs typeface="Calibri" panose="020F0502020204030204" pitchFamily="34" charset="0"/>
                <a:sym typeface="Georgia"/>
              </a:rPr>
              <a:t>Language Awareness</a:t>
            </a:r>
            <a:r>
              <a:rPr lang="en-GB" sz="1000" dirty="0">
                <a:solidFill>
                  <a:schemeClr val="dk1"/>
                </a:solidFill>
                <a:latin typeface="Calibri" panose="020F0502020204030204" pitchFamily="34" charset="0"/>
                <a:ea typeface="Georgia"/>
                <a:cs typeface="Calibri" panose="020F0502020204030204" pitchFamily="34" charset="0"/>
                <a:sym typeface="Georgia"/>
              </a:rPr>
              <a:t>. 7 (2/3), 128-316</a:t>
            </a:r>
            <a:endParaRPr sz="10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1000" dirty="0">
                <a:solidFill>
                  <a:schemeClr val="dk1"/>
                </a:solidFill>
                <a:latin typeface="Calibri" panose="020F0502020204030204" pitchFamily="34" charset="0"/>
                <a:ea typeface="Georgia"/>
                <a:cs typeface="Calibri" panose="020F0502020204030204" pitchFamily="34" charset="0"/>
                <a:sym typeface="Georgia"/>
              </a:rPr>
              <a:t>Wilen, W. (1991) Questioning Skills for Teachers: What the research says to the teacher. Washington: National Education Association</a:t>
            </a:r>
            <a:endParaRPr sz="10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Questioning and statements</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932377" y="1544863"/>
            <a:ext cx="7911102" cy="4761312"/>
          </a:xfrm>
          <a:prstGeom prst="rect">
            <a:avLst/>
          </a:prstGeom>
          <a:noFill/>
          <a:ln>
            <a:noFill/>
          </a:ln>
        </p:spPr>
        <p:txBody>
          <a:bodyPr spcFirstLastPara="1" wrap="square" lIns="45700" tIns="45700" rIns="45700" bIns="45700" anchor="t" anchorCtr="0">
            <a:noAutofit/>
          </a:bodyPr>
          <a:lstStyle/>
          <a:p>
            <a:pPr marL="117475" lvl="1" indent="0">
              <a:lnSpc>
                <a:spcPct val="114000"/>
              </a:lnSpc>
              <a:spcBef>
                <a:spcPts val="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Closed questions and open-ended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The purpose of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Authentic</a:t>
            </a: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Cascades of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Statements</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Who asks the questions?</a:t>
            </a:r>
            <a:endParaRPr lang="en-GB"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93505" y="2332070"/>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8;p14">
            <a:extLst>
              <a:ext uri="{FF2B5EF4-FFF2-40B4-BE49-F238E27FC236}">
                <a16:creationId xmlns:a16="http://schemas.microsoft.com/office/drawing/2014/main" id="{F8F918BB-EC8E-A84D-ACE2-16C6E1F725C2}"/>
              </a:ext>
            </a:extLst>
          </p:cNvPr>
          <p:cNvSpPr/>
          <p:nvPr/>
        </p:nvSpPr>
        <p:spPr>
          <a:xfrm>
            <a:off x="693505" y="2985856"/>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199;p14">
            <a:extLst>
              <a:ext uri="{FF2B5EF4-FFF2-40B4-BE49-F238E27FC236}">
                <a16:creationId xmlns:a16="http://schemas.microsoft.com/office/drawing/2014/main" id="{9CE7EF9B-8D34-2B40-840E-FD7C9A7472E5}"/>
              </a:ext>
            </a:extLst>
          </p:cNvPr>
          <p:cNvSpPr/>
          <p:nvPr/>
        </p:nvSpPr>
        <p:spPr>
          <a:xfrm>
            <a:off x="693505" y="3565077"/>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9;p14">
            <a:extLst>
              <a:ext uri="{FF2B5EF4-FFF2-40B4-BE49-F238E27FC236}">
                <a16:creationId xmlns:a16="http://schemas.microsoft.com/office/drawing/2014/main" id="{E9348EC4-AE15-8441-8FA1-A01C323040B7}"/>
              </a:ext>
            </a:extLst>
          </p:cNvPr>
          <p:cNvSpPr/>
          <p:nvPr/>
        </p:nvSpPr>
        <p:spPr>
          <a:xfrm>
            <a:off x="693505" y="4229409"/>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99;p14">
            <a:extLst>
              <a:ext uri="{FF2B5EF4-FFF2-40B4-BE49-F238E27FC236}">
                <a16:creationId xmlns:a16="http://schemas.microsoft.com/office/drawing/2014/main" id="{3CFF4748-28E1-574D-8F5C-9C3E79FACCDD}"/>
              </a:ext>
            </a:extLst>
          </p:cNvPr>
          <p:cNvSpPr/>
          <p:nvPr/>
        </p:nvSpPr>
        <p:spPr>
          <a:xfrm>
            <a:off x="693505" y="4893741"/>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375A3BF9-0824-1441-A707-3121D416E8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5574" y="2514007"/>
            <a:ext cx="2841226" cy="3058113"/>
          </a:xfrm>
          <a:prstGeom prst="rect">
            <a:avLst/>
          </a:prstGeom>
        </p:spPr>
      </p:pic>
    </p:spTree>
    <p:extLst>
      <p:ext uri="{BB962C8B-B14F-4D97-AF65-F5344CB8AC3E}">
        <p14:creationId xmlns:p14="http://schemas.microsoft.com/office/powerpoint/2010/main" val="392182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Closed questions vs. open questions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27377" y="2206118"/>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32513" y="2861989"/>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8;p14">
            <a:extLst>
              <a:ext uri="{FF2B5EF4-FFF2-40B4-BE49-F238E27FC236}">
                <a16:creationId xmlns:a16="http://schemas.microsoft.com/office/drawing/2014/main" id="{F8F918BB-EC8E-A84D-ACE2-16C6E1F725C2}"/>
              </a:ext>
            </a:extLst>
          </p:cNvPr>
          <p:cNvSpPr/>
          <p:nvPr/>
        </p:nvSpPr>
        <p:spPr>
          <a:xfrm>
            <a:off x="627377" y="3476800"/>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97;p14">
            <a:extLst>
              <a:ext uri="{FF2B5EF4-FFF2-40B4-BE49-F238E27FC236}">
                <a16:creationId xmlns:a16="http://schemas.microsoft.com/office/drawing/2014/main" id="{263FD091-8DE8-E44C-87AF-2D5D98E1239F}"/>
              </a:ext>
            </a:extLst>
          </p:cNvPr>
          <p:cNvSpPr/>
          <p:nvPr/>
        </p:nvSpPr>
        <p:spPr>
          <a:xfrm>
            <a:off x="644074" y="4119127"/>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8;p14">
            <a:extLst>
              <a:ext uri="{FF2B5EF4-FFF2-40B4-BE49-F238E27FC236}">
                <a16:creationId xmlns:a16="http://schemas.microsoft.com/office/drawing/2014/main" id="{4BB06DC3-168C-9449-B265-5041242E7138}"/>
              </a:ext>
            </a:extLst>
          </p:cNvPr>
          <p:cNvSpPr/>
          <p:nvPr/>
        </p:nvSpPr>
        <p:spPr>
          <a:xfrm>
            <a:off x="635726" y="4774998"/>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118;p4">
            <a:extLst>
              <a:ext uri="{FF2B5EF4-FFF2-40B4-BE49-F238E27FC236}">
                <a16:creationId xmlns:a16="http://schemas.microsoft.com/office/drawing/2014/main" id="{156A4C81-C6B6-A74E-99B8-B63D0B13C60F}"/>
              </a:ext>
            </a:extLst>
          </p:cNvPr>
          <p:cNvSpPr txBox="1"/>
          <p:nvPr/>
        </p:nvSpPr>
        <p:spPr>
          <a:xfrm>
            <a:off x="1024870" y="1417639"/>
            <a:ext cx="11059885" cy="5562601"/>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1950"/>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Closed questions:</a:t>
            </a:r>
            <a:endParaRPr sz="1600"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195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Who…</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195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When… </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195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Where…</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195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195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Did…</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2250"/>
            </a:pPr>
            <a:endParaRPr sz="3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endParaRPr>
          </a:p>
          <a:p>
            <a:pPr marR="0" lvl="0" algn="l" rtl="0">
              <a:spcBef>
                <a:spcPts val="2000"/>
              </a:spcBef>
              <a:spcAft>
                <a:spcPts val="0"/>
              </a:spcAft>
              <a:buClr>
                <a:schemeClr val="accent1"/>
              </a:buClr>
              <a:buSzPts val="2250"/>
            </a:pPr>
            <a:endParaRPr sz="3000" i="1" dirty="0">
              <a:solidFill>
                <a:schemeClr val="tx1">
                  <a:lumMod val="65000"/>
                  <a:lumOff val="35000"/>
                </a:schemeClr>
              </a:solidFill>
              <a:latin typeface="Calibri" panose="020F0502020204030204" pitchFamily="34" charset="0"/>
              <a:ea typeface="Georgia"/>
              <a:cs typeface="Calibri" panose="020F0502020204030204" pitchFamily="34" charset="0"/>
              <a:sym typeface="Georgia"/>
            </a:endParaRPr>
          </a:p>
          <a:p>
            <a:pPr marR="0" lvl="0" algn="l" rtl="0">
              <a:spcBef>
                <a:spcPts val="2000"/>
              </a:spcBef>
              <a:spcAft>
                <a:spcPts val="0"/>
              </a:spcAft>
              <a:buClr>
                <a:schemeClr val="accent1"/>
              </a:buClr>
              <a:buSzPts val="2100"/>
            </a:pPr>
            <a:r>
              <a:rPr lang="en-GB" sz="2800" dirty="0">
                <a:solidFill>
                  <a:schemeClr val="tx1">
                    <a:lumMod val="65000"/>
                    <a:lumOff val="35000"/>
                  </a:schemeClr>
                </a:solidFill>
                <a:latin typeface="Calibri" panose="020F0502020204030204" pitchFamily="34" charset="0"/>
                <a:ea typeface="Calibri"/>
                <a:cs typeface="Calibri" panose="020F0502020204030204" pitchFamily="34" charset="0"/>
                <a:sym typeface="Calibri"/>
              </a:rPr>
              <a:t> </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6" name="Google Shape;120;p4">
            <a:extLst>
              <a:ext uri="{FF2B5EF4-FFF2-40B4-BE49-F238E27FC236}">
                <a16:creationId xmlns:a16="http://schemas.microsoft.com/office/drawing/2014/main" id="{4DD9DE6D-C9DE-6940-ACF5-5D526BAB2D71}"/>
              </a:ext>
            </a:extLst>
          </p:cNvPr>
          <p:cNvSpPr/>
          <p:nvPr/>
        </p:nvSpPr>
        <p:spPr>
          <a:xfrm>
            <a:off x="4625382" y="1417639"/>
            <a:ext cx="6096000" cy="377539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Open questions:</a:t>
            </a:r>
            <a:endParaRPr sz="1600"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dk1"/>
              </a:buClr>
              <a:buSzPts val="260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Why do you think…</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dk1"/>
              </a:buClr>
              <a:buSzPts val="260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 if…</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dk1"/>
              </a:buClr>
              <a:buSzPts val="260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How did…</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dk1"/>
              </a:buClr>
              <a:buSzPts val="260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Which character would…</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dk1"/>
              </a:buClr>
              <a:buSzPts val="2600"/>
            </a:pPr>
            <a:r>
              <a:rPr lang="en-GB" sz="26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 might…</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7" name="Google Shape;196;p14">
            <a:extLst>
              <a:ext uri="{FF2B5EF4-FFF2-40B4-BE49-F238E27FC236}">
                <a16:creationId xmlns:a16="http://schemas.microsoft.com/office/drawing/2014/main" id="{0EDF1EA2-5951-2D45-9B34-E39C32495F2E}"/>
              </a:ext>
            </a:extLst>
          </p:cNvPr>
          <p:cNvSpPr/>
          <p:nvPr/>
        </p:nvSpPr>
        <p:spPr>
          <a:xfrm>
            <a:off x="4244586" y="2206118"/>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 name="Google Shape;197;p14">
            <a:extLst>
              <a:ext uri="{FF2B5EF4-FFF2-40B4-BE49-F238E27FC236}">
                <a16:creationId xmlns:a16="http://schemas.microsoft.com/office/drawing/2014/main" id="{DBFB2A22-9FD7-164B-94C7-4374A68B40EF}"/>
              </a:ext>
            </a:extLst>
          </p:cNvPr>
          <p:cNvSpPr/>
          <p:nvPr/>
        </p:nvSpPr>
        <p:spPr>
          <a:xfrm>
            <a:off x="4249722" y="2861989"/>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9" name="Google Shape;198;p14">
            <a:extLst>
              <a:ext uri="{FF2B5EF4-FFF2-40B4-BE49-F238E27FC236}">
                <a16:creationId xmlns:a16="http://schemas.microsoft.com/office/drawing/2014/main" id="{C03E658A-7DEA-D242-83EF-4B61BF494F67}"/>
              </a:ext>
            </a:extLst>
          </p:cNvPr>
          <p:cNvSpPr/>
          <p:nvPr/>
        </p:nvSpPr>
        <p:spPr>
          <a:xfrm>
            <a:off x="4244586" y="3476800"/>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 name="Google Shape;197;p14">
            <a:extLst>
              <a:ext uri="{FF2B5EF4-FFF2-40B4-BE49-F238E27FC236}">
                <a16:creationId xmlns:a16="http://schemas.microsoft.com/office/drawing/2014/main" id="{2504C4C4-CB3C-E443-BDC6-E3F4EB55CC51}"/>
              </a:ext>
            </a:extLst>
          </p:cNvPr>
          <p:cNvSpPr/>
          <p:nvPr/>
        </p:nvSpPr>
        <p:spPr>
          <a:xfrm>
            <a:off x="4261283" y="4119127"/>
            <a:ext cx="210620" cy="324363"/>
          </a:xfrm>
          <a:prstGeom prst="chevron">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 name="Google Shape;198;p14">
            <a:extLst>
              <a:ext uri="{FF2B5EF4-FFF2-40B4-BE49-F238E27FC236}">
                <a16:creationId xmlns:a16="http://schemas.microsoft.com/office/drawing/2014/main" id="{4C7BB30B-7644-134E-B9D1-E0278AF064A3}"/>
              </a:ext>
            </a:extLst>
          </p:cNvPr>
          <p:cNvSpPr/>
          <p:nvPr/>
        </p:nvSpPr>
        <p:spPr>
          <a:xfrm>
            <a:off x="4252935" y="4774998"/>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52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Barrett Taxonomy</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1079133" y="1627514"/>
            <a:ext cx="7911102" cy="4761312"/>
          </a:xfrm>
          <a:prstGeom prst="rect">
            <a:avLst/>
          </a:prstGeom>
          <a:noFill/>
          <a:ln>
            <a:noFill/>
          </a:ln>
        </p:spPr>
        <p:txBody>
          <a:bodyPr spcFirstLastPara="1" wrap="square" lIns="45700" tIns="45700" rIns="45700" bIns="45700" anchor="t" anchorCtr="0">
            <a:noAutofit/>
          </a:bodyPr>
          <a:lstStyle/>
          <a:p>
            <a:pPr marL="0" lvl="0" indent="0">
              <a:spcBef>
                <a:spcPts val="0"/>
              </a:spcBef>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Literal comprehension</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0" lvl="0" indent="0">
              <a:spcBef>
                <a:spcPts val="2600"/>
              </a:spcBef>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Reorganisation</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0" lvl="0" indent="0">
              <a:spcBef>
                <a:spcPts val="2600"/>
              </a:spcBef>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Inferential comprehension</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0" lvl="0" indent="0">
              <a:spcBef>
                <a:spcPts val="2600"/>
              </a:spcBef>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Evaluation</a:t>
            </a:r>
            <a:endParaRPr lang="en-GB" dirty="0">
              <a:solidFill>
                <a:schemeClr val="tx1">
                  <a:lumMod val="65000"/>
                  <a:lumOff val="35000"/>
                </a:schemeClr>
              </a:solidFill>
              <a:latin typeface="Calibri" panose="020F0502020204030204" pitchFamily="34" charset="0"/>
              <a:cs typeface="Calibri" panose="020F0502020204030204" pitchFamily="34" charset="0"/>
            </a:endParaRPr>
          </a:p>
          <a:p>
            <a:pPr marL="0" lvl="0" indent="0">
              <a:spcBef>
                <a:spcPts val="2600"/>
              </a:spcBef>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Appreciation</a:t>
            </a:r>
            <a:endParaRPr lang="en-GB"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93505" y="176298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93505" y="2512694"/>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8;p14">
            <a:extLst>
              <a:ext uri="{FF2B5EF4-FFF2-40B4-BE49-F238E27FC236}">
                <a16:creationId xmlns:a16="http://schemas.microsoft.com/office/drawing/2014/main" id="{F8F918BB-EC8E-A84D-ACE2-16C6E1F725C2}"/>
              </a:ext>
            </a:extLst>
          </p:cNvPr>
          <p:cNvSpPr/>
          <p:nvPr/>
        </p:nvSpPr>
        <p:spPr>
          <a:xfrm>
            <a:off x="693505" y="3301948"/>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 name="Google Shape;199;p14">
            <a:extLst>
              <a:ext uri="{FF2B5EF4-FFF2-40B4-BE49-F238E27FC236}">
                <a16:creationId xmlns:a16="http://schemas.microsoft.com/office/drawing/2014/main" id="{9CE7EF9B-8D34-2B40-840E-FD7C9A7472E5}"/>
              </a:ext>
            </a:extLst>
          </p:cNvPr>
          <p:cNvSpPr/>
          <p:nvPr/>
        </p:nvSpPr>
        <p:spPr>
          <a:xfrm>
            <a:off x="693505" y="4027926"/>
            <a:ext cx="210620" cy="324363"/>
          </a:xfrm>
          <a:prstGeom prst="chevron">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99;p14">
            <a:extLst>
              <a:ext uri="{FF2B5EF4-FFF2-40B4-BE49-F238E27FC236}">
                <a16:creationId xmlns:a16="http://schemas.microsoft.com/office/drawing/2014/main" id="{3CFF4748-28E1-574D-8F5C-9C3E79FACCDD}"/>
              </a:ext>
            </a:extLst>
          </p:cNvPr>
          <p:cNvSpPr/>
          <p:nvPr/>
        </p:nvSpPr>
        <p:spPr>
          <a:xfrm>
            <a:off x="693505" y="4758276"/>
            <a:ext cx="210620" cy="324363"/>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14BAFBD9-30AE-3D48-9C6D-C1D9C6E1CC32}"/>
              </a:ext>
            </a:extLst>
          </p:cNvPr>
          <p:cNvSpPr/>
          <p:nvPr/>
        </p:nvSpPr>
        <p:spPr>
          <a:xfrm>
            <a:off x="7835896" y="5826401"/>
            <a:ext cx="952504" cy="246221"/>
          </a:xfrm>
          <a:prstGeom prst="rect">
            <a:avLst/>
          </a:prstGeom>
        </p:spPr>
        <p:txBody>
          <a:bodyPr wrap="none">
            <a:spAutoFit/>
          </a:bodyPr>
          <a:lstStyle/>
          <a:p>
            <a:pPr lvl="0" algn="r">
              <a:spcBef>
                <a:spcPts val="2600"/>
              </a:spcBef>
              <a:buClr>
                <a:schemeClr val="accent1"/>
              </a:buClr>
              <a:buSzPts val="2100"/>
            </a:pPr>
            <a:r>
              <a:rPr lang="en-GB" sz="1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(Clymer, 1968)</a:t>
            </a:r>
            <a:endParaRPr lang="en-GB" sz="10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70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6" name="Google Shape;133;p6">
            <a:extLst>
              <a:ext uri="{FF2B5EF4-FFF2-40B4-BE49-F238E27FC236}">
                <a16:creationId xmlns:a16="http://schemas.microsoft.com/office/drawing/2014/main" id="{759E99D4-4A11-D04F-AE71-7FF7C0016A9E}"/>
              </a:ext>
            </a:extLst>
          </p:cNvPr>
          <p:cNvPicPr preferRelativeResize="0"/>
          <p:nvPr/>
        </p:nvPicPr>
        <p:blipFill rotWithShape="1">
          <a:blip r:embed="rId3">
            <a:alphaModFix/>
          </a:blip>
          <a:srcRect/>
          <a:stretch/>
        </p:blipFill>
        <p:spPr>
          <a:xfrm>
            <a:off x="2579912" y="628111"/>
            <a:ext cx="3984175" cy="4721249"/>
          </a:xfrm>
          <a:prstGeom prst="rect">
            <a:avLst/>
          </a:prstGeom>
          <a:noFill/>
          <a:ln>
            <a:noFill/>
          </a:ln>
        </p:spPr>
      </p:pic>
    </p:spTree>
    <p:extLst>
      <p:ext uri="{BB962C8B-B14F-4D97-AF65-F5344CB8AC3E}">
        <p14:creationId xmlns:p14="http://schemas.microsoft.com/office/powerpoint/2010/main" val="104867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Barrett Taxonomy</a:t>
            </a:r>
            <a:endParaRPr sz="3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4BAFBD9-30AE-3D48-9C6D-C1D9C6E1CC32}"/>
              </a:ext>
            </a:extLst>
          </p:cNvPr>
          <p:cNvSpPr/>
          <p:nvPr/>
        </p:nvSpPr>
        <p:spPr>
          <a:xfrm>
            <a:off x="7835896" y="5826401"/>
            <a:ext cx="952504" cy="246221"/>
          </a:xfrm>
          <a:prstGeom prst="rect">
            <a:avLst/>
          </a:prstGeom>
        </p:spPr>
        <p:txBody>
          <a:bodyPr wrap="none">
            <a:spAutoFit/>
          </a:bodyPr>
          <a:lstStyle/>
          <a:p>
            <a:pPr lvl="0" algn="r">
              <a:spcBef>
                <a:spcPts val="2600"/>
              </a:spcBef>
              <a:buClr>
                <a:schemeClr val="accent1"/>
              </a:buClr>
              <a:buSzPts val="2100"/>
            </a:pPr>
            <a:r>
              <a:rPr lang="en-GB" sz="1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(Clymer, 1968)</a:t>
            </a:r>
            <a:endParaRPr lang="en-GB"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5" name="Google Shape;141;p7">
            <a:extLst>
              <a:ext uri="{FF2B5EF4-FFF2-40B4-BE49-F238E27FC236}">
                <a16:creationId xmlns:a16="http://schemas.microsoft.com/office/drawing/2014/main" id="{32141643-1B84-4542-A806-570A95D47BD9}"/>
              </a:ext>
            </a:extLst>
          </p:cNvPr>
          <p:cNvSpPr txBox="1"/>
          <p:nvPr/>
        </p:nvSpPr>
        <p:spPr>
          <a:xfrm>
            <a:off x="457200" y="1499513"/>
            <a:ext cx="10267043" cy="458288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1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a:t>
            </a: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Literal comprehension</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Find an example of…</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 happened when…</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Describe…</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600"/>
              </a:spcBef>
              <a:spcAft>
                <a:spcPts val="0"/>
              </a:spcAft>
              <a:buClr>
                <a:schemeClr val="accent1"/>
              </a:buClr>
              <a:buSzPts val="2100"/>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 Reorganisation</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Retell…</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Where in the story…</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457200" marR="0" lvl="0" indent="0" algn="l" rtl="0">
              <a:spcBef>
                <a:spcPts val="2600"/>
              </a:spcBef>
              <a:spcAft>
                <a:spcPts val="0"/>
              </a:spcAft>
              <a:buNone/>
            </a:pPr>
            <a:endParaRPr sz="2000" dirty="0">
              <a:solidFill>
                <a:srgbClr val="595959"/>
              </a:solidFill>
              <a:latin typeface="Calibri"/>
              <a:ea typeface="Calibri"/>
              <a:cs typeface="Calibri"/>
              <a:sym typeface="Calibri"/>
            </a:endParaRPr>
          </a:p>
        </p:txBody>
      </p:sp>
      <p:pic>
        <p:nvPicPr>
          <p:cNvPr id="16" name="Google Shape;133;p6">
            <a:extLst>
              <a:ext uri="{FF2B5EF4-FFF2-40B4-BE49-F238E27FC236}">
                <a16:creationId xmlns:a16="http://schemas.microsoft.com/office/drawing/2014/main" id="{279F8669-F254-9F4F-8BC6-EEA33E94F6C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5778" y="1830320"/>
            <a:ext cx="3022097" cy="3581186"/>
          </a:xfrm>
          <a:prstGeom prst="rect">
            <a:avLst/>
          </a:prstGeom>
          <a:noFill/>
          <a:ln>
            <a:noFill/>
          </a:ln>
        </p:spPr>
      </p:pic>
    </p:spTree>
    <p:extLst>
      <p:ext uri="{BB962C8B-B14F-4D97-AF65-F5344CB8AC3E}">
        <p14:creationId xmlns:p14="http://schemas.microsoft.com/office/powerpoint/2010/main" val="226339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Barrett Taxonomy</a:t>
            </a:r>
            <a:endParaRPr sz="3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4BAFBD9-30AE-3D48-9C6D-C1D9C6E1CC32}"/>
              </a:ext>
            </a:extLst>
          </p:cNvPr>
          <p:cNvSpPr/>
          <p:nvPr/>
        </p:nvSpPr>
        <p:spPr>
          <a:xfrm>
            <a:off x="7835896" y="5826401"/>
            <a:ext cx="952504" cy="246221"/>
          </a:xfrm>
          <a:prstGeom prst="rect">
            <a:avLst/>
          </a:prstGeom>
        </p:spPr>
        <p:txBody>
          <a:bodyPr wrap="none">
            <a:spAutoFit/>
          </a:bodyPr>
          <a:lstStyle/>
          <a:p>
            <a:pPr lvl="0" algn="r">
              <a:spcBef>
                <a:spcPts val="2600"/>
              </a:spcBef>
              <a:buClr>
                <a:schemeClr val="accent1"/>
              </a:buClr>
              <a:buSzPts val="2100"/>
            </a:pPr>
            <a:r>
              <a:rPr lang="en-GB" sz="1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(Clymer, 1968)</a:t>
            </a:r>
            <a:endParaRPr lang="en-GB" sz="10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6" name="Google Shape;133;p6">
            <a:extLst>
              <a:ext uri="{FF2B5EF4-FFF2-40B4-BE49-F238E27FC236}">
                <a16:creationId xmlns:a16="http://schemas.microsoft.com/office/drawing/2014/main" id="{279F8669-F254-9F4F-8BC6-EEA33E94F6C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5778" y="1830320"/>
            <a:ext cx="3022097" cy="3581186"/>
          </a:xfrm>
          <a:prstGeom prst="rect">
            <a:avLst/>
          </a:prstGeom>
          <a:noFill/>
          <a:ln>
            <a:noFill/>
          </a:ln>
        </p:spPr>
      </p:pic>
      <p:sp>
        <p:nvSpPr>
          <p:cNvPr id="6" name="Google Shape;150;p8">
            <a:extLst>
              <a:ext uri="{FF2B5EF4-FFF2-40B4-BE49-F238E27FC236}">
                <a16:creationId xmlns:a16="http://schemas.microsoft.com/office/drawing/2014/main" id="{BF74CE21-769F-7143-8A26-CBACDA0939B4}"/>
              </a:ext>
            </a:extLst>
          </p:cNvPr>
          <p:cNvSpPr txBox="1"/>
          <p:nvPr/>
        </p:nvSpPr>
        <p:spPr>
          <a:xfrm>
            <a:off x="457200" y="1489736"/>
            <a:ext cx="10267043" cy="458288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100"/>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Inferential comprehension</a:t>
            </a:r>
            <a:endParaRPr sz="28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Why does…</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Why did the author include…</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What do you think will happen…</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0" indent="-133350" algn="l" rtl="0">
              <a:spcBef>
                <a:spcPts val="2600"/>
              </a:spcBef>
              <a:spcAft>
                <a:spcPts val="0"/>
              </a:spcAft>
              <a:buClr>
                <a:schemeClr val="accent1"/>
              </a:buClr>
              <a:buSzPts val="1500"/>
              <a:buFont typeface="Arial"/>
              <a:buNone/>
            </a:pPr>
            <a:endParaRPr sz="20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5520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The Barrett Taxonomy</a:t>
            </a:r>
            <a:endParaRPr sz="3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4BAFBD9-30AE-3D48-9C6D-C1D9C6E1CC32}"/>
              </a:ext>
            </a:extLst>
          </p:cNvPr>
          <p:cNvSpPr/>
          <p:nvPr/>
        </p:nvSpPr>
        <p:spPr>
          <a:xfrm>
            <a:off x="7835896" y="5826401"/>
            <a:ext cx="952504" cy="246221"/>
          </a:xfrm>
          <a:prstGeom prst="rect">
            <a:avLst/>
          </a:prstGeom>
        </p:spPr>
        <p:txBody>
          <a:bodyPr wrap="none">
            <a:spAutoFit/>
          </a:bodyPr>
          <a:lstStyle/>
          <a:p>
            <a:pPr lvl="0" algn="r">
              <a:spcBef>
                <a:spcPts val="2600"/>
              </a:spcBef>
              <a:buClr>
                <a:schemeClr val="accent1"/>
              </a:buClr>
              <a:buSzPts val="2100"/>
            </a:pPr>
            <a:r>
              <a:rPr lang="en-GB" sz="10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(Clymer, 1968)</a:t>
            </a:r>
            <a:endParaRPr lang="en-GB" sz="10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6" name="Google Shape;133;p6">
            <a:extLst>
              <a:ext uri="{FF2B5EF4-FFF2-40B4-BE49-F238E27FC236}">
                <a16:creationId xmlns:a16="http://schemas.microsoft.com/office/drawing/2014/main" id="{279F8669-F254-9F4F-8BC6-EEA33E94F6C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5778" y="1830320"/>
            <a:ext cx="3022097" cy="3581186"/>
          </a:xfrm>
          <a:prstGeom prst="rect">
            <a:avLst/>
          </a:prstGeom>
          <a:noFill/>
          <a:ln>
            <a:noFill/>
          </a:ln>
        </p:spPr>
      </p:pic>
      <p:sp>
        <p:nvSpPr>
          <p:cNvPr id="7" name="Google Shape;159;p9">
            <a:extLst>
              <a:ext uri="{FF2B5EF4-FFF2-40B4-BE49-F238E27FC236}">
                <a16:creationId xmlns:a16="http://schemas.microsoft.com/office/drawing/2014/main" id="{FD38D1F3-010D-C341-87EE-CC62E25D31A1}"/>
              </a:ext>
            </a:extLst>
          </p:cNvPr>
          <p:cNvSpPr txBox="1"/>
          <p:nvPr/>
        </p:nvSpPr>
        <p:spPr>
          <a:xfrm>
            <a:off x="457200" y="1489736"/>
            <a:ext cx="10267043" cy="458288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100"/>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Evaluation</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Who do you think…</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Do you think that…</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600"/>
              </a:spcBef>
              <a:spcAft>
                <a:spcPts val="0"/>
              </a:spcAft>
              <a:buClr>
                <a:schemeClr val="accent1"/>
              </a:buClr>
              <a:buSzPts val="2100"/>
            </a:pPr>
            <a:r>
              <a:rPr lang="en-GB" sz="2800" b="1"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Appreciation</a:t>
            </a:r>
            <a:endParaRPr sz="28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Which part of the story…</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228600" marR="0" lvl="1" algn="l" rtl="0">
              <a:spcBef>
                <a:spcPts val="1200"/>
              </a:spcBef>
              <a:spcAft>
                <a:spcPts val="0"/>
              </a:spcAft>
              <a:buClr>
                <a:srgbClr val="8DA9DB"/>
              </a:buClr>
              <a:buSzPts val="1950"/>
            </a:pPr>
            <a:r>
              <a:rPr lang="en-GB" sz="26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Did the story…</a:t>
            </a:r>
            <a:endParaRPr sz="260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l" rtl="0">
              <a:spcBef>
                <a:spcPts val="2600"/>
              </a:spcBef>
              <a:spcAft>
                <a:spcPts val="0"/>
              </a:spcAft>
              <a:buClr>
                <a:schemeClr val="accent1"/>
              </a:buClr>
              <a:buSzPts val="1500"/>
              <a:buFont typeface="Noto Sans Symbols"/>
              <a:buNone/>
            </a:pPr>
            <a:endParaRPr sz="20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39339320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862</Words>
  <Application>Microsoft Macintosh PowerPoint</Application>
  <PresentationFormat>On-screen Show (4:3)</PresentationFormat>
  <Paragraphs>101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Rounded</vt:lpstr>
      <vt:lpstr>Noto Sans Symbols</vt:lpstr>
      <vt:lpstr>Calibri</vt:lpstr>
      <vt:lpstr>Arial</vt:lpstr>
      <vt:lpstr>Office Theme</vt:lpstr>
      <vt:lpstr>PowerPoint Presentation</vt:lpstr>
      <vt:lpstr>Thinking about questioning</vt:lpstr>
      <vt:lpstr>Questioning and statements</vt:lpstr>
      <vt:lpstr>Closed questions vs. open questions</vt:lpstr>
      <vt:lpstr>The Barrett Taxonomy</vt:lpstr>
      <vt:lpstr>PowerPoint Presentation</vt:lpstr>
      <vt:lpstr>The Barrett Taxonomy</vt:lpstr>
      <vt:lpstr>The Barrett Taxonomy</vt:lpstr>
      <vt:lpstr>The Barrett Taxonomy</vt:lpstr>
      <vt:lpstr>Authentic questions</vt:lpstr>
      <vt:lpstr>Cascades of questions</vt:lpstr>
      <vt:lpstr>Cascades of questions</vt:lpstr>
      <vt:lpstr>Who asks the questions?</vt:lpstr>
      <vt:lpstr>Cascades of questions</vt:lpstr>
      <vt:lpstr>Statements</vt:lpstr>
      <vt:lpstr>Questioning and statements</vt:lpstr>
      <vt:lpstr>Key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Pickton</dc:creator>
  <cp:lastModifiedBy>Charlotte Anderson-Barrow</cp:lastModifiedBy>
  <cp:revision>19</cp:revision>
  <dcterms:created xsi:type="dcterms:W3CDTF">2020-02-02T15:15:17Z</dcterms:created>
  <dcterms:modified xsi:type="dcterms:W3CDTF">2020-08-05T08:39:07Z</dcterms:modified>
</cp:coreProperties>
</file>