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9/goUCi+mkaTSmO/29dpRcV5o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9074bb3d95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g9074bb3d9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9074bb3d95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g9074bb3d9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5" name="Google Shape;1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074bb3d95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g9074bb3d9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074bb3d95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g9074bb3d9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8640" y="6264276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10"/>
          <p:cNvCxnSpPr/>
          <p:nvPr/>
        </p:nvCxnSpPr>
        <p:spPr>
          <a:xfrm>
            <a:off x="548640" y="6174157"/>
            <a:ext cx="11107554" cy="2806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10"/>
          <p:cNvSpPr/>
          <p:nvPr/>
        </p:nvSpPr>
        <p:spPr>
          <a:xfrm>
            <a:off x="11304816" y="6369746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1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100" b="1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4C42E3-4096-6B48-9D70-C36037FF6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61" y="-337699"/>
            <a:ext cx="11662161" cy="7447416"/>
          </a:xfrm>
          <a:prstGeom prst="rect">
            <a:avLst/>
          </a:prstGeom>
        </p:spPr>
      </p:pic>
      <p:sp>
        <p:nvSpPr>
          <p:cNvPr id="7" name="Google Shape;217;p22">
            <a:extLst>
              <a:ext uri="{FF2B5EF4-FFF2-40B4-BE49-F238E27FC236}">
                <a16:creationId xmlns:a16="http://schemas.microsoft.com/office/drawing/2014/main" id="{1ECC596C-0EDA-E74B-A637-B06FF94130B2}"/>
              </a:ext>
            </a:extLst>
          </p:cNvPr>
          <p:cNvSpPr txBox="1">
            <a:spLocks/>
          </p:cNvSpPr>
          <p:nvPr/>
        </p:nvSpPr>
        <p:spPr>
          <a:xfrm>
            <a:off x="5160253" y="5017304"/>
            <a:ext cx="772278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spcBef>
                <a:spcPts val="0"/>
              </a:spcBef>
              <a:buSzPts val="3600"/>
            </a:pPr>
            <a:r>
              <a:rPr lang="en-GB"/>
              <a:t>Course creator: Ruth Baker-Leask </a:t>
            </a:r>
            <a:endParaRPr lang="en-GB" dirty="0"/>
          </a:p>
        </p:txBody>
      </p:sp>
      <p:pic>
        <p:nvPicPr>
          <p:cNvPr id="8" name="Google Shape;220;p22">
            <a:extLst>
              <a:ext uri="{FF2B5EF4-FFF2-40B4-BE49-F238E27FC236}">
                <a16:creationId xmlns:a16="http://schemas.microsoft.com/office/drawing/2014/main" id="{C2138550-5703-B349-9E98-86103CAF26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60253" y="1202271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9074bb3d95_0_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Character courts: some words of advice </a:t>
            </a:r>
            <a:endParaRPr b="1"/>
          </a:p>
        </p:txBody>
      </p:sp>
      <p:sp>
        <p:nvSpPr>
          <p:cNvPr id="176" name="Google Shape;176;g9074bb3d95_0_20"/>
          <p:cNvSpPr txBox="1">
            <a:spLocks noGrp="1"/>
          </p:cNvSpPr>
          <p:nvPr>
            <p:ph type="body" idx="1"/>
          </p:nvPr>
        </p:nvSpPr>
        <p:spPr>
          <a:xfrm>
            <a:off x="838200" y="1690824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600">
                <a:solidFill>
                  <a:srgbClr val="595959"/>
                </a:solidFill>
              </a:rPr>
              <a:t>Encourage the children to adopt the language and demeanour of their courtroom role.</a:t>
            </a: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9074bb3d95_0_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Character courts: some words of advice </a:t>
            </a:r>
            <a:endParaRPr b="1"/>
          </a:p>
        </p:txBody>
      </p:sp>
      <p:sp>
        <p:nvSpPr>
          <p:cNvPr id="182" name="Google Shape;182;g9074bb3d95_0_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666666"/>
                </a:solidFill>
              </a:rPr>
              <a:t>Give children plenty of time to plan and practise their part in the drama before staging the trial, particularly if this is an unfamiliar activity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>
            <a:spLocks noGrp="1"/>
          </p:cNvSpPr>
          <p:nvPr>
            <p:ph type="title"/>
          </p:nvPr>
        </p:nvSpPr>
        <p:spPr>
          <a:xfrm>
            <a:off x="673641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The benefits of character courts</a:t>
            </a:r>
            <a:endParaRPr b="1"/>
          </a:p>
        </p:txBody>
      </p:sp>
      <p:sp>
        <p:nvSpPr>
          <p:cNvPr id="188" name="Google Shape;188;p8"/>
          <p:cNvSpPr txBox="1"/>
          <p:nvPr/>
        </p:nvSpPr>
        <p:spPr>
          <a:xfrm>
            <a:off x="1225485" y="1929012"/>
            <a:ext cx="8342721" cy="3906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dig deeper into t</a:t>
            </a:r>
            <a:r>
              <a:rPr lang="en-GB" sz="2210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he</a:t>
            </a: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motives of key characters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consider characters’ actions and their consequences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explore the relationships between characters and how this then influences the plot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consider the viewpoint from which a text is written; questioning the cultural values that underpin the context in which it was written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formulate arguments that support their viewpoint, i.e. justifying opinions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4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1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practise using formal language (for writing)</a:t>
            </a:r>
            <a:endParaRPr sz="119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8"/>
          <p:cNvSpPr/>
          <p:nvPr/>
        </p:nvSpPr>
        <p:spPr>
          <a:xfrm>
            <a:off x="673641" y="1448881"/>
            <a:ext cx="8510663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Character courts provide an opportunity for children to:</a:t>
            </a:r>
            <a:endParaRPr sz="2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8"/>
          <p:cNvSpPr/>
          <p:nvPr/>
        </p:nvSpPr>
        <p:spPr>
          <a:xfrm>
            <a:off x="810675" y="2089608"/>
            <a:ext cx="162460" cy="259392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8"/>
          <p:cNvSpPr/>
          <p:nvPr/>
        </p:nvSpPr>
        <p:spPr>
          <a:xfrm>
            <a:off x="810675" y="2769878"/>
            <a:ext cx="162460" cy="259392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/>
          <p:nvPr/>
        </p:nvSpPr>
        <p:spPr>
          <a:xfrm>
            <a:off x="810675" y="3249891"/>
            <a:ext cx="162460" cy="259392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8"/>
          <p:cNvSpPr/>
          <p:nvPr/>
        </p:nvSpPr>
        <p:spPr>
          <a:xfrm>
            <a:off x="810675" y="3944186"/>
            <a:ext cx="162460" cy="259392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8"/>
          <p:cNvSpPr/>
          <p:nvPr/>
        </p:nvSpPr>
        <p:spPr>
          <a:xfrm>
            <a:off x="810675" y="4680992"/>
            <a:ext cx="162460" cy="259392"/>
          </a:xfrm>
          <a:prstGeom prst="chevron">
            <a:avLst>
              <a:gd name="adj" fmla="val 50000"/>
            </a:avLst>
          </a:prstGeom>
          <a:solidFill>
            <a:srgbClr val="E12FB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8"/>
          <p:cNvSpPr/>
          <p:nvPr/>
        </p:nvSpPr>
        <p:spPr>
          <a:xfrm>
            <a:off x="810675" y="5490959"/>
            <a:ext cx="162460" cy="259392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Benefits of drama in understanding narrative</a:t>
            </a:r>
            <a:endParaRPr b="1"/>
          </a:p>
        </p:txBody>
      </p:sp>
      <p:sp>
        <p:nvSpPr>
          <p:cNvPr id="201" name="Google Shape;201;p9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n-GB" sz="2201" b="1">
                <a:solidFill>
                  <a:srgbClr val="595959"/>
                </a:solidFill>
              </a:rPr>
              <a:t>Drama can support children to:</a:t>
            </a:r>
            <a:endParaRPr sz="259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engage with texts they might otherwise find ‘difficult’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reflect on the text as a whole, giving a well-informed, personal response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understand plot and action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80"/>
              <a:buNone/>
            </a:pPr>
            <a:r>
              <a:rPr lang="en-GB" sz="1850" i="1">
                <a:solidFill>
                  <a:srgbClr val="595959"/>
                </a:solidFill>
              </a:rPr>
              <a:t>understand the setting (time and place) and how this influences action</a:t>
            </a:r>
            <a:endParaRPr sz="1850" i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predict and discuss future actions and their consequences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recognise themes and subtext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80"/>
              <a:buNone/>
            </a:pPr>
            <a:r>
              <a:rPr lang="en-GB" sz="1850" i="1">
                <a:solidFill>
                  <a:srgbClr val="595959"/>
                </a:solidFill>
              </a:rPr>
              <a:t>understand and discuss mood atmosphere</a:t>
            </a:r>
            <a:endParaRPr sz="1850" i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understand characters’ traits and infer their feelings, motives and intentions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explore the language used by characters to express thoughts and feelings</a:t>
            </a:r>
            <a:endParaRPr sz="185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380"/>
              <a:buNone/>
            </a:pPr>
            <a:r>
              <a:rPr lang="en-GB" sz="1850" b="1">
                <a:solidFill>
                  <a:srgbClr val="595959"/>
                </a:solidFill>
              </a:rPr>
              <a:t>feel more confident when answering inference questions</a:t>
            </a:r>
            <a:endParaRPr sz="2201"/>
          </a:p>
        </p:txBody>
      </p:sp>
      <p:sp>
        <p:nvSpPr>
          <p:cNvPr id="202" name="Google Shape;202;p9"/>
          <p:cNvSpPr/>
          <p:nvPr/>
        </p:nvSpPr>
        <p:spPr>
          <a:xfrm>
            <a:off x="923348" y="2198670"/>
            <a:ext cx="134890" cy="215372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923348" y="2587165"/>
            <a:ext cx="134890" cy="215372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923348" y="2975660"/>
            <a:ext cx="134890" cy="215372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9"/>
          <p:cNvSpPr/>
          <p:nvPr/>
        </p:nvSpPr>
        <p:spPr>
          <a:xfrm>
            <a:off x="923348" y="3364155"/>
            <a:ext cx="134890" cy="215372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9"/>
          <p:cNvSpPr/>
          <p:nvPr/>
        </p:nvSpPr>
        <p:spPr>
          <a:xfrm>
            <a:off x="923348" y="3752650"/>
            <a:ext cx="134890" cy="215372"/>
          </a:xfrm>
          <a:prstGeom prst="chevron">
            <a:avLst>
              <a:gd name="adj" fmla="val 50000"/>
            </a:avLst>
          </a:prstGeom>
          <a:solidFill>
            <a:srgbClr val="E12FB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9"/>
          <p:cNvSpPr/>
          <p:nvPr/>
        </p:nvSpPr>
        <p:spPr>
          <a:xfrm>
            <a:off x="923348" y="4141145"/>
            <a:ext cx="134890" cy="215372"/>
          </a:xfrm>
          <a:prstGeom prst="chevron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9"/>
          <p:cNvSpPr/>
          <p:nvPr/>
        </p:nvSpPr>
        <p:spPr>
          <a:xfrm>
            <a:off x="923348" y="4529640"/>
            <a:ext cx="134890" cy="215372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9"/>
          <p:cNvSpPr/>
          <p:nvPr/>
        </p:nvSpPr>
        <p:spPr>
          <a:xfrm>
            <a:off x="923348" y="4918135"/>
            <a:ext cx="134890" cy="215372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9"/>
          <p:cNvSpPr/>
          <p:nvPr/>
        </p:nvSpPr>
        <p:spPr>
          <a:xfrm>
            <a:off x="923348" y="5306630"/>
            <a:ext cx="134890" cy="215372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9"/>
          <p:cNvSpPr/>
          <p:nvPr/>
        </p:nvSpPr>
        <p:spPr>
          <a:xfrm>
            <a:off x="923348" y="5695121"/>
            <a:ext cx="134890" cy="215372"/>
          </a:xfrm>
          <a:prstGeom prst="chevron">
            <a:avLst>
              <a:gd name="adj" fmla="val 50000"/>
            </a:avLst>
          </a:prstGeom>
          <a:solidFill>
            <a:srgbClr val="E12FB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CCE68C-468A-EC44-8D3D-76EDAAE3C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61" y="-337699"/>
            <a:ext cx="11662161" cy="7447416"/>
          </a:xfrm>
          <a:prstGeom prst="rect">
            <a:avLst/>
          </a:prstGeom>
        </p:spPr>
      </p:pic>
      <p:sp>
        <p:nvSpPr>
          <p:cNvPr id="217" name="Google Shape;217;p22"/>
          <p:cNvSpPr txBox="1">
            <a:spLocks noGrp="1"/>
          </p:cNvSpPr>
          <p:nvPr>
            <p:ph type="subTitle" idx="1"/>
          </p:nvPr>
        </p:nvSpPr>
        <p:spPr>
          <a:xfrm>
            <a:off x="5160253" y="5017304"/>
            <a:ext cx="772278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dirty="0"/>
              <a:t>Course creator: Ruth Baker-Leask </a:t>
            </a:r>
            <a:endParaRPr dirty="0"/>
          </a:p>
        </p:txBody>
      </p:sp>
      <p:sp>
        <p:nvSpPr>
          <p:cNvPr id="218" name="Google Shape;218;p22"/>
          <p:cNvSpPr/>
          <p:nvPr/>
        </p:nvSpPr>
        <p:spPr>
          <a:xfrm>
            <a:off x="5160253" y="2023437"/>
            <a:ext cx="6222370" cy="12482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2"/>
          <p:cNvSpPr txBox="1"/>
          <p:nvPr/>
        </p:nvSpPr>
        <p:spPr>
          <a:xfrm>
            <a:off x="5251224" y="2139769"/>
            <a:ext cx="5266719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0" name="Google Shape;220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60253" y="1202271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673641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What to expect…</a:t>
            </a:r>
            <a:endParaRPr b="1"/>
          </a:p>
        </p:txBody>
      </p:sp>
      <p:sp>
        <p:nvSpPr>
          <p:cNvPr id="99" name="Google Shape;99;p2"/>
          <p:cNvSpPr txBox="1"/>
          <p:nvPr/>
        </p:nvSpPr>
        <p:spPr>
          <a:xfrm>
            <a:off x="673641" y="1346957"/>
            <a:ext cx="6425802" cy="4833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Putting characters on trial is a useful strategy to support older children in understanding characters’ motives (particularly when these are ambiguous) as well as exploring complex themes such as good versus evil, sacrifice, injustice, transgression etc.</a:t>
            </a:r>
            <a:endParaRPr sz="1295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GB" sz="2405" b="1" i="0" u="none" strike="noStrike" cap="none">
                <a:solidFill>
                  <a:srgbClr val="FF5497"/>
                </a:solidFill>
                <a:latin typeface="Calibri"/>
                <a:ea typeface="Calibri"/>
                <a:cs typeface="Calibri"/>
                <a:sym typeface="Calibri"/>
              </a:rPr>
              <a:t>During this session we will explore how to:</a:t>
            </a:r>
            <a:endParaRPr sz="1295" b="1" i="0" u="none" strike="noStrike" cap="none">
              <a:solidFill>
                <a:srgbClr val="FF549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5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GB" sz="2405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set up a character trial </a:t>
            </a:r>
            <a:endParaRPr sz="1295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5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GB" sz="2405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use trials and debates to deepen children's    </a:t>
            </a:r>
            <a:r>
              <a:rPr lang="en-GB" sz="2405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5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understanding of characters, plot and themes</a:t>
            </a:r>
            <a:endParaRPr sz="1295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4947" y="1346957"/>
            <a:ext cx="4433635" cy="443363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/>
          <p:nvPr/>
        </p:nvSpPr>
        <p:spPr>
          <a:xfrm>
            <a:off x="708917" y="4772463"/>
            <a:ext cx="162250" cy="196134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708917" y="5274972"/>
            <a:ext cx="162250" cy="196134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673641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What is a character trial?</a:t>
            </a:r>
            <a:endParaRPr b="1"/>
          </a:p>
        </p:txBody>
      </p:sp>
      <p:sp>
        <p:nvSpPr>
          <p:cNvPr id="108" name="Google Shape;108;p3"/>
          <p:cNvSpPr txBox="1"/>
          <p:nvPr/>
        </p:nvSpPr>
        <p:spPr>
          <a:xfrm>
            <a:off x="673641" y="1495816"/>
            <a:ext cx="5531950" cy="5362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 concept is straightforward: choose a character (the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defendant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), set up a courtroom with a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team of defenders, a team of prosecutors, a judge and a jury. </a:t>
            </a:r>
            <a:endParaRPr sz="2405" b="1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Once children are used to the idea of putting characters on trial, it can be as short or long an activity as it needs to be.  </a:t>
            </a: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It is useful to provide the class with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sentences stems/starters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that support children in using courtroom language.</a:t>
            </a:r>
            <a:endParaRPr sz="14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14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33884" y="1688119"/>
            <a:ext cx="4884475" cy="3679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074bb3d95_0_2"/>
          <p:cNvSpPr txBox="1">
            <a:spLocks noGrp="1"/>
          </p:cNvSpPr>
          <p:nvPr>
            <p:ph type="title"/>
          </p:nvPr>
        </p:nvSpPr>
        <p:spPr>
          <a:xfrm>
            <a:off x="673641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What is a character trial?</a:t>
            </a:r>
            <a:endParaRPr b="1"/>
          </a:p>
        </p:txBody>
      </p:sp>
      <p:sp>
        <p:nvSpPr>
          <p:cNvPr id="115" name="Google Shape;115;g9074bb3d95_0_2"/>
          <p:cNvSpPr txBox="1"/>
          <p:nvPr/>
        </p:nvSpPr>
        <p:spPr>
          <a:xfrm>
            <a:off x="673641" y="1495815"/>
            <a:ext cx="9810061" cy="4437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Simple though it may sound,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choosing your character is key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 You want there to be an element of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ambiguity or uncertainty 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around their character traits or action, otherwise, you may find that the trial is over before it beg</a:t>
            </a:r>
            <a:r>
              <a:rPr lang="en-GB" sz="2405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ns.</a:t>
            </a:r>
            <a:endParaRPr sz="14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Character trials are often useful when reading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fractured (twisted) traditional tales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, where familiar characters are often given a backstory or behave in unexpected ways. </a:t>
            </a: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are also useful when </a:t>
            </a:r>
            <a:r>
              <a:rPr lang="en-GB" sz="2405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exploring the ideas in classic literature </a:t>
            </a:r>
            <a:r>
              <a:rPr lang="en-GB" sz="2405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which may now seem outdated or objectionable when compared to modern sensibilities and values.</a:t>
            </a:r>
            <a:endParaRPr sz="14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Crimes and misdemeanours</a:t>
            </a:r>
            <a:endParaRPr b="1"/>
          </a:p>
        </p:txBody>
      </p:sp>
      <p:sp>
        <p:nvSpPr>
          <p:cNvPr id="121" name="Google Shape;121;p4"/>
          <p:cNvSpPr txBox="1">
            <a:spLocks noGrp="1"/>
          </p:cNvSpPr>
          <p:nvPr>
            <p:ph type="body" idx="1"/>
          </p:nvPr>
        </p:nvSpPr>
        <p:spPr>
          <a:xfrm>
            <a:off x="838200" y="1392976"/>
            <a:ext cx="10515600" cy="4964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Truancy: </a:t>
            </a:r>
            <a:r>
              <a:rPr lang="en-GB" sz="1700">
                <a:solidFill>
                  <a:srgbClr val="595959"/>
                </a:solidFill>
              </a:rPr>
              <a:t>Peter Pan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Anti-social behaviour: </a:t>
            </a:r>
            <a:r>
              <a:rPr lang="en-GB" sz="1700">
                <a:solidFill>
                  <a:srgbClr val="595959"/>
                </a:solidFill>
              </a:rPr>
              <a:t>The Tiger Who Came to Tea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Vandalism</a:t>
            </a:r>
            <a:r>
              <a:rPr lang="en-GB" sz="1700">
                <a:solidFill>
                  <a:srgbClr val="595959"/>
                </a:solidFill>
              </a:rPr>
              <a:t>: The Cat in the Hat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Abduction: </a:t>
            </a:r>
            <a:r>
              <a:rPr lang="en-GB" sz="1700">
                <a:solidFill>
                  <a:srgbClr val="595959"/>
                </a:solidFill>
              </a:rPr>
              <a:t>BFG, Charles (Rooftoppers), The Pied Piper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Theft</a:t>
            </a:r>
            <a:r>
              <a:rPr lang="en-GB" sz="1700">
                <a:solidFill>
                  <a:srgbClr val="595959"/>
                </a:solidFill>
              </a:rPr>
              <a:t>: Bilbo Baggins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Trespassing</a:t>
            </a:r>
            <a:r>
              <a:rPr lang="en-GB" sz="1700">
                <a:solidFill>
                  <a:srgbClr val="595959"/>
                </a:solidFill>
              </a:rPr>
              <a:t>: Beegu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Stalking: </a:t>
            </a:r>
            <a:r>
              <a:rPr lang="en-GB" sz="1700">
                <a:solidFill>
                  <a:srgbClr val="595959"/>
                </a:solidFill>
              </a:rPr>
              <a:t>Matthew Corbin (The Goldfish Boy)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Criminal Damage</a:t>
            </a:r>
            <a:r>
              <a:rPr lang="en-GB" sz="1700">
                <a:solidFill>
                  <a:srgbClr val="595959"/>
                </a:solidFill>
              </a:rPr>
              <a:t>: The Incredible Book Eating Boy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Abandonment</a:t>
            </a:r>
            <a:r>
              <a:rPr lang="en-GB" sz="1700">
                <a:solidFill>
                  <a:srgbClr val="595959"/>
                </a:solidFill>
              </a:rPr>
              <a:t>: Most parents in children’s literature!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Fraud</a:t>
            </a:r>
            <a:r>
              <a:rPr lang="en-GB" sz="1700">
                <a:solidFill>
                  <a:srgbClr val="595959"/>
                </a:solidFill>
              </a:rPr>
              <a:t>: The Millar’s Daughter (Rumpelstiltskin), Marinka (The House with Chicken Legs)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Man (goose) slaughter</a:t>
            </a:r>
            <a:r>
              <a:rPr lang="en-GB" sz="1700">
                <a:solidFill>
                  <a:srgbClr val="595959"/>
                </a:solidFill>
              </a:rPr>
              <a:t>: Roz (The Wild Robot)…and many characters from traditional tales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Human Trafficking (forced labour): </a:t>
            </a:r>
            <a:r>
              <a:rPr lang="en-GB" sz="1700">
                <a:solidFill>
                  <a:srgbClr val="595959"/>
                </a:solidFill>
              </a:rPr>
              <a:t>Willy Wonker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Benefitting from the proceeds of crime</a:t>
            </a:r>
            <a:r>
              <a:rPr lang="en-GB" sz="1700">
                <a:solidFill>
                  <a:srgbClr val="595959"/>
                </a:solidFill>
              </a:rPr>
              <a:t>: Robin Hood</a:t>
            </a:r>
            <a:endParaRPr sz="1700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960"/>
              <a:buNone/>
            </a:pPr>
            <a:r>
              <a:rPr lang="en-GB" sz="1700" b="1">
                <a:solidFill>
                  <a:srgbClr val="595959"/>
                </a:solidFill>
              </a:rPr>
              <a:t>Animal Cruelty: </a:t>
            </a:r>
            <a:r>
              <a:rPr lang="en-GB" sz="1700">
                <a:solidFill>
                  <a:srgbClr val="595959"/>
                </a:solidFill>
              </a:rPr>
              <a:t>Bogis, Bunce and Bean (Fantastic Mr Fox), Mr McGregor (Peter Rabbit)</a:t>
            </a:r>
            <a:endParaRPr sz="1700">
              <a:solidFill>
                <a:srgbClr val="595959"/>
              </a:solidFill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140643" y="1452265"/>
            <a:ext cx="110668" cy="13378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1140643" y="1788555"/>
            <a:ext cx="110668" cy="133780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1140643" y="2124845"/>
            <a:ext cx="110668" cy="133780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1140643" y="2461135"/>
            <a:ext cx="110668" cy="13378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1140643" y="2797425"/>
            <a:ext cx="110668" cy="133780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1140643" y="3133715"/>
            <a:ext cx="110668" cy="133780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1140643" y="3470005"/>
            <a:ext cx="110668" cy="13378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1140643" y="3806295"/>
            <a:ext cx="110668" cy="133780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1140643" y="4142585"/>
            <a:ext cx="110668" cy="13378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1140643" y="4478875"/>
            <a:ext cx="110668" cy="133780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1140643" y="4815165"/>
            <a:ext cx="110668" cy="133780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1140643" y="5151455"/>
            <a:ext cx="110668" cy="133780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1140643" y="5487745"/>
            <a:ext cx="110668" cy="133780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1140643" y="5824040"/>
            <a:ext cx="110668" cy="133780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Order in Court</a:t>
            </a:r>
            <a:endParaRPr b="1"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1"/>
          </p:nvPr>
        </p:nvSpPr>
        <p:spPr>
          <a:xfrm>
            <a:off x="721242" y="16908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Case for the prosecution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Case for the defence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The prosecution team calls witnesses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The defence team calls witnesses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Closing statements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The deliberation of the jury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The verdict</a:t>
            </a:r>
            <a:endParaRPr b="1">
              <a:solidFill>
                <a:srgbClr val="595959"/>
              </a:solidFill>
            </a:endParaRPr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rPr lang="en-GB" sz="2200" b="1">
                <a:solidFill>
                  <a:srgbClr val="595959"/>
                </a:solidFill>
              </a:rPr>
              <a:t>The sentence</a:t>
            </a:r>
            <a:endParaRPr b="1">
              <a:solidFill>
                <a:srgbClr val="595959"/>
              </a:solidFill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838200" y="1787604"/>
            <a:ext cx="131588" cy="159069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838200" y="2223221"/>
            <a:ext cx="131588" cy="159069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838200" y="2658838"/>
            <a:ext cx="131588" cy="159069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838200" y="3094455"/>
            <a:ext cx="131588" cy="159069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838200" y="3530072"/>
            <a:ext cx="131588" cy="159069"/>
          </a:xfrm>
          <a:prstGeom prst="chevron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/>
          <p:nvPr/>
        </p:nvSpPr>
        <p:spPr>
          <a:xfrm>
            <a:off x="838200" y="3965689"/>
            <a:ext cx="131588" cy="159069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838200" y="4401306"/>
            <a:ext cx="131588" cy="159069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838200" y="4836922"/>
            <a:ext cx="131588" cy="159069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673641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For your consideration…</a:t>
            </a:r>
            <a:endParaRPr b="1"/>
          </a:p>
        </p:txBody>
      </p:sp>
      <p:sp>
        <p:nvSpPr>
          <p:cNvPr id="155" name="Google Shape;155;p6"/>
          <p:cNvSpPr txBox="1"/>
          <p:nvPr/>
        </p:nvSpPr>
        <p:spPr>
          <a:xfrm>
            <a:off x="1107274" y="1514670"/>
            <a:ext cx="8903992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Study real or dramatised video clips of courtroom scenes.</a:t>
            </a:r>
            <a:endParaRPr sz="14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6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Ask the children to take note of the language specifically used in a courtroom:</a:t>
            </a:r>
            <a:endParaRPr sz="14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5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How do you plead? </a:t>
            </a:r>
            <a:endParaRPr sz="140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5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 direct the jury to disregard the statement… </a:t>
            </a:r>
            <a:endParaRPr sz="140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5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 put it to you that…</a:t>
            </a:r>
            <a:endParaRPr sz="1400" b="0" i="1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5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0" i="1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 it true that…</a:t>
            </a:r>
            <a:endParaRPr sz="2600" b="0" i="1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6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Ask the children to take note of the tone of voice and the gestures of the people in court.</a:t>
            </a:r>
            <a:endParaRPr sz="14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/>
          <p:nvPr/>
        </p:nvSpPr>
        <p:spPr>
          <a:xfrm>
            <a:off x="785380" y="1646523"/>
            <a:ext cx="210155" cy="254044"/>
          </a:xfrm>
          <a:prstGeom prst="chevron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785380" y="2082140"/>
            <a:ext cx="210155" cy="254044"/>
          </a:xfrm>
          <a:prstGeom prst="chevron">
            <a:avLst>
              <a:gd name="adj" fmla="val 50000"/>
            </a:avLst>
          </a:prstGeom>
          <a:solidFill>
            <a:srgbClr val="FF54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785380" y="4817576"/>
            <a:ext cx="210155" cy="254044"/>
          </a:xfrm>
          <a:prstGeom prst="chevron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Character courts: some words of advice </a:t>
            </a:r>
            <a:endParaRPr b="1"/>
          </a:p>
        </p:txBody>
      </p:sp>
      <p:sp>
        <p:nvSpPr>
          <p:cNvPr id="164" name="Google Shape;164;p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18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600">
                <a:solidFill>
                  <a:srgbClr val="595959"/>
                </a:solidFill>
              </a:rPr>
              <a:t>Character courts do not always have to be a ‘main event’ of a lesson. You may just want to run the idea as a short debate or hot-seating activity.</a:t>
            </a: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074bb3d95_0_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Character courts: some words of advice </a:t>
            </a:r>
            <a:endParaRPr b="1"/>
          </a:p>
        </p:txBody>
      </p:sp>
      <p:sp>
        <p:nvSpPr>
          <p:cNvPr id="170" name="Google Shape;170;g9074bb3d95_0_1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GB" sz="2600">
                <a:solidFill>
                  <a:srgbClr val="595959"/>
                </a:solidFill>
              </a:rPr>
              <a:t>Choose your character carefully, or it may all end sooner than you imagined.</a:t>
            </a:r>
            <a:endParaRPr sz="2200">
              <a:solidFill>
                <a:srgbClr val="595959"/>
              </a:solidFill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825</Words>
  <Application>Microsoft Macintosh PowerPoint</Application>
  <PresentationFormat>Widescreen</PresentationFormat>
  <Paragraphs>82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Rounded</vt:lpstr>
      <vt:lpstr>Calibri</vt:lpstr>
      <vt:lpstr>Office Theme</vt:lpstr>
      <vt:lpstr>PowerPoint Presentation</vt:lpstr>
      <vt:lpstr>What to expect…</vt:lpstr>
      <vt:lpstr>What is a character trial?</vt:lpstr>
      <vt:lpstr>What is a character trial?</vt:lpstr>
      <vt:lpstr>Crimes and misdemeanours</vt:lpstr>
      <vt:lpstr>Order in Court</vt:lpstr>
      <vt:lpstr>For your consideration…</vt:lpstr>
      <vt:lpstr>Character courts: some words of advice </vt:lpstr>
      <vt:lpstr>Character courts: some words of advice </vt:lpstr>
      <vt:lpstr>Character courts: some words of advice </vt:lpstr>
      <vt:lpstr>Character courts: some words of advice </vt:lpstr>
      <vt:lpstr>The benefits of character courts</vt:lpstr>
      <vt:lpstr>Benefits of drama in understanding narrative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Alysanne Parker</cp:lastModifiedBy>
  <cp:revision>3</cp:revision>
  <dcterms:created xsi:type="dcterms:W3CDTF">2020-08-04T08:25:24Z</dcterms:created>
  <dcterms:modified xsi:type="dcterms:W3CDTF">2020-08-14T07:44:03Z</dcterms:modified>
</cp:coreProperties>
</file>