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7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U4zOhe7pG9YW2uQ6L3XR0Ex9ZU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1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EA5A24-7BFE-4521-B155-A74EFB60BE87}">
  <a:tblStyle styleId="{DDEA5A24-7BFE-4521-B155-A74EFB60BE8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1"/>
    <p:restoredTop sz="94705"/>
  </p:normalViewPr>
  <p:slideViewPr>
    <p:cSldViewPr snapToGrid="0" snapToObjects="1">
      <p:cViewPr varScale="1">
        <p:scale>
          <a:sx n="123" d="100"/>
          <a:sy n="123" d="100"/>
        </p:scale>
        <p:origin x="5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Exploratory learning, experiencing the world through role play and interaction with others is at the heart of the eyfs curriculum..</a:t>
            </a:r>
            <a:endParaRPr/>
          </a:p>
          <a:p>
            <a:pPr marL="0" lvl="0" indent="0" algn="l" rtl="0">
              <a:lnSpc>
                <a:spcPct val="100000"/>
              </a:lnSpc>
              <a:spcBef>
                <a:spcPts val="0"/>
              </a:spcBef>
              <a:spcAft>
                <a:spcPts val="0"/>
              </a:spcAft>
              <a:buSzPts val="1400"/>
              <a:buNone/>
            </a:pPr>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734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6"/>
          <p:cNvPicPr preferRelativeResize="0"/>
          <p:nvPr/>
        </p:nvPicPr>
        <p:blipFill rotWithShape="1">
          <a:blip r:embed="rId13">
            <a:alphaModFix/>
          </a:blip>
          <a:srcRect/>
          <a:stretch/>
        </p:blipFill>
        <p:spPr>
          <a:xfrm>
            <a:off x="380934" y="6216282"/>
            <a:ext cx="2007701" cy="457199"/>
          </a:xfrm>
          <a:prstGeom prst="rect">
            <a:avLst/>
          </a:prstGeom>
          <a:noFill/>
          <a:ln>
            <a:noFill/>
          </a:ln>
        </p:spPr>
      </p:pic>
      <p:cxnSp>
        <p:nvCxnSpPr>
          <p:cNvPr id="16" name="Google Shape;16;p16"/>
          <p:cNvCxnSpPr/>
          <p:nvPr/>
        </p:nvCxnSpPr>
        <p:spPr>
          <a:xfrm>
            <a:off x="457200" y="6126163"/>
            <a:ext cx="10896600" cy="0"/>
          </a:xfrm>
          <a:prstGeom prst="straightConnector1">
            <a:avLst/>
          </a:prstGeom>
          <a:noFill/>
          <a:ln w="9525" cap="flat" cmpd="sng">
            <a:solidFill>
              <a:srgbClr val="A5A5A5"/>
            </a:solidFill>
            <a:prstDash val="solid"/>
            <a:round/>
            <a:headEnd type="none" w="sm" len="sm"/>
            <a:tailEnd type="none" w="sm" len="sm"/>
          </a:ln>
        </p:spPr>
      </p:cxnSp>
      <p:sp>
        <p:nvSpPr>
          <p:cNvPr id="17" name="Google Shape;17;p16"/>
          <p:cNvSpPr/>
          <p:nvPr/>
        </p:nvSpPr>
        <p:spPr>
          <a:xfrm>
            <a:off x="11097136" y="6314076"/>
            <a:ext cx="351378"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rgbClr val="7F7F7F"/>
                </a:solidFill>
                <a:latin typeface="Calibri"/>
                <a:ea typeface="Calibri"/>
                <a:cs typeface="Calibri"/>
                <a:sym typeface="Calibri"/>
              </a:rPr>
              <a:t>‹#›</a:t>
            </a:fld>
            <a:endParaRPr sz="1100" b="1" i="0" u="none" strike="noStrike" cap="none">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a:stretch/>
        </p:blipFill>
        <p:spPr>
          <a:xfrm>
            <a:off x="373295" y="-190121"/>
            <a:ext cx="11811856" cy="7238242"/>
          </a:xfrm>
          <a:prstGeom prst="rect">
            <a:avLst/>
          </a:prstGeom>
          <a:noFill/>
          <a:ln>
            <a:noFill/>
          </a:ln>
        </p:spPr>
      </p:pic>
      <p:sp>
        <p:nvSpPr>
          <p:cNvPr id="92" name="Google Shape;92;p1"/>
          <p:cNvSpPr txBox="1"/>
          <p:nvPr/>
        </p:nvSpPr>
        <p:spPr>
          <a:xfrm>
            <a:off x="5509517" y="5097877"/>
            <a:ext cx="6858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None/>
            </a:pPr>
            <a:r>
              <a:rPr lang="en-US" sz="2000" b="0" i="0" u="none" strike="noStrike" cap="none">
                <a:solidFill>
                  <a:srgbClr val="000000"/>
                </a:solidFill>
                <a:latin typeface="Calibri"/>
                <a:ea typeface="Calibri"/>
                <a:cs typeface="Calibri"/>
                <a:sym typeface="Calibri"/>
              </a:rPr>
              <a:t>Course creator: Ruth Baker-Leask </a:t>
            </a:r>
            <a:endParaRPr/>
          </a:p>
        </p:txBody>
      </p:sp>
      <p:pic>
        <p:nvPicPr>
          <p:cNvPr id="93" name="Google Shape;93;p1"/>
          <p:cNvPicPr preferRelativeResize="0"/>
          <p:nvPr/>
        </p:nvPicPr>
        <p:blipFill rotWithShape="1">
          <a:blip r:embed="rId4">
            <a:alphaModFix/>
          </a:blip>
          <a:srcRect/>
          <a:stretch/>
        </p:blipFill>
        <p:spPr>
          <a:xfrm>
            <a:off x="5380234" y="1139319"/>
            <a:ext cx="1797978" cy="8211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aphicFrame>
        <p:nvGraphicFramePr>
          <p:cNvPr id="160" name="Google Shape;160;p9"/>
          <p:cNvGraphicFramePr/>
          <p:nvPr/>
        </p:nvGraphicFramePr>
        <p:xfrm>
          <a:off x="1289692" y="347954"/>
          <a:ext cx="3000000" cy="3000000"/>
        </p:xfrm>
        <a:graphic>
          <a:graphicData uri="http://schemas.openxmlformats.org/drawingml/2006/table">
            <a:tbl>
              <a:tblPr firstRow="1" bandRow="1">
                <a:noFill/>
                <a:tableStyleId>{DDEA5A24-7BFE-4521-B155-A74EFB60BE87}</a:tableStyleId>
              </a:tblPr>
              <a:tblGrid>
                <a:gridCol w="1080525">
                  <a:extLst>
                    <a:ext uri="{9D8B030D-6E8A-4147-A177-3AD203B41FA5}">
                      <a16:colId xmlns:a16="http://schemas.microsoft.com/office/drawing/2014/main" val="20000"/>
                    </a:ext>
                  </a:extLst>
                </a:gridCol>
                <a:gridCol w="7487650">
                  <a:extLst>
                    <a:ext uri="{9D8B030D-6E8A-4147-A177-3AD203B41FA5}">
                      <a16:colId xmlns:a16="http://schemas.microsoft.com/office/drawing/2014/main" val="20001"/>
                    </a:ext>
                  </a:extLst>
                </a:gridCol>
                <a:gridCol w="1044425">
                  <a:extLst>
                    <a:ext uri="{9D8B030D-6E8A-4147-A177-3AD203B41FA5}">
                      <a16:colId xmlns:a16="http://schemas.microsoft.com/office/drawing/2014/main" val="20002"/>
                    </a:ext>
                  </a:extLst>
                </a:gridCol>
              </a:tblGrid>
              <a:tr h="532350">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Qu. </a:t>
                      </a:r>
                      <a:endParaRPr sz="1400" u="none" strike="noStrike" cap="none">
                        <a:latin typeface="Calibri"/>
                        <a:ea typeface="Calibri"/>
                        <a:cs typeface="Calibri"/>
                        <a:sym typeface="Calibri"/>
                      </a:endParaRPr>
                    </a:p>
                  </a:txBody>
                  <a:tcPr marL="91450" marR="91450" marT="45725" marB="45725">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Requirement </a:t>
                      </a:r>
                      <a:endParaRPr sz="1400" u="none" strike="noStrike" cap="none">
                        <a:latin typeface="Calibri"/>
                        <a:ea typeface="Calibri"/>
                        <a:cs typeface="Calibri"/>
                        <a:sym typeface="Calibri"/>
                      </a:endParaRPr>
                    </a:p>
                  </a:txBody>
                  <a:tcPr marL="91450" marR="91450" marT="45725" marB="45725">
                    <a:solidFill>
                      <a:schemeClr val="dk1"/>
                    </a:solidFill>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Mark</a:t>
                      </a:r>
                      <a:endParaRPr sz="1400" u="none" strike="noStrike" cap="none">
                        <a:latin typeface="Calibri"/>
                        <a:ea typeface="Calibri"/>
                        <a:cs typeface="Calibri"/>
                        <a:sym typeface="Calibri"/>
                      </a:endParaRPr>
                    </a:p>
                  </a:txBody>
                  <a:tcPr marL="91450" marR="91450" marT="45725" marB="45725">
                    <a:solidFill>
                      <a:schemeClr val="dk1"/>
                    </a:solidFill>
                  </a:tcPr>
                </a:tc>
                <a:extLst>
                  <a:ext uri="{0D108BD9-81ED-4DB2-BD59-A6C34878D82A}">
                    <a16:rowId xmlns:a16="http://schemas.microsoft.com/office/drawing/2014/main" val="10000"/>
                  </a:ext>
                </a:extLst>
              </a:tr>
              <a:tr h="5062600">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7</a:t>
                      </a:r>
                      <a:endParaRPr sz="1400" u="none" strike="noStrike" cap="none">
                        <a:latin typeface="Calibri"/>
                        <a:ea typeface="Calibri"/>
                        <a:cs typeface="Calibri"/>
                        <a:sym typeface="Calibri"/>
                      </a:endParaRPr>
                    </a:p>
                  </a:txBody>
                  <a:tcPr marL="91450" marR="91450" marT="45725" marB="45725">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Look at page 8 </a:t>
                      </a:r>
                      <a:endParaRPr/>
                    </a:p>
                    <a:p>
                      <a:pPr marL="0" marR="0" lvl="0" indent="0" algn="l" rtl="0">
                        <a:lnSpc>
                          <a:spcPct val="100000"/>
                        </a:lnSpc>
                        <a:spcBef>
                          <a:spcPts val="600"/>
                        </a:spcBef>
                        <a:spcAft>
                          <a:spcPts val="0"/>
                        </a:spcAft>
                        <a:buClr>
                          <a:srgbClr val="000000"/>
                        </a:buClr>
                        <a:buSzPts val="1400"/>
                        <a:buFont typeface="Arial"/>
                        <a:buNone/>
                      </a:pPr>
                      <a:r>
                        <a:rPr lang="en-US" sz="1400" u="none" strike="noStrike" cap="none">
                          <a:latin typeface="Calibri"/>
                          <a:ea typeface="Calibri"/>
                          <a:cs typeface="Calibri"/>
                          <a:sym typeface="Calibri"/>
                        </a:rPr>
                        <a:t>Requirement</a:t>
                      </a:r>
                      <a:endParaRPr/>
                    </a:p>
                    <a:p>
                      <a:pPr marL="0" marR="0" lvl="0" indent="0" algn="l" rtl="0">
                        <a:lnSpc>
                          <a:spcPct val="100000"/>
                        </a:lnSpc>
                        <a:spcBef>
                          <a:spcPts val="600"/>
                        </a:spcBef>
                        <a:spcAft>
                          <a:spcPts val="0"/>
                        </a:spcAft>
                        <a:buClr>
                          <a:srgbClr val="000000"/>
                        </a:buClr>
                        <a:buSzPts val="1400"/>
                        <a:buFont typeface="Arial"/>
                        <a:buNone/>
                      </a:pPr>
                      <a:r>
                        <a:rPr lang="en-US" sz="1400" u="none" strike="noStrike" cap="none">
                          <a:latin typeface="Calibri"/>
                          <a:ea typeface="Calibri"/>
                          <a:cs typeface="Calibri"/>
                          <a:sym typeface="Calibri"/>
                        </a:rPr>
                        <a:t>What is Joe’s mother thinking after she reads the letter? </a:t>
                      </a:r>
                      <a:endParaRPr/>
                    </a:p>
                    <a:p>
                      <a:pPr marL="0" marR="0" lvl="0" indent="0" algn="l" rtl="0">
                        <a:lnSpc>
                          <a:spcPct val="100000"/>
                        </a:lnSpc>
                        <a:spcBef>
                          <a:spcPts val="600"/>
                        </a:spcBef>
                        <a:spcAft>
                          <a:spcPts val="0"/>
                        </a:spcAft>
                        <a:buClr>
                          <a:srgbClr val="000000"/>
                        </a:buClr>
                        <a:buSzPts val="1400"/>
                        <a:buFont typeface="Arial"/>
                        <a:buNone/>
                      </a:pPr>
                      <a:r>
                        <a:rPr lang="en-US" sz="1400" u="none" strike="noStrike" cap="none">
                          <a:latin typeface="Calibri"/>
                          <a:ea typeface="Calibri"/>
                          <a:cs typeface="Calibri"/>
                          <a:sym typeface="Calibri"/>
                        </a:rPr>
                        <a:t>Tick </a:t>
                      </a:r>
                      <a:r>
                        <a:rPr lang="en-US" sz="1400" b="1" u="none" strike="noStrike" cap="none">
                          <a:latin typeface="Calibri"/>
                          <a:ea typeface="Calibri"/>
                          <a:cs typeface="Calibri"/>
                          <a:sym typeface="Calibri"/>
                        </a:rPr>
                        <a:t>one</a:t>
                      </a:r>
                      <a:r>
                        <a:rPr lang="en-US" sz="1400" u="none" strike="noStrike" cap="none">
                          <a:latin typeface="Calibri"/>
                          <a:ea typeface="Calibri"/>
                          <a:cs typeface="Calibri"/>
                          <a:sym typeface="Calibri"/>
                        </a:rPr>
                        <a:t> thought.</a:t>
                      </a:r>
                      <a:endParaRPr/>
                    </a:p>
                    <a:p>
                      <a:pPr marL="0" marR="0" lvl="0" indent="0" algn="l" rtl="0">
                        <a:lnSpc>
                          <a:spcPct val="100000"/>
                        </a:lnSpc>
                        <a:spcBef>
                          <a:spcPts val="600"/>
                        </a:spcBef>
                        <a:spcAft>
                          <a:spcPts val="0"/>
                        </a:spcAft>
                        <a:buClr>
                          <a:srgbClr val="000000"/>
                        </a:buClr>
                        <a:buSzPts val="1400"/>
                        <a:buFont typeface="Arial"/>
                        <a:buNone/>
                      </a:pPr>
                      <a:r>
                        <a:rPr lang="en-US" sz="1400" b="1" u="none" strike="noStrike" cap="none">
                          <a:latin typeface="Calibri"/>
                          <a:ea typeface="Calibri"/>
                          <a:cs typeface="Calibri"/>
                          <a:sym typeface="Calibri"/>
                        </a:rPr>
                        <a:t>Content domain: </a:t>
                      </a:r>
                      <a:r>
                        <a:rPr lang="en-US" sz="1400" u="none" strike="noStrike" cap="none">
                          <a:latin typeface="Calibri"/>
                          <a:ea typeface="Calibri"/>
                          <a:cs typeface="Calibri"/>
                          <a:sym typeface="Calibri"/>
                        </a:rPr>
                        <a:t>2d - make inferences from the text / explain and justify inferences with evidence from the text</a:t>
                      </a:r>
                      <a:endParaRPr/>
                    </a:p>
                    <a:p>
                      <a:pPr marL="0" marR="0" lvl="0" indent="0" algn="l" rtl="0">
                        <a:lnSpc>
                          <a:spcPct val="100000"/>
                        </a:lnSpc>
                        <a:spcBef>
                          <a:spcPts val="600"/>
                        </a:spcBef>
                        <a:spcAft>
                          <a:spcPts val="0"/>
                        </a:spcAft>
                        <a:buClr>
                          <a:srgbClr val="000000"/>
                        </a:buClr>
                        <a:buSzPts val="1400"/>
                        <a:buFont typeface="Arial"/>
                        <a:buNone/>
                      </a:pPr>
                      <a:r>
                        <a:rPr lang="en-US" sz="1400" b="1" u="none" strike="noStrike" cap="none">
                          <a:latin typeface="Calibri"/>
                          <a:ea typeface="Calibri"/>
                          <a:cs typeface="Calibri"/>
                          <a:sym typeface="Calibri"/>
                        </a:rPr>
                        <a:t>Award 1 mark </a:t>
                      </a:r>
                      <a:r>
                        <a:rPr lang="en-US" sz="1400" u="none" strike="noStrike" cap="none">
                          <a:latin typeface="Calibri"/>
                          <a:ea typeface="Calibri"/>
                          <a:cs typeface="Calibri"/>
                          <a:sym typeface="Calibri"/>
                        </a:rPr>
                        <a:t>for: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1m</a:t>
                      </a:r>
                      <a:endParaRPr sz="1400" u="none" strike="noStrike" cap="none">
                        <a:latin typeface="Calibri"/>
                        <a:ea typeface="Calibri"/>
                        <a:cs typeface="Calibri"/>
                        <a:sym typeface="Calibri"/>
                      </a:endParaRPr>
                    </a:p>
                  </a:txBody>
                  <a:tcPr marL="91450" marR="91450" marT="45725" marB="45725">
                    <a:solidFill>
                      <a:srgbClr val="FFF2CC"/>
                    </a:solidFill>
                  </a:tcPr>
                </a:tc>
                <a:extLst>
                  <a:ext uri="{0D108BD9-81ED-4DB2-BD59-A6C34878D82A}">
                    <a16:rowId xmlns:a16="http://schemas.microsoft.com/office/drawing/2014/main" val="10001"/>
                  </a:ext>
                </a:extLst>
              </a:tr>
            </a:tbl>
          </a:graphicData>
        </a:graphic>
      </p:graphicFrame>
      <p:sp>
        <p:nvSpPr>
          <p:cNvPr id="161" name="Google Shape;161;p9"/>
          <p:cNvSpPr/>
          <p:nvPr/>
        </p:nvSpPr>
        <p:spPr>
          <a:xfrm>
            <a:off x="6827175" y="2607101"/>
            <a:ext cx="2732926" cy="1528180"/>
          </a:xfrm>
          <a:prstGeom prst="cloud">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2" name="Google Shape;162;p9"/>
          <p:cNvSpPr/>
          <p:nvPr/>
        </p:nvSpPr>
        <p:spPr>
          <a:xfrm>
            <a:off x="6678202" y="4271380"/>
            <a:ext cx="2732926" cy="1528180"/>
          </a:xfrm>
          <a:prstGeom prst="cloud">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3" name="Google Shape;163;p9"/>
          <p:cNvSpPr/>
          <p:nvPr/>
        </p:nvSpPr>
        <p:spPr>
          <a:xfrm>
            <a:off x="2424702" y="4246104"/>
            <a:ext cx="2732926" cy="1528180"/>
          </a:xfrm>
          <a:prstGeom prst="cloud">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4" name="Google Shape;164;p9"/>
          <p:cNvSpPr/>
          <p:nvPr/>
        </p:nvSpPr>
        <p:spPr>
          <a:xfrm>
            <a:off x="3637053" y="2607101"/>
            <a:ext cx="2732926" cy="1528180"/>
          </a:xfrm>
          <a:prstGeom prst="cloud">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5" name="Google Shape;165;p9"/>
          <p:cNvSpPr txBox="1"/>
          <p:nvPr/>
        </p:nvSpPr>
        <p:spPr>
          <a:xfrm>
            <a:off x="4045123" y="2914626"/>
            <a:ext cx="1698131" cy="7692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I’m happy that the boys have finished their breakfast. </a:t>
            </a:r>
            <a:endParaRPr/>
          </a:p>
        </p:txBody>
      </p:sp>
      <p:sp>
        <p:nvSpPr>
          <p:cNvPr id="166" name="Google Shape;166;p9"/>
          <p:cNvSpPr/>
          <p:nvPr/>
        </p:nvSpPr>
        <p:spPr>
          <a:xfrm>
            <a:off x="2849367" y="4640862"/>
            <a:ext cx="157537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I don’t want the boys to realise how upset I am. </a:t>
            </a:r>
            <a:endParaRPr/>
          </a:p>
        </p:txBody>
      </p:sp>
      <p:sp>
        <p:nvSpPr>
          <p:cNvPr id="167" name="Google Shape;167;p9"/>
          <p:cNvSpPr/>
          <p:nvPr/>
        </p:nvSpPr>
        <p:spPr>
          <a:xfrm>
            <a:off x="7071554" y="4674741"/>
            <a:ext cx="1563594"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I’m worried the boys will be late for school. </a:t>
            </a:r>
            <a:endParaRPr/>
          </a:p>
        </p:txBody>
      </p:sp>
      <p:sp>
        <p:nvSpPr>
          <p:cNvPr id="168" name="Google Shape;168;p9"/>
          <p:cNvSpPr/>
          <p:nvPr/>
        </p:nvSpPr>
        <p:spPr>
          <a:xfrm>
            <a:off x="7160802" y="2929941"/>
            <a:ext cx="155653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I’ll cook sweet-and-sour spaghetti for the boys later. </a:t>
            </a:r>
            <a:endParaRPr/>
          </a:p>
        </p:txBody>
      </p:sp>
      <p:sp>
        <p:nvSpPr>
          <p:cNvPr id="169" name="Google Shape;169;p9"/>
          <p:cNvSpPr/>
          <p:nvPr/>
        </p:nvSpPr>
        <p:spPr>
          <a:xfrm>
            <a:off x="5653933" y="3127370"/>
            <a:ext cx="359875" cy="343806"/>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70" name="Google Shape;170;p9"/>
          <p:cNvSpPr/>
          <p:nvPr/>
        </p:nvSpPr>
        <p:spPr>
          <a:xfrm>
            <a:off x="8845206" y="3127370"/>
            <a:ext cx="359875" cy="343806"/>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71" name="Google Shape;171;p9"/>
          <p:cNvSpPr/>
          <p:nvPr/>
        </p:nvSpPr>
        <p:spPr>
          <a:xfrm>
            <a:off x="4244800" y="4779797"/>
            <a:ext cx="359875" cy="343806"/>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72" name="Google Shape;172;p9"/>
          <p:cNvSpPr/>
          <p:nvPr/>
        </p:nvSpPr>
        <p:spPr>
          <a:xfrm>
            <a:off x="8635148" y="4779797"/>
            <a:ext cx="359875" cy="343806"/>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2019 KS2 Reading Test</a:t>
            </a:r>
            <a:endParaRPr b="1"/>
          </a:p>
        </p:txBody>
      </p:sp>
      <p:sp>
        <p:nvSpPr>
          <p:cNvPr id="178" name="Google Shape;178;p10"/>
          <p:cNvSpPr/>
          <p:nvPr/>
        </p:nvSpPr>
        <p:spPr>
          <a:xfrm>
            <a:off x="838200" y="4759439"/>
            <a:ext cx="60960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Music Box: Taken from The Mark of the Dragonfy, Delacorte Press, 2014. Author: Jaleigh Johnson.</a:t>
            </a:r>
            <a:endParaRPr sz="1100" b="1" i="0" u="none" strike="noStrike" cap="none">
              <a:solidFill>
                <a:schemeClr val="dk1"/>
              </a:solidFill>
              <a:latin typeface="Calibri"/>
              <a:ea typeface="Calibri"/>
              <a:cs typeface="Calibri"/>
              <a:sym typeface="Calibri"/>
            </a:endParaRPr>
          </a:p>
        </p:txBody>
      </p:sp>
      <p:sp>
        <p:nvSpPr>
          <p:cNvPr id="179" name="Google Shape;179;p10"/>
          <p:cNvSpPr txBox="1"/>
          <p:nvPr/>
        </p:nvSpPr>
        <p:spPr>
          <a:xfrm>
            <a:off x="838200" y="1767468"/>
            <a:ext cx="9435957" cy="271456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7F7F7F"/>
                </a:solidFill>
                <a:latin typeface="Calibri"/>
                <a:ea typeface="Calibri"/>
                <a:cs typeface="Calibri"/>
                <a:sym typeface="Calibri"/>
              </a:rPr>
              <a:t>She pulled on a pair of her father’s old boots, slung his brown coat over her nightdress, and opened the door. Wind blew a harsh breath of snow and ice crystals into her face. Piper wiped her eyes and fixed a look of annoyance on the boy huddled in the doorway.</a:t>
            </a:r>
            <a:endParaRPr sz="18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7F7F7F"/>
                </a:solidFill>
                <a:latin typeface="Calibri"/>
                <a:ea typeface="Calibri"/>
                <a:cs typeface="Calibri"/>
                <a:sym typeface="Calibri"/>
              </a:rPr>
              <a:t>‘I must be seeing things,’ Piper said. ‘This can’t be Micah Howell standing at my door, dragging me out of bed in the drop dead of night. Look at me - I’m stunned stiff. I’m speechless.’</a:t>
            </a:r>
            <a:endParaRPr sz="18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7F7F7F"/>
                </a:solidFill>
                <a:latin typeface="Calibri"/>
                <a:ea typeface="Calibri"/>
                <a:cs typeface="Calibri"/>
                <a:sym typeface="Calibri"/>
              </a:rPr>
              <a:t>Micah snorted. ‘That’ll be the day, then. Let me in, Piper, will ya?’ He stomped snow off his boots. ‘Stinks out here, and it’s so cold my teeth are cracking together.’</a:t>
            </a:r>
            <a:endParaRPr sz="1800" b="0" i="1" u="none" strike="noStrike" cap="none">
              <a:solidFill>
                <a:srgbClr val="7F7F7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aphicFrame>
        <p:nvGraphicFramePr>
          <p:cNvPr id="184" name="Google Shape;184;p11"/>
          <p:cNvGraphicFramePr/>
          <p:nvPr/>
        </p:nvGraphicFramePr>
        <p:xfrm>
          <a:off x="1863618" y="550697"/>
          <a:ext cx="8464775" cy="4935700"/>
        </p:xfrm>
        <a:graphic>
          <a:graphicData uri="http://schemas.openxmlformats.org/drawingml/2006/table">
            <a:tbl>
              <a:tblPr firstRow="1" bandRow="1">
                <a:noFill/>
                <a:tableStyleId>{DDEA5A24-7BFE-4521-B155-A74EFB60BE87}</a:tableStyleId>
              </a:tblPr>
              <a:tblGrid>
                <a:gridCol w="1633600">
                  <a:extLst>
                    <a:ext uri="{9D8B030D-6E8A-4147-A177-3AD203B41FA5}">
                      <a16:colId xmlns:a16="http://schemas.microsoft.com/office/drawing/2014/main" val="20000"/>
                    </a:ext>
                  </a:extLst>
                </a:gridCol>
                <a:gridCol w="5452075">
                  <a:extLst>
                    <a:ext uri="{9D8B030D-6E8A-4147-A177-3AD203B41FA5}">
                      <a16:colId xmlns:a16="http://schemas.microsoft.com/office/drawing/2014/main" val="20001"/>
                    </a:ext>
                  </a:extLst>
                </a:gridCol>
                <a:gridCol w="1379100">
                  <a:extLst>
                    <a:ext uri="{9D8B030D-6E8A-4147-A177-3AD203B41FA5}">
                      <a16:colId xmlns:a16="http://schemas.microsoft.com/office/drawing/2014/main" val="20002"/>
                    </a:ext>
                  </a:extLst>
                </a:gridCol>
              </a:tblGrid>
              <a:tr h="475950">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Qu. </a:t>
                      </a:r>
                      <a:endParaRPr sz="1400" u="none" strike="noStrike" cap="none">
                        <a:latin typeface="Calibri"/>
                        <a:ea typeface="Calibri"/>
                        <a:cs typeface="Calibri"/>
                        <a:sym typeface="Calibri"/>
                      </a:endParaRPr>
                    </a:p>
                  </a:txBody>
                  <a:tcPr marL="91450" marR="91450" marT="45725" marB="45725">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Requirement </a:t>
                      </a:r>
                      <a:endParaRPr sz="1400" u="none" strike="noStrike" cap="none">
                        <a:latin typeface="Calibri"/>
                        <a:ea typeface="Calibri"/>
                        <a:cs typeface="Calibri"/>
                        <a:sym typeface="Calibri"/>
                      </a:endParaRPr>
                    </a:p>
                  </a:txBody>
                  <a:tcPr marL="91450" marR="91450" marT="45725" marB="45725">
                    <a:solidFill>
                      <a:schemeClr val="dk1"/>
                    </a:solidFill>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Mark</a:t>
                      </a:r>
                      <a:endParaRPr sz="1400" u="none" strike="noStrike" cap="none">
                        <a:latin typeface="Calibri"/>
                        <a:ea typeface="Calibri"/>
                        <a:cs typeface="Calibri"/>
                        <a:sym typeface="Calibri"/>
                      </a:endParaRPr>
                    </a:p>
                  </a:txBody>
                  <a:tcPr marL="91450" marR="91450" marT="45725" marB="45725">
                    <a:solidFill>
                      <a:schemeClr val="dk1"/>
                    </a:solidFill>
                  </a:tcPr>
                </a:tc>
                <a:extLst>
                  <a:ext uri="{0D108BD9-81ED-4DB2-BD59-A6C34878D82A}">
                    <a16:rowId xmlns:a16="http://schemas.microsoft.com/office/drawing/2014/main" val="10000"/>
                  </a:ext>
                </a:extLst>
              </a:tr>
              <a:tr h="4459750">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30 </a:t>
                      </a:r>
                      <a:endParaRPr sz="1400" u="none" strike="noStrike" cap="none">
                        <a:latin typeface="Calibri"/>
                        <a:ea typeface="Calibri"/>
                        <a:cs typeface="Calibri"/>
                        <a:sym typeface="Calibri"/>
                      </a:endParaRPr>
                    </a:p>
                  </a:txBody>
                  <a:tcPr marL="91450" marR="91450" marT="45725" marB="45725">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Look at page 8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Why is the boy </a:t>
                      </a:r>
                      <a:r>
                        <a:rPr lang="en-US" sz="1400" i="1" u="none" strike="noStrike" cap="none">
                          <a:latin typeface="Calibri"/>
                          <a:ea typeface="Calibri"/>
                          <a:cs typeface="Calibri"/>
                          <a:sym typeface="Calibri"/>
                        </a:rPr>
                        <a:t>huddled</a:t>
                      </a:r>
                      <a:r>
                        <a:rPr lang="en-US" sz="1400" u="none" strike="noStrike" cap="none">
                          <a:latin typeface="Calibri"/>
                          <a:ea typeface="Calibri"/>
                          <a:cs typeface="Calibri"/>
                          <a:sym typeface="Calibri"/>
                        </a:rPr>
                        <a:t> in the doorway while he waits for Piper to open the door?</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Content domain: 2d - make inferences from the text / explain and justify inferences with evidence from the text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Award 1 mark for reference to either of the following: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u="none" strike="noStrike" cap="none">
                          <a:latin typeface="Calibri"/>
                          <a:ea typeface="Calibri"/>
                          <a:cs typeface="Calibri"/>
                          <a:sym typeface="Calibri"/>
                        </a:rPr>
                        <a:t>the weather / the effect of the weather on Micah, e.g.</a:t>
                      </a:r>
                      <a:endParaRPr/>
                    </a:p>
                    <a:p>
                      <a:pPr marL="457200" marR="0" lvl="1"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he was really cold so was trying to keep warm</a:t>
                      </a:r>
                      <a:endParaRPr/>
                    </a:p>
                    <a:p>
                      <a:pPr marL="457200" marR="0" lvl="1"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because it is snowy and windy outside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u="none" strike="noStrike" cap="none">
                          <a:latin typeface="Calibri"/>
                          <a:ea typeface="Calibri"/>
                          <a:cs typeface="Calibri"/>
                          <a:sym typeface="Calibri"/>
                        </a:rPr>
                        <a:t>the smell, e.g. </a:t>
                      </a:r>
                      <a:endParaRPr/>
                    </a:p>
                    <a:p>
                      <a:pPr marL="457200" marR="0" lvl="0"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it smells bad outside.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Do not accept answers about Micah being scared, e.g. </a:t>
                      </a:r>
                      <a:endParaRPr/>
                    </a:p>
                    <a:p>
                      <a:pPr marL="457200" marR="0" lvl="0"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he was probably frightened of the storm. </a:t>
                      </a:r>
                      <a:endParaRPr/>
                    </a:p>
                    <a:p>
                      <a:pPr marL="0" marR="0" lvl="0" indent="0" algn="l" rtl="0">
                        <a:lnSpc>
                          <a:spcPct val="100000"/>
                        </a:lnSpc>
                        <a:spcBef>
                          <a:spcPts val="0"/>
                        </a:spcBef>
                        <a:spcAft>
                          <a:spcPts val="0"/>
                        </a:spcAft>
                        <a:buNone/>
                      </a:pPr>
                      <a:endParaRPr sz="1400" u="none" strike="noStrike" cap="none">
                        <a:latin typeface="Calibri"/>
                        <a:ea typeface="Calibri"/>
                        <a:cs typeface="Calibri"/>
                        <a:sym typeface="Calibri"/>
                      </a:endParaRPr>
                    </a:p>
                  </a:txBody>
                  <a:tcPr marL="91450" marR="91450" marT="45725" marB="45725">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1m</a:t>
                      </a:r>
                      <a:endParaRPr sz="1400" u="none" strike="noStrike" cap="none">
                        <a:latin typeface="Calibri"/>
                        <a:ea typeface="Calibri"/>
                        <a:cs typeface="Calibri"/>
                        <a:sym typeface="Calibri"/>
                      </a:endParaRPr>
                    </a:p>
                  </a:txBody>
                  <a:tcPr marL="91450" marR="91450" marT="45725" marB="45725">
                    <a:solidFill>
                      <a:srgbClr val="FFF2C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Drama is…</a:t>
            </a:r>
            <a:endParaRPr b="1"/>
          </a:p>
        </p:txBody>
      </p:sp>
      <p:sp>
        <p:nvSpPr>
          <p:cNvPr id="190" name="Google Shape;190;p12"/>
          <p:cNvSpPr txBox="1">
            <a:spLocks noGrp="1"/>
          </p:cNvSpPr>
          <p:nvPr>
            <p:ph type="body" idx="1"/>
          </p:nvPr>
        </p:nvSpPr>
        <p:spPr>
          <a:xfrm>
            <a:off x="838200" y="1690688"/>
            <a:ext cx="6895843"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en-US" sz="2600">
                <a:solidFill>
                  <a:srgbClr val="7F7F7F"/>
                </a:solidFill>
              </a:rPr>
              <a:t>‘Drama in all its forms can </a:t>
            </a:r>
            <a:r>
              <a:rPr lang="en-US" sz="2600" b="1">
                <a:solidFill>
                  <a:srgbClr val="0070C0"/>
                </a:solidFill>
              </a:rPr>
              <a:t>support understanding in reading</a:t>
            </a:r>
            <a:r>
              <a:rPr lang="en-US" sz="2600">
                <a:solidFill>
                  <a:srgbClr val="7F7F7F"/>
                </a:solidFill>
              </a:rPr>
              <a:t>, provide a model for writing and develop children’s spoken language. But the best primary drama also allows children to work creatively and collaboratively.’ </a:t>
            </a:r>
            <a:endParaRPr>
              <a:solidFill>
                <a:srgbClr val="7F7F7F"/>
              </a:solidFill>
            </a:endParaRPr>
          </a:p>
          <a:p>
            <a:pPr marL="0" lvl="0" indent="0" algn="l"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000"/>
              <a:buNone/>
            </a:pPr>
            <a:r>
              <a:rPr lang="en-US" sz="1100" b="1"/>
              <a:t>Clements, J (2018) </a:t>
            </a:r>
            <a:r>
              <a:rPr lang="en-US" sz="1100" b="1" i="1"/>
              <a:t>Teaching English by the Book: Putting Literature at the </a:t>
            </a:r>
            <a:br>
              <a:rPr lang="en-US" sz="1100" b="1" i="1"/>
            </a:br>
            <a:r>
              <a:rPr lang="en-US" sz="1100" b="1" i="1"/>
              <a:t>Heart of the Primary Curriculum. Abingdon: Routledge, pp 155</a:t>
            </a:r>
            <a:endParaRPr sz="1100" b="1" i="1"/>
          </a:p>
        </p:txBody>
      </p:sp>
      <p:pic>
        <p:nvPicPr>
          <p:cNvPr id="191" name="Google Shape;191;p12"/>
          <p:cNvPicPr preferRelativeResize="0"/>
          <p:nvPr/>
        </p:nvPicPr>
        <p:blipFill rotWithShape="1">
          <a:blip r:embed="rId3">
            <a:alphaModFix/>
          </a:blip>
          <a:srcRect/>
          <a:stretch/>
        </p:blipFill>
        <p:spPr>
          <a:xfrm>
            <a:off x="8429464" y="1690688"/>
            <a:ext cx="2924336" cy="416670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Understanding narrative through </a:t>
            </a:r>
            <a:br>
              <a:rPr lang="en-US" b="1"/>
            </a:br>
            <a:r>
              <a:rPr lang="en-US" b="1"/>
              <a:t>role-play </a:t>
            </a:r>
            <a:r>
              <a:rPr lang="en-US" b="1" dirty="0"/>
              <a:t>and drama</a:t>
            </a:r>
            <a:endParaRPr b="1" dirty="0"/>
          </a:p>
        </p:txBody>
      </p:sp>
      <p:sp>
        <p:nvSpPr>
          <p:cNvPr id="197" name="Google Shape;19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800"/>
              <a:buNone/>
            </a:pPr>
            <a:r>
              <a:rPr lang="en-US" sz="2400" b="1" dirty="0">
                <a:solidFill>
                  <a:srgbClr val="7030A0"/>
                </a:solidFill>
              </a:rPr>
              <a:t>Session 1</a:t>
            </a:r>
            <a:r>
              <a:rPr lang="en-US" sz="2400" b="1" dirty="0"/>
              <a:t>	 </a:t>
            </a:r>
            <a:r>
              <a:rPr lang="en-US" sz="2400" dirty="0">
                <a:solidFill>
                  <a:schemeClr val="tx1">
                    <a:lumMod val="50000"/>
                    <a:lumOff val="50000"/>
                  </a:schemeClr>
                </a:solidFill>
              </a:rPr>
              <a:t>Introduction</a:t>
            </a:r>
            <a:endParaRPr sz="2400" dirty="0">
              <a:solidFill>
                <a:schemeClr val="tx1">
                  <a:lumMod val="50000"/>
                  <a:lumOff val="50000"/>
                </a:schemeClr>
              </a:solidFill>
            </a:endParaRPr>
          </a:p>
          <a:p>
            <a:pPr marL="0" lvl="0" indent="0" algn="l" rtl="0">
              <a:lnSpc>
                <a:spcPct val="150000"/>
              </a:lnSpc>
              <a:spcBef>
                <a:spcPts val="1000"/>
              </a:spcBef>
              <a:spcAft>
                <a:spcPts val="0"/>
              </a:spcAft>
              <a:buClr>
                <a:schemeClr val="dk1"/>
              </a:buClr>
              <a:buSzPts val="2800"/>
              <a:buNone/>
            </a:pPr>
            <a:r>
              <a:rPr lang="en-US" sz="2400" b="1" dirty="0">
                <a:solidFill>
                  <a:srgbClr val="EF6B83"/>
                </a:solidFill>
              </a:rPr>
              <a:t>Session 2</a:t>
            </a:r>
            <a:r>
              <a:rPr lang="en-US" sz="2400" b="1" dirty="0"/>
              <a:t>	 </a:t>
            </a:r>
            <a:r>
              <a:rPr lang="en-US" sz="2400" dirty="0">
                <a:solidFill>
                  <a:schemeClr val="tx1">
                    <a:lumMod val="50000"/>
                    <a:lumOff val="50000"/>
                  </a:schemeClr>
                </a:solidFill>
              </a:rPr>
              <a:t>Getting to know you: mastering role on the wall and hot seating</a:t>
            </a:r>
            <a:endParaRPr sz="2400" dirty="0">
              <a:solidFill>
                <a:schemeClr val="tx1">
                  <a:lumMod val="50000"/>
                  <a:lumOff val="50000"/>
                </a:schemeClr>
              </a:solidFill>
            </a:endParaRPr>
          </a:p>
          <a:p>
            <a:pPr marL="0" lvl="0" indent="0" algn="l" rtl="0">
              <a:lnSpc>
                <a:spcPct val="150000"/>
              </a:lnSpc>
              <a:spcBef>
                <a:spcPts val="1000"/>
              </a:spcBef>
              <a:spcAft>
                <a:spcPts val="0"/>
              </a:spcAft>
              <a:buClr>
                <a:schemeClr val="dk1"/>
              </a:buClr>
              <a:buSzPts val="2800"/>
              <a:buNone/>
            </a:pPr>
            <a:r>
              <a:rPr lang="en-US" sz="2400" b="1" dirty="0">
                <a:solidFill>
                  <a:srgbClr val="FFC000"/>
                </a:solidFill>
              </a:rPr>
              <a:t>Session 3</a:t>
            </a:r>
            <a:r>
              <a:rPr lang="en-US" sz="2400" b="1" dirty="0"/>
              <a:t>	 </a:t>
            </a:r>
            <a:r>
              <a:rPr lang="en-US" sz="2400" dirty="0">
                <a:solidFill>
                  <a:schemeClr val="tx1">
                    <a:lumMod val="50000"/>
                    <a:lumOff val="50000"/>
                  </a:schemeClr>
                </a:solidFill>
              </a:rPr>
              <a:t>The little voice in your head: mastering conscience alley</a:t>
            </a:r>
            <a:endParaRPr sz="2400" b="1" dirty="0">
              <a:solidFill>
                <a:schemeClr val="tx1">
                  <a:lumMod val="50000"/>
                  <a:lumOff val="50000"/>
                </a:schemeClr>
              </a:solidFill>
            </a:endParaRPr>
          </a:p>
          <a:p>
            <a:pPr marL="0" lvl="0" indent="0" algn="l" rtl="0">
              <a:lnSpc>
                <a:spcPct val="150000"/>
              </a:lnSpc>
              <a:spcBef>
                <a:spcPts val="1000"/>
              </a:spcBef>
              <a:spcAft>
                <a:spcPts val="0"/>
              </a:spcAft>
              <a:buClr>
                <a:schemeClr val="dk1"/>
              </a:buClr>
              <a:buSzPts val="2800"/>
              <a:buNone/>
            </a:pPr>
            <a:r>
              <a:rPr lang="en-US" sz="2400" b="1" dirty="0">
                <a:solidFill>
                  <a:srgbClr val="00B0F0"/>
                </a:solidFill>
              </a:rPr>
              <a:t>Session 4</a:t>
            </a:r>
            <a:r>
              <a:rPr lang="en-US" sz="2400" b="1" dirty="0"/>
              <a:t>	 </a:t>
            </a:r>
            <a:r>
              <a:rPr lang="en-US" sz="2400" dirty="0">
                <a:solidFill>
                  <a:schemeClr val="tx1">
                    <a:lumMod val="50000"/>
                    <a:lumOff val="50000"/>
                  </a:schemeClr>
                </a:solidFill>
              </a:rPr>
              <a:t>The little voice in your head: freeze framing and thought tracking</a:t>
            </a:r>
            <a:endParaRPr sz="2400" dirty="0">
              <a:solidFill>
                <a:schemeClr val="tx1">
                  <a:lumMod val="50000"/>
                  <a:lumOff val="50000"/>
                </a:schemeClr>
              </a:solidFill>
            </a:endParaRPr>
          </a:p>
          <a:p>
            <a:pPr marL="0" lvl="0" indent="0" algn="l" rtl="0">
              <a:lnSpc>
                <a:spcPct val="150000"/>
              </a:lnSpc>
              <a:spcBef>
                <a:spcPts val="1000"/>
              </a:spcBef>
              <a:spcAft>
                <a:spcPts val="0"/>
              </a:spcAft>
              <a:buClr>
                <a:schemeClr val="dk1"/>
              </a:buClr>
              <a:buSzPts val="2800"/>
              <a:buNone/>
            </a:pPr>
            <a:r>
              <a:rPr lang="en-US" sz="2400" b="1" dirty="0">
                <a:solidFill>
                  <a:srgbClr val="92D050"/>
                </a:solidFill>
              </a:rPr>
              <a:t>Session 5</a:t>
            </a:r>
            <a:r>
              <a:rPr lang="en-US" sz="2400" b="1" dirty="0"/>
              <a:t>	 </a:t>
            </a:r>
            <a:r>
              <a:rPr lang="en-US" sz="2400" dirty="0">
                <a:solidFill>
                  <a:schemeClr val="tx1">
                    <a:lumMod val="50000"/>
                    <a:lumOff val="50000"/>
                  </a:schemeClr>
                </a:solidFill>
              </a:rPr>
              <a:t>Order in court: characters on trial and debating in role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Understanding narrative through </a:t>
            </a:r>
            <a:br>
              <a:rPr lang="en-US" b="1" dirty="0"/>
            </a:br>
            <a:r>
              <a:rPr lang="en-US" b="1" dirty="0"/>
              <a:t>role-play and drama</a:t>
            </a:r>
            <a:endParaRPr b="1" dirty="0"/>
          </a:p>
        </p:txBody>
      </p:sp>
      <p:sp>
        <p:nvSpPr>
          <p:cNvPr id="203" name="Google Shape;203;p14"/>
          <p:cNvSpPr txBox="1">
            <a:spLocks noGrp="1"/>
          </p:cNvSpPr>
          <p:nvPr>
            <p:ph type="body" idx="1"/>
          </p:nvPr>
        </p:nvSpPr>
        <p:spPr>
          <a:xfrm>
            <a:off x="838199" y="1825625"/>
            <a:ext cx="10830791" cy="435133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800"/>
              <a:buNone/>
            </a:pPr>
            <a:r>
              <a:rPr lang="en-US" sz="2400" b="1" dirty="0">
                <a:solidFill>
                  <a:srgbClr val="7030A0"/>
                </a:solidFill>
              </a:rPr>
              <a:t>Session 6</a:t>
            </a:r>
            <a:r>
              <a:rPr lang="en-US" sz="2400" b="1" dirty="0"/>
              <a:t>	</a:t>
            </a:r>
            <a:r>
              <a:rPr lang="en-US" sz="2400" dirty="0">
                <a:solidFill>
                  <a:schemeClr val="tx1">
                    <a:lumMod val="50000"/>
                    <a:lumOff val="50000"/>
                  </a:schemeClr>
                </a:solidFill>
              </a:rPr>
              <a:t>All the world’s a stage: reader’s theatre and scripting, forum theatre</a:t>
            </a:r>
            <a:endParaRPr sz="2400" b="1" dirty="0">
              <a:solidFill>
                <a:schemeClr val="tx1">
                  <a:lumMod val="50000"/>
                  <a:lumOff val="50000"/>
                </a:schemeClr>
              </a:solidFill>
            </a:endParaRPr>
          </a:p>
          <a:p>
            <a:pPr marL="0" lvl="0" indent="0" algn="l" rtl="0">
              <a:lnSpc>
                <a:spcPct val="150000"/>
              </a:lnSpc>
              <a:spcBef>
                <a:spcPts val="1000"/>
              </a:spcBef>
              <a:spcAft>
                <a:spcPts val="0"/>
              </a:spcAft>
              <a:buClr>
                <a:schemeClr val="dk1"/>
              </a:buClr>
              <a:buSzPts val="2800"/>
              <a:buNone/>
            </a:pPr>
            <a:r>
              <a:rPr lang="en-US" sz="2400" b="1" dirty="0">
                <a:solidFill>
                  <a:srgbClr val="FFC000"/>
                </a:solidFill>
              </a:rPr>
              <a:t>Session 7 </a:t>
            </a:r>
            <a:r>
              <a:rPr lang="en-US" sz="2400" b="1" dirty="0"/>
              <a:t>	</a:t>
            </a:r>
            <a:r>
              <a:rPr lang="en-US" sz="2400" dirty="0">
                <a:solidFill>
                  <a:schemeClr val="tx1">
                    <a:lumMod val="50000"/>
                    <a:lumOff val="50000"/>
                  </a:schemeClr>
                </a:solidFill>
              </a:rPr>
              <a:t>Improvisation: role play and Mantle of the Expert</a:t>
            </a:r>
            <a:endParaRPr sz="2400" dirty="0">
              <a:solidFill>
                <a:schemeClr val="tx1">
                  <a:lumMod val="50000"/>
                  <a:lumOff val="50000"/>
                </a:schemeClr>
              </a:solidFill>
            </a:endParaRPr>
          </a:p>
          <a:p>
            <a:pPr marL="0" lvl="0" indent="0" algn="l" rtl="0">
              <a:lnSpc>
                <a:spcPct val="150000"/>
              </a:lnSpc>
              <a:spcBef>
                <a:spcPts val="1000"/>
              </a:spcBef>
              <a:spcAft>
                <a:spcPts val="0"/>
              </a:spcAft>
              <a:buClr>
                <a:schemeClr val="dk1"/>
              </a:buClr>
              <a:buSzPts val="2800"/>
              <a:buNone/>
            </a:pPr>
            <a:r>
              <a:rPr lang="en-US" sz="2400" b="1" dirty="0">
                <a:solidFill>
                  <a:srgbClr val="00B0F0"/>
                </a:solidFill>
              </a:rPr>
              <a:t>Session 8 </a:t>
            </a:r>
            <a:r>
              <a:rPr lang="en-US" sz="2400" b="1" dirty="0"/>
              <a:t>	</a:t>
            </a:r>
            <a:r>
              <a:rPr lang="en-US" sz="2400" dirty="0">
                <a:solidFill>
                  <a:schemeClr val="tx1">
                    <a:lumMod val="50000"/>
                    <a:lumOff val="50000"/>
                  </a:schemeClr>
                </a:solidFill>
              </a:rPr>
              <a:t>Setting the scene: guided tours, ‘jump right in’ and soundscapes</a:t>
            </a:r>
            <a:endParaRPr sz="2400" dirty="0">
              <a:solidFill>
                <a:schemeClr val="tx1">
                  <a:lumMod val="50000"/>
                  <a:lumOff val="50000"/>
                </a:schemeClr>
              </a:solidFill>
            </a:endParaRPr>
          </a:p>
          <a:p>
            <a:pPr marL="0" lvl="0" indent="0" algn="l" rtl="0">
              <a:lnSpc>
                <a:spcPct val="150000"/>
              </a:lnSpc>
              <a:spcBef>
                <a:spcPts val="1000"/>
              </a:spcBef>
              <a:spcAft>
                <a:spcPts val="0"/>
              </a:spcAft>
              <a:buClr>
                <a:schemeClr val="dk1"/>
              </a:buClr>
              <a:buSzPts val="2800"/>
              <a:buNone/>
            </a:pPr>
            <a:r>
              <a:rPr lang="en-US" sz="2400" b="1" dirty="0">
                <a:solidFill>
                  <a:srgbClr val="EF6B83"/>
                </a:solidFill>
              </a:rPr>
              <a:t>Session 9</a:t>
            </a:r>
            <a:r>
              <a:rPr lang="en-US" sz="2400" b="1" dirty="0"/>
              <a:t>	</a:t>
            </a:r>
            <a:r>
              <a:rPr lang="en-US" sz="2400" dirty="0">
                <a:solidFill>
                  <a:schemeClr val="tx1">
                    <a:lumMod val="50000"/>
                    <a:lumOff val="50000"/>
                  </a:schemeClr>
                </a:solidFill>
              </a:rPr>
              <a:t>Writing in role</a:t>
            </a:r>
            <a:endParaRPr sz="2400" dirty="0">
              <a:solidFill>
                <a:schemeClr val="tx1">
                  <a:lumMod val="50000"/>
                  <a:lumOff val="50000"/>
                </a:schemeClr>
              </a:solidFill>
            </a:endParaRPr>
          </a:p>
          <a:p>
            <a:pPr marL="0" lvl="0" indent="0" algn="l" rtl="0">
              <a:lnSpc>
                <a:spcPct val="150000"/>
              </a:lnSpc>
              <a:spcBef>
                <a:spcPts val="1000"/>
              </a:spcBef>
              <a:spcAft>
                <a:spcPts val="0"/>
              </a:spcAft>
              <a:buClr>
                <a:schemeClr val="dk1"/>
              </a:buClr>
              <a:buSzPts val="2800"/>
              <a:buNone/>
            </a:pPr>
            <a:r>
              <a:rPr lang="en-US" sz="2400" b="1" dirty="0">
                <a:solidFill>
                  <a:srgbClr val="92D050"/>
                </a:solidFill>
              </a:rPr>
              <a:t>Session 10 </a:t>
            </a:r>
            <a:r>
              <a:rPr lang="en-US" sz="2400" b="1" dirty="0"/>
              <a:t>	</a:t>
            </a:r>
            <a:r>
              <a:rPr lang="en-US" sz="2400" dirty="0">
                <a:solidFill>
                  <a:schemeClr val="tx1">
                    <a:lumMod val="50000"/>
                    <a:lumOff val="50000"/>
                  </a:schemeClr>
                </a:solidFill>
              </a:rPr>
              <a:t>Summary: 10 ways to get drama started in your classroom</a:t>
            </a:r>
            <a:endParaRPr sz="2400" dirty="0">
              <a:solidFill>
                <a:schemeClr val="tx1">
                  <a:lumMod val="50000"/>
                  <a:lumOff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5"/>
          <p:cNvPicPr preferRelativeResize="0"/>
          <p:nvPr/>
        </p:nvPicPr>
        <p:blipFill rotWithShape="1">
          <a:blip r:embed="rId3">
            <a:alphaModFix/>
          </a:blip>
          <a:srcRect/>
          <a:stretch/>
        </p:blipFill>
        <p:spPr>
          <a:xfrm>
            <a:off x="373295" y="-190121"/>
            <a:ext cx="11811856" cy="7238242"/>
          </a:xfrm>
          <a:prstGeom prst="rect">
            <a:avLst/>
          </a:prstGeom>
          <a:noFill/>
          <a:ln>
            <a:noFill/>
          </a:ln>
        </p:spPr>
      </p:pic>
      <p:sp>
        <p:nvSpPr>
          <p:cNvPr id="209" name="Google Shape;209;p15"/>
          <p:cNvSpPr txBox="1"/>
          <p:nvPr/>
        </p:nvSpPr>
        <p:spPr>
          <a:xfrm>
            <a:off x="5509517" y="5097877"/>
            <a:ext cx="6858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None/>
            </a:pPr>
            <a:r>
              <a:rPr lang="en-US" sz="2000" b="0" i="0" u="none" strike="noStrike" cap="none">
                <a:solidFill>
                  <a:srgbClr val="000000"/>
                </a:solidFill>
                <a:latin typeface="Calibri"/>
                <a:ea typeface="Calibri"/>
                <a:cs typeface="Calibri"/>
                <a:sym typeface="Calibri"/>
              </a:rPr>
              <a:t>Course creator: Ruth Baker-Leask </a:t>
            </a:r>
            <a:endParaRPr/>
          </a:p>
        </p:txBody>
      </p:sp>
      <p:pic>
        <p:nvPicPr>
          <p:cNvPr id="210" name="Google Shape;210;p15"/>
          <p:cNvPicPr preferRelativeResize="0"/>
          <p:nvPr/>
        </p:nvPicPr>
        <p:blipFill rotWithShape="1">
          <a:blip r:embed="rId4">
            <a:alphaModFix/>
          </a:blip>
          <a:srcRect/>
          <a:stretch/>
        </p:blipFill>
        <p:spPr>
          <a:xfrm>
            <a:off x="5380234" y="1139319"/>
            <a:ext cx="1797978" cy="821166"/>
          </a:xfrm>
          <a:prstGeom prst="rect">
            <a:avLst/>
          </a:prstGeom>
          <a:noFill/>
          <a:ln>
            <a:noFill/>
          </a:ln>
        </p:spPr>
      </p:pic>
      <p:sp>
        <p:nvSpPr>
          <p:cNvPr id="211" name="Google Shape;211;p15"/>
          <p:cNvSpPr/>
          <p:nvPr/>
        </p:nvSpPr>
        <p:spPr>
          <a:xfrm>
            <a:off x="5509516" y="2100691"/>
            <a:ext cx="5956443"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15"/>
          <p:cNvSpPr txBox="1"/>
          <p:nvPr/>
        </p:nvSpPr>
        <p:spPr>
          <a:xfrm>
            <a:off x="5535201" y="2100691"/>
            <a:ext cx="4142698"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Rounded"/>
              <a:buNone/>
            </a:pPr>
            <a:r>
              <a:rPr lang="en-US" sz="6000" b="1" i="0" u="none" strike="noStrike" cap="none">
                <a:solidFill>
                  <a:schemeClr val="dk1"/>
                </a:solidFill>
                <a:latin typeface="Calibri"/>
                <a:ea typeface="Calibri"/>
                <a:cs typeface="Calibri"/>
                <a:sym typeface="Calibri"/>
              </a:rPr>
              <a:t>Thank you!</a:t>
            </a:r>
            <a:endParaRPr sz="60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6"/>
            <a:ext cx="10515600" cy="1237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Drama in the primary classroom</a:t>
            </a:r>
            <a:endParaRPr b="1"/>
          </a:p>
        </p:txBody>
      </p:sp>
      <p:sp>
        <p:nvSpPr>
          <p:cNvPr id="99" name="Google Shape;99;p2"/>
          <p:cNvSpPr txBox="1">
            <a:spLocks noGrp="1"/>
          </p:cNvSpPr>
          <p:nvPr>
            <p:ph type="body" idx="1"/>
          </p:nvPr>
        </p:nvSpPr>
        <p:spPr>
          <a:xfrm>
            <a:off x="756008" y="1525200"/>
            <a:ext cx="6846868" cy="4294595"/>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2600"/>
              <a:buNone/>
            </a:pPr>
            <a:r>
              <a:rPr lang="en-US" sz="2100">
                <a:solidFill>
                  <a:srgbClr val="7F7F7F"/>
                </a:solidFill>
              </a:rPr>
              <a:t>Drama is both an art form in its own right and a useful method for teaching curriculum content across all subjects</a:t>
            </a:r>
            <a:endParaRPr sz="2100">
              <a:solidFill>
                <a:srgbClr val="7F7F7F"/>
              </a:solidFill>
            </a:endParaRPr>
          </a:p>
          <a:p>
            <a:pPr marL="457200" lvl="1" indent="0" algn="l" rtl="0">
              <a:lnSpc>
                <a:spcPct val="100000"/>
              </a:lnSpc>
              <a:spcBef>
                <a:spcPts val="1000"/>
              </a:spcBef>
              <a:spcAft>
                <a:spcPts val="0"/>
              </a:spcAft>
              <a:buSzPts val="2600"/>
              <a:buNone/>
            </a:pPr>
            <a:r>
              <a:rPr lang="en-US" sz="2100">
                <a:solidFill>
                  <a:srgbClr val="7F7F7F"/>
                </a:solidFill>
              </a:rPr>
              <a:t>Teachers often feel ill equipped to teach drama if it is not their specialist subject</a:t>
            </a:r>
            <a:endParaRPr sz="2100">
              <a:solidFill>
                <a:srgbClr val="7F7F7F"/>
              </a:solidFill>
            </a:endParaRPr>
          </a:p>
          <a:p>
            <a:pPr marL="457200" lvl="1" indent="0" algn="l" rtl="0">
              <a:lnSpc>
                <a:spcPct val="100000"/>
              </a:lnSpc>
              <a:spcBef>
                <a:spcPts val="1000"/>
              </a:spcBef>
              <a:spcAft>
                <a:spcPts val="0"/>
              </a:spcAft>
              <a:buSzPts val="2600"/>
              <a:buNone/>
            </a:pPr>
            <a:r>
              <a:rPr lang="en-US" sz="2100">
                <a:solidFill>
                  <a:srgbClr val="7F7F7F"/>
                </a:solidFill>
              </a:rPr>
              <a:t>Drama is not mentioned in the statutory requirements of the National Curriculum</a:t>
            </a:r>
            <a:endParaRPr sz="2100">
              <a:solidFill>
                <a:srgbClr val="7F7F7F"/>
              </a:solidFill>
            </a:endParaRPr>
          </a:p>
          <a:p>
            <a:pPr marL="457200" lvl="1" indent="0" algn="l" rtl="0">
              <a:lnSpc>
                <a:spcPct val="100000"/>
              </a:lnSpc>
              <a:spcBef>
                <a:spcPts val="1000"/>
              </a:spcBef>
              <a:spcAft>
                <a:spcPts val="0"/>
              </a:spcAft>
              <a:buSzPts val="2600"/>
              <a:buNone/>
            </a:pPr>
            <a:r>
              <a:rPr lang="en-US" sz="2100">
                <a:solidFill>
                  <a:srgbClr val="7F7F7F"/>
                </a:solidFill>
              </a:rPr>
              <a:t>Drama is suggested as a pedagogical approach seven times in the guidance notes of the national curriculum, but only once in relation to reading: ‘</a:t>
            </a:r>
            <a:r>
              <a:rPr lang="en-US" sz="2100" i="1">
                <a:solidFill>
                  <a:srgbClr val="7F7F7F"/>
                </a:solidFill>
              </a:rPr>
              <a:t>role-play and other drama techniques can help pupils to identify with and explore characters</a:t>
            </a:r>
            <a:r>
              <a:rPr lang="en-US" sz="2100">
                <a:solidFill>
                  <a:srgbClr val="7F7F7F"/>
                </a:solidFill>
              </a:rPr>
              <a:t>’ (Year 2)</a:t>
            </a:r>
            <a:endParaRPr sz="2100">
              <a:solidFill>
                <a:srgbClr val="7F7F7F"/>
              </a:solidFill>
            </a:endParaRPr>
          </a:p>
        </p:txBody>
      </p:sp>
      <p:sp>
        <p:nvSpPr>
          <p:cNvPr id="100" name="Google Shape;100;p2"/>
          <p:cNvSpPr/>
          <p:nvPr/>
        </p:nvSpPr>
        <p:spPr>
          <a:xfrm>
            <a:off x="918862" y="1678970"/>
            <a:ext cx="165900" cy="22650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1" name="Google Shape;101;p2"/>
          <p:cNvSpPr/>
          <p:nvPr/>
        </p:nvSpPr>
        <p:spPr>
          <a:xfrm>
            <a:off x="918862" y="2729379"/>
            <a:ext cx="165900" cy="22650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02" name="Google Shape;102;p2"/>
          <p:cNvSpPr/>
          <p:nvPr/>
        </p:nvSpPr>
        <p:spPr>
          <a:xfrm>
            <a:off x="913741" y="3476938"/>
            <a:ext cx="165773" cy="22665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 name="Google Shape;103;p2"/>
          <p:cNvSpPr/>
          <p:nvPr/>
        </p:nvSpPr>
        <p:spPr>
          <a:xfrm>
            <a:off x="918861" y="4239082"/>
            <a:ext cx="165773" cy="22665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04" name="Google Shape;104;p2"/>
          <p:cNvPicPr preferRelativeResize="0"/>
          <p:nvPr/>
        </p:nvPicPr>
        <p:blipFill rotWithShape="1">
          <a:blip r:embed="rId3">
            <a:alphaModFix/>
          </a:blip>
          <a:srcRect/>
          <a:stretch/>
        </p:blipFill>
        <p:spPr>
          <a:xfrm>
            <a:off x="7765730" y="1808575"/>
            <a:ext cx="3688944" cy="36889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Drama is…</a:t>
            </a:r>
            <a:endParaRPr b="1"/>
          </a:p>
        </p:txBody>
      </p:sp>
      <p:sp>
        <p:nvSpPr>
          <p:cNvPr id="110" name="Google Shape;110;p3"/>
          <p:cNvSpPr txBox="1">
            <a:spLocks noGrp="1"/>
          </p:cNvSpPr>
          <p:nvPr>
            <p:ph type="body" idx="1"/>
          </p:nvPr>
        </p:nvSpPr>
        <p:spPr>
          <a:xfrm>
            <a:off x="838200" y="1567399"/>
            <a:ext cx="6895843"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None/>
            </a:pPr>
            <a:r>
              <a:rPr lang="en-US" sz="2600" i="1">
                <a:solidFill>
                  <a:srgbClr val="7F7F7F"/>
                </a:solidFill>
              </a:rPr>
              <a:t>‘Drama, the art form of social encounters, offers children the chance to engage creatively in fictional world making play. Such play, whether in the role-play area or in classroom drama, involves making and shaping worlds, investigating issues within them and returning to the real world with more understanding and insight.’ </a:t>
            </a:r>
            <a:endParaRPr i="1">
              <a:solidFill>
                <a:srgbClr val="7F7F7F"/>
              </a:solidFill>
            </a:endParaRPr>
          </a:p>
          <a:p>
            <a:pPr marL="0" lvl="0" indent="0" algn="l"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000"/>
              <a:buNone/>
            </a:pPr>
            <a:r>
              <a:rPr lang="en-US" sz="1200"/>
              <a:t>Cremin, T (2015) </a:t>
            </a:r>
            <a:r>
              <a:rPr lang="en-US" sz="1200" i="1"/>
              <a:t>Developing creativity through drama, in </a:t>
            </a:r>
            <a:r>
              <a:rPr lang="en-US" sz="1200"/>
              <a:t>T, Cremin, D. Reedy, E.Bearne and H.Dombey (eds) </a:t>
            </a:r>
            <a:r>
              <a:rPr lang="en-US" sz="1200" i="1"/>
              <a:t>Teaching English Creatively. Abingdon: Routledge, pp 25-40</a:t>
            </a:r>
            <a:endParaRPr sz="1200" i="1"/>
          </a:p>
        </p:txBody>
      </p:sp>
      <p:pic>
        <p:nvPicPr>
          <p:cNvPr id="111" name="Google Shape;111;p3"/>
          <p:cNvPicPr preferRelativeResize="0"/>
          <p:nvPr/>
        </p:nvPicPr>
        <p:blipFill rotWithShape="1">
          <a:blip r:embed="rId3">
            <a:alphaModFix/>
          </a:blip>
          <a:srcRect/>
          <a:stretch/>
        </p:blipFill>
        <p:spPr>
          <a:xfrm>
            <a:off x="8326779" y="1737181"/>
            <a:ext cx="3027021" cy="42583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Atticus Finch</a:t>
            </a:r>
            <a:endParaRPr b="1"/>
          </a:p>
        </p:txBody>
      </p:sp>
      <p:sp>
        <p:nvSpPr>
          <p:cNvPr id="117" name="Google Shape;11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600"/>
              <a:buNone/>
            </a:pPr>
            <a:r>
              <a:rPr lang="en-US" sz="4400">
                <a:solidFill>
                  <a:srgbClr val="7F7F7F"/>
                </a:solidFill>
              </a:rPr>
              <a:t>“You never really understand a person until you consider things from his point of view...until you climb into his skin and walk around in it.”</a:t>
            </a:r>
            <a:endParaRPr sz="4400">
              <a:solidFill>
                <a:srgbClr val="7F7F7F"/>
              </a:solidFill>
            </a:endParaRPr>
          </a:p>
          <a:p>
            <a:pPr marL="0" lvl="0" indent="0" algn="ctr" rtl="0">
              <a:lnSpc>
                <a:spcPct val="90000"/>
              </a:lnSpc>
              <a:spcBef>
                <a:spcPts val="1000"/>
              </a:spcBef>
              <a:spcAft>
                <a:spcPts val="0"/>
              </a:spcAft>
              <a:buClr>
                <a:schemeClr val="dk1"/>
              </a:buClr>
              <a:buSzPts val="3600"/>
              <a:buNone/>
            </a:pPr>
            <a:endParaRPr sz="3600">
              <a:solidFill>
                <a:srgbClr val="7F7F7F"/>
              </a:solidFill>
            </a:endParaRPr>
          </a:p>
          <a:p>
            <a:pPr marL="0" lvl="0" indent="0" algn="r" rtl="0">
              <a:lnSpc>
                <a:spcPct val="90000"/>
              </a:lnSpc>
              <a:spcBef>
                <a:spcPts val="1000"/>
              </a:spcBef>
              <a:spcAft>
                <a:spcPts val="0"/>
              </a:spcAft>
              <a:buClr>
                <a:schemeClr val="dk1"/>
              </a:buClr>
              <a:buSzPts val="3600"/>
              <a:buNone/>
            </a:pPr>
            <a:r>
              <a:rPr lang="en-US" sz="2400" b="1" i="1">
                <a:solidFill>
                  <a:srgbClr val="7F7F7F"/>
                </a:solidFill>
              </a:rPr>
              <a:t>To Kill a Mocking Bird </a:t>
            </a:r>
            <a:r>
              <a:rPr lang="en-US" sz="2400" b="1">
                <a:solidFill>
                  <a:srgbClr val="7F7F7F"/>
                </a:solidFill>
              </a:rPr>
              <a:t>by Harper Lee</a:t>
            </a:r>
            <a:endParaRPr sz="2400" b="1">
              <a:solidFill>
                <a:srgbClr val="7F7F7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The benefits of drama in </a:t>
            </a:r>
            <a:br>
              <a:rPr lang="en-US" b="1"/>
            </a:br>
            <a:r>
              <a:rPr lang="en-US" b="1"/>
              <a:t>understanding narrative</a:t>
            </a:r>
            <a:endParaRPr b="1"/>
          </a:p>
        </p:txBody>
      </p:sp>
      <p:sp>
        <p:nvSpPr>
          <p:cNvPr id="124" name="Google Shape;124;p5"/>
          <p:cNvSpPr txBox="1">
            <a:spLocks noGrp="1"/>
          </p:cNvSpPr>
          <p:nvPr>
            <p:ph type="body" idx="1"/>
          </p:nvPr>
        </p:nvSpPr>
        <p:spPr>
          <a:xfrm>
            <a:off x="838200" y="2277700"/>
            <a:ext cx="4694700" cy="438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en-US" sz="2600" b="1">
                <a:solidFill>
                  <a:schemeClr val="accent2"/>
                </a:solidFill>
              </a:rPr>
              <a:t>Drama can support teachers to: </a:t>
            </a:r>
            <a:r>
              <a:rPr lang="en-US" sz="2600">
                <a:solidFill>
                  <a:srgbClr val="7F7F7F"/>
                </a:solidFill>
              </a:rPr>
              <a:t>deepen children’s understanding of text in varied and engaging ways, thereby avoiding the temptation to only teach reading comprehension through the model of teacher questioning.</a:t>
            </a:r>
            <a:endParaRPr sz="2600">
              <a:solidFill>
                <a:srgbClr val="7F7F7F"/>
              </a:solidFill>
            </a:endParaRPr>
          </a:p>
          <a:p>
            <a:pPr marL="228600" lvl="0" indent="-50800" algn="l" rtl="0">
              <a:lnSpc>
                <a:spcPct val="90000"/>
              </a:lnSpc>
              <a:spcBef>
                <a:spcPts val="1000"/>
              </a:spcBef>
              <a:spcAft>
                <a:spcPts val="0"/>
              </a:spcAft>
              <a:buClr>
                <a:schemeClr val="dk1"/>
              </a:buClr>
              <a:buSzPts val="2800"/>
              <a:buNone/>
            </a:pPr>
            <a:endParaRPr>
              <a:solidFill>
                <a:srgbClr val="7F7F7F"/>
              </a:solidFill>
            </a:endParaRPr>
          </a:p>
          <a:p>
            <a:pPr marL="0" lvl="0" indent="0" algn="l" rtl="0">
              <a:lnSpc>
                <a:spcPct val="90000"/>
              </a:lnSpc>
              <a:spcBef>
                <a:spcPts val="1000"/>
              </a:spcBef>
              <a:spcAft>
                <a:spcPts val="0"/>
              </a:spcAft>
              <a:buClr>
                <a:srgbClr val="FF0000"/>
              </a:buClr>
              <a:buSzPts val="2800"/>
              <a:buNone/>
            </a:pPr>
            <a:endParaRPr/>
          </a:p>
        </p:txBody>
      </p:sp>
      <p:pic>
        <p:nvPicPr>
          <p:cNvPr id="125" name="Google Shape;125;p5"/>
          <p:cNvPicPr preferRelativeResize="0"/>
          <p:nvPr/>
        </p:nvPicPr>
        <p:blipFill rotWithShape="1">
          <a:blip r:embed="rId3">
            <a:alphaModFix/>
          </a:blip>
          <a:srcRect/>
          <a:stretch/>
        </p:blipFill>
        <p:spPr>
          <a:xfrm>
            <a:off x="6284795" y="2277688"/>
            <a:ext cx="4694608" cy="31284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Benefits of drama in understanding narrative</a:t>
            </a:r>
            <a:endParaRPr b="1"/>
          </a:p>
        </p:txBody>
      </p:sp>
      <p:sp>
        <p:nvSpPr>
          <p:cNvPr id="131" name="Google Shape;131;p6"/>
          <p:cNvSpPr txBox="1">
            <a:spLocks noGrp="1"/>
          </p:cNvSpPr>
          <p:nvPr>
            <p:ph type="body" idx="1"/>
          </p:nvPr>
        </p:nvSpPr>
        <p:spPr>
          <a:xfrm>
            <a:off x="838200" y="2275737"/>
            <a:ext cx="10083229" cy="39395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500"/>
              </a:spcBef>
              <a:spcAft>
                <a:spcPts val="0"/>
              </a:spcAft>
              <a:buSzPts val="2380"/>
              <a:buNone/>
            </a:pPr>
            <a:r>
              <a:rPr lang="en-US" dirty="0">
                <a:solidFill>
                  <a:srgbClr val="7F7F7F"/>
                </a:solidFill>
              </a:rPr>
              <a:t>engage with texts they might otherwise find ‘difficult’</a:t>
            </a:r>
            <a:endParaRPr dirty="0">
              <a:solidFill>
                <a:srgbClr val="7F7F7F"/>
              </a:solidFill>
            </a:endParaRPr>
          </a:p>
          <a:p>
            <a:pPr marL="457200" lvl="1" indent="0" algn="l" rtl="0">
              <a:lnSpc>
                <a:spcPct val="100000"/>
              </a:lnSpc>
              <a:spcBef>
                <a:spcPts val="1700"/>
              </a:spcBef>
              <a:spcAft>
                <a:spcPts val="0"/>
              </a:spcAft>
              <a:buSzPts val="2380"/>
              <a:buNone/>
            </a:pPr>
            <a:r>
              <a:rPr lang="en-US" dirty="0">
                <a:solidFill>
                  <a:srgbClr val="7F7F7F"/>
                </a:solidFill>
              </a:rPr>
              <a:t>reflect on the text as a whole, giving a well-informed, personal response</a:t>
            </a:r>
            <a:endParaRPr dirty="0">
              <a:solidFill>
                <a:srgbClr val="7F7F7F"/>
              </a:solidFill>
            </a:endParaRPr>
          </a:p>
          <a:p>
            <a:pPr marL="457200" lvl="1" indent="0" algn="l" rtl="0">
              <a:lnSpc>
                <a:spcPct val="100000"/>
              </a:lnSpc>
              <a:spcBef>
                <a:spcPts val="1700"/>
              </a:spcBef>
              <a:spcAft>
                <a:spcPts val="0"/>
              </a:spcAft>
              <a:buSzPts val="2380"/>
              <a:buNone/>
            </a:pPr>
            <a:r>
              <a:rPr lang="en-US" dirty="0">
                <a:solidFill>
                  <a:srgbClr val="7F7F7F"/>
                </a:solidFill>
              </a:rPr>
              <a:t>understand plot and action</a:t>
            </a:r>
            <a:endParaRPr dirty="0">
              <a:solidFill>
                <a:srgbClr val="7F7F7F"/>
              </a:solidFill>
            </a:endParaRPr>
          </a:p>
          <a:p>
            <a:pPr marL="457200" lvl="1" indent="0" algn="l" rtl="0">
              <a:lnSpc>
                <a:spcPct val="100000"/>
              </a:lnSpc>
              <a:spcBef>
                <a:spcPts val="1700"/>
              </a:spcBef>
              <a:spcAft>
                <a:spcPts val="0"/>
              </a:spcAft>
              <a:buSzPts val="2380"/>
              <a:buNone/>
            </a:pPr>
            <a:r>
              <a:rPr lang="en-US" dirty="0">
                <a:solidFill>
                  <a:srgbClr val="7F7F7F"/>
                </a:solidFill>
              </a:rPr>
              <a:t>understand the setting (time and place) and how this influences action</a:t>
            </a:r>
            <a:endParaRPr dirty="0">
              <a:solidFill>
                <a:srgbClr val="7F7F7F"/>
              </a:solidFill>
            </a:endParaRPr>
          </a:p>
          <a:p>
            <a:pPr marL="457200" lvl="1" indent="0" algn="l" rtl="0">
              <a:lnSpc>
                <a:spcPct val="100000"/>
              </a:lnSpc>
              <a:spcBef>
                <a:spcPts val="1700"/>
              </a:spcBef>
              <a:spcAft>
                <a:spcPts val="0"/>
              </a:spcAft>
              <a:buSzPts val="2380"/>
              <a:buNone/>
            </a:pPr>
            <a:r>
              <a:rPr lang="en-US" dirty="0">
                <a:solidFill>
                  <a:srgbClr val="7F7F7F"/>
                </a:solidFill>
              </a:rPr>
              <a:t>predict and discuss future actions and their consequences</a:t>
            </a:r>
            <a:endParaRPr dirty="0">
              <a:solidFill>
                <a:srgbClr val="7F7F7F"/>
              </a:solidFill>
            </a:endParaRPr>
          </a:p>
          <a:p>
            <a:pPr marL="457200" lvl="1" indent="0" algn="l" rtl="0">
              <a:lnSpc>
                <a:spcPct val="100000"/>
              </a:lnSpc>
              <a:spcBef>
                <a:spcPts val="1700"/>
              </a:spcBef>
              <a:spcAft>
                <a:spcPts val="0"/>
              </a:spcAft>
              <a:buSzPts val="2380"/>
              <a:buNone/>
            </a:pPr>
            <a:r>
              <a:rPr lang="en-US" dirty="0" err="1">
                <a:solidFill>
                  <a:srgbClr val="7F7F7F"/>
                </a:solidFill>
              </a:rPr>
              <a:t>recognise</a:t>
            </a:r>
            <a:r>
              <a:rPr lang="en-US" dirty="0">
                <a:solidFill>
                  <a:srgbClr val="7F7F7F"/>
                </a:solidFill>
              </a:rPr>
              <a:t> themes and subtext</a:t>
            </a:r>
            <a:endParaRPr dirty="0"/>
          </a:p>
        </p:txBody>
      </p:sp>
      <p:sp>
        <p:nvSpPr>
          <p:cNvPr id="132" name="Google Shape;132;p6"/>
          <p:cNvSpPr/>
          <p:nvPr/>
        </p:nvSpPr>
        <p:spPr>
          <a:xfrm>
            <a:off x="1026758" y="2510528"/>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6"/>
          <p:cNvSpPr/>
          <p:nvPr/>
        </p:nvSpPr>
        <p:spPr>
          <a:xfrm>
            <a:off x="1026758" y="3095181"/>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34" name="Google Shape;134;p6"/>
          <p:cNvSpPr/>
          <p:nvPr/>
        </p:nvSpPr>
        <p:spPr>
          <a:xfrm>
            <a:off x="1026758" y="3679835"/>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6"/>
          <p:cNvSpPr/>
          <p:nvPr/>
        </p:nvSpPr>
        <p:spPr>
          <a:xfrm>
            <a:off x="1026758" y="4849933"/>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6"/>
          <p:cNvSpPr/>
          <p:nvPr/>
        </p:nvSpPr>
        <p:spPr>
          <a:xfrm>
            <a:off x="1026758" y="4264884"/>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6"/>
          <p:cNvSpPr/>
          <p:nvPr/>
        </p:nvSpPr>
        <p:spPr>
          <a:xfrm>
            <a:off x="920391" y="1814113"/>
            <a:ext cx="483617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B0F0"/>
                </a:solidFill>
                <a:latin typeface="Calibri"/>
                <a:ea typeface="Calibri"/>
                <a:cs typeface="Calibri"/>
                <a:sym typeface="Calibri"/>
              </a:rPr>
              <a:t>Drama can support children to:</a:t>
            </a:r>
            <a:endParaRPr sz="2400" b="0" i="0" u="none" strike="noStrike" cap="none" dirty="0">
              <a:solidFill>
                <a:srgbClr val="00B0F0"/>
              </a:solidFill>
              <a:latin typeface="Calibri"/>
              <a:ea typeface="Calibri"/>
              <a:cs typeface="Calibri"/>
              <a:sym typeface="Calibri"/>
            </a:endParaRPr>
          </a:p>
        </p:txBody>
      </p:sp>
      <p:sp>
        <p:nvSpPr>
          <p:cNvPr id="15" name="Google Shape;135;p6">
            <a:extLst>
              <a:ext uri="{FF2B5EF4-FFF2-40B4-BE49-F238E27FC236}">
                <a16:creationId xmlns:a16="http://schemas.microsoft.com/office/drawing/2014/main" id="{D9A87E0A-0725-1543-B023-5EB41DEB0D8B}"/>
              </a:ext>
            </a:extLst>
          </p:cNvPr>
          <p:cNvSpPr/>
          <p:nvPr/>
        </p:nvSpPr>
        <p:spPr>
          <a:xfrm>
            <a:off x="1026758" y="5406097"/>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Benefits of drama in understanding narrative</a:t>
            </a:r>
            <a:endParaRPr b="1"/>
          </a:p>
        </p:txBody>
      </p:sp>
      <p:sp>
        <p:nvSpPr>
          <p:cNvPr id="131" name="Google Shape;131;p6"/>
          <p:cNvSpPr txBox="1">
            <a:spLocks noGrp="1"/>
          </p:cNvSpPr>
          <p:nvPr>
            <p:ph type="body" idx="1"/>
          </p:nvPr>
        </p:nvSpPr>
        <p:spPr>
          <a:xfrm>
            <a:off x="838199" y="2183845"/>
            <a:ext cx="8627919" cy="4019527"/>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1700"/>
              </a:spcBef>
              <a:spcAft>
                <a:spcPts val="0"/>
              </a:spcAft>
              <a:buSzPts val="2380"/>
              <a:buNone/>
            </a:pPr>
            <a:r>
              <a:rPr lang="en-US" dirty="0">
                <a:solidFill>
                  <a:srgbClr val="7F7F7F"/>
                </a:solidFill>
              </a:rPr>
              <a:t>understand and discuss mood atmosphere</a:t>
            </a:r>
            <a:endParaRPr dirty="0">
              <a:solidFill>
                <a:srgbClr val="7F7F7F"/>
              </a:solidFill>
            </a:endParaRPr>
          </a:p>
          <a:p>
            <a:pPr marL="457200" lvl="1" indent="0" algn="l" rtl="0">
              <a:lnSpc>
                <a:spcPct val="100000"/>
              </a:lnSpc>
              <a:spcBef>
                <a:spcPts val="1700"/>
              </a:spcBef>
              <a:spcAft>
                <a:spcPts val="0"/>
              </a:spcAft>
              <a:buSzPts val="2380"/>
              <a:buNone/>
            </a:pPr>
            <a:r>
              <a:rPr lang="en-US" dirty="0">
                <a:solidFill>
                  <a:srgbClr val="7F7F7F"/>
                </a:solidFill>
              </a:rPr>
              <a:t>understand characters’ traits and infer their feelings, motives and intentions</a:t>
            </a:r>
            <a:endParaRPr dirty="0">
              <a:solidFill>
                <a:srgbClr val="7F7F7F"/>
              </a:solidFill>
            </a:endParaRPr>
          </a:p>
          <a:p>
            <a:pPr marL="457200" lvl="1" indent="0" algn="l" rtl="0">
              <a:lnSpc>
                <a:spcPct val="100000"/>
              </a:lnSpc>
              <a:spcBef>
                <a:spcPts val="1700"/>
              </a:spcBef>
              <a:spcAft>
                <a:spcPts val="0"/>
              </a:spcAft>
              <a:buSzPts val="2380"/>
              <a:buNone/>
            </a:pPr>
            <a:r>
              <a:rPr lang="en-US" dirty="0">
                <a:solidFill>
                  <a:srgbClr val="7F7F7F"/>
                </a:solidFill>
              </a:rPr>
              <a:t>explore the language used by characters to express thoughts and feeling</a:t>
            </a:r>
            <a:endParaRPr dirty="0">
              <a:solidFill>
                <a:srgbClr val="7F7F7F"/>
              </a:solidFill>
            </a:endParaRPr>
          </a:p>
          <a:p>
            <a:pPr marL="457200" lvl="1" indent="0" algn="l" rtl="0">
              <a:lnSpc>
                <a:spcPct val="100000"/>
              </a:lnSpc>
              <a:spcBef>
                <a:spcPts val="1700"/>
              </a:spcBef>
              <a:spcAft>
                <a:spcPts val="0"/>
              </a:spcAft>
              <a:buSzPts val="2380"/>
              <a:buNone/>
            </a:pPr>
            <a:r>
              <a:rPr lang="en-US" dirty="0">
                <a:solidFill>
                  <a:srgbClr val="7F7F7F"/>
                </a:solidFill>
              </a:rPr>
              <a:t>feel more confident when answering inference questions </a:t>
            </a:r>
          </a:p>
          <a:p>
            <a:pPr marL="228600" lvl="0" indent="-77470" algn="l" rtl="0">
              <a:lnSpc>
                <a:spcPct val="100000"/>
              </a:lnSpc>
              <a:spcBef>
                <a:spcPts val="2200"/>
              </a:spcBef>
              <a:spcAft>
                <a:spcPts val="0"/>
              </a:spcAft>
              <a:buClr>
                <a:schemeClr val="dk1"/>
              </a:buClr>
              <a:buSzPts val="2380"/>
              <a:buNone/>
            </a:pPr>
            <a:endParaRPr lang="en-GB" sz="2400" dirty="0"/>
          </a:p>
        </p:txBody>
      </p:sp>
      <p:sp>
        <p:nvSpPr>
          <p:cNvPr id="132" name="Google Shape;132;p6"/>
          <p:cNvSpPr/>
          <p:nvPr/>
        </p:nvSpPr>
        <p:spPr>
          <a:xfrm>
            <a:off x="1026758" y="2568335"/>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6"/>
          <p:cNvSpPr/>
          <p:nvPr/>
        </p:nvSpPr>
        <p:spPr>
          <a:xfrm>
            <a:off x="1026758" y="3104320"/>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34" name="Google Shape;134;p6"/>
          <p:cNvSpPr/>
          <p:nvPr/>
        </p:nvSpPr>
        <p:spPr>
          <a:xfrm>
            <a:off x="1026758" y="4129444"/>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6"/>
          <p:cNvSpPr/>
          <p:nvPr/>
        </p:nvSpPr>
        <p:spPr>
          <a:xfrm>
            <a:off x="1026758" y="4977328"/>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6"/>
          <p:cNvSpPr/>
          <p:nvPr/>
        </p:nvSpPr>
        <p:spPr>
          <a:xfrm>
            <a:off x="920392" y="1814113"/>
            <a:ext cx="486734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B0F0"/>
                </a:solidFill>
                <a:latin typeface="Calibri"/>
                <a:ea typeface="Calibri"/>
                <a:cs typeface="Calibri"/>
                <a:sym typeface="Calibri"/>
              </a:rPr>
              <a:t>Drama can support children to:</a:t>
            </a:r>
            <a:endParaRPr sz="2400" b="0" i="0" u="none" strike="noStrike" cap="none" dirty="0">
              <a:solidFill>
                <a:srgbClr val="00B0F0"/>
              </a:solidFill>
              <a:latin typeface="Calibri"/>
              <a:ea typeface="Calibri"/>
              <a:cs typeface="Calibri"/>
              <a:sym typeface="Calibri"/>
            </a:endParaRPr>
          </a:p>
        </p:txBody>
      </p:sp>
    </p:spTree>
    <p:extLst>
      <p:ext uri="{BB962C8B-B14F-4D97-AF65-F5344CB8AC3E}">
        <p14:creationId xmlns:p14="http://schemas.microsoft.com/office/powerpoint/2010/main" val="233005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p:nvPr/>
        </p:nvSpPr>
        <p:spPr>
          <a:xfrm>
            <a:off x="7823319" y="5599416"/>
            <a:ext cx="3904884" cy="7620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The Park: Taken from The Accidental Prime Minister, Oxford University Press, 2015. Author: Tom McLaughlin.</a:t>
            </a:r>
            <a:endParaRPr sz="1000" b="1" i="0" u="none" strike="noStrike" cap="none">
              <a:solidFill>
                <a:schemeClr val="dk1"/>
              </a:solidFill>
              <a:latin typeface="Calibri"/>
              <a:ea typeface="Calibri"/>
              <a:cs typeface="Calibri"/>
              <a:sym typeface="Calibri"/>
            </a:endParaRPr>
          </a:p>
        </p:txBody>
      </p:sp>
      <p:sp>
        <p:nvSpPr>
          <p:cNvPr id="148" name="Google Shape;14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2019 KS2 Reading Test</a:t>
            </a:r>
            <a:endParaRPr b="1"/>
          </a:p>
        </p:txBody>
      </p:sp>
      <p:sp>
        <p:nvSpPr>
          <p:cNvPr id="149" name="Google Shape;149;p7"/>
          <p:cNvSpPr txBox="1"/>
          <p:nvPr/>
        </p:nvSpPr>
        <p:spPr>
          <a:xfrm>
            <a:off x="462650" y="1510350"/>
            <a:ext cx="6735600" cy="383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rgbClr val="7F7F7F"/>
                </a:solidFill>
                <a:latin typeface="Calibri"/>
                <a:ea typeface="Calibri"/>
                <a:cs typeface="Calibri"/>
                <a:sym typeface="Calibri"/>
              </a:rPr>
              <a:t>Ajay was just about to tuck into his tea and toast dripping in sour rhubarb jam when there was a loud clatter from the letterbox as an important-looking brown envelope landed on the mat. ‘Bit early for the post isn’t it?’ Mum said. ‘Ooh, it says Special Delivery.’ Mum opened it, and unfolded the letter. </a:t>
            </a:r>
            <a:endParaRPr sz="17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rgbClr val="7F7F7F"/>
                </a:solidFill>
                <a:latin typeface="Calibri"/>
                <a:ea typeface="Calibri"/>
                <a:cs typeface="Calibri"/>
                <a:sym typeface="Calibri"/>
              </a:rPr>
              <a:t>Joe knew instantly that something was wrong. He could see it on Mum’s face. ‘What is it, Mum?’ Joe asked. </a:t>
            </a:r>
            <a:endParaRPr sz="17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rgbClr val="7F7F7F"/>
                </a:solidFill>
                <a:latin typeface="Calibri"/>
                <a:ea typeface="Calibri"/>
                <a:cs typeface="Calibri"/>
                <a:sym typeface="Calibri"/>
              </a:rPr>
              <a:t>‘Yeah, Mrs P, what’s happened?’ Ajay asked too. </a:t>
            </a:r>
            <a:endParaRPr sz="17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rgbClr val="7F7F7F"/>
                </a:solidFill>
                <a:latin typeface="Calibri"/>
                <a:ea typeface="Calibri"/>
                <a:cs typeface="Calibri"/>
                <a:sym typeface="Calibri"/>
              </a:rPr>
              <a:t>‘It’s the park...they’ve shut it down.’</a:t>
            </a:r>
            <a:endParaRPr sz="17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1"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rgbClr val="7F7F7F"/>
                </a:solidFill>
                <a:latin typeface="Calibri"/>
                <a:ea typeface="Calibri"/>
                <a:cs typeface="Calibri"/>
                <a:sym typeface="Calibri"/>
              </a:rPr>
              <a:t>For a second no one said a word. Joe and Ajay looked at each other, then back at Joe’s mum. Her face was pale, her jaw dropped open. She stared at the letter, her eyes watery and ready to spill over with tears. </a:t>
            </a:r>
            <a:endParaRPr sz="1700" b="0" i="1" u="none" strike="noStrike" cap="none">
              <a:solidFill>
                <a:srgbClr val="7F7F7F"/>
              </a:solidFill>
              <a:latin typeface="Calibri"/>
              <a:ea typeface="Calibri"/>
              <a:cs typeface="Calibri"/>
              <a:sym typeface="Calibri"/>
            </a:endParaRPr>
          </a:p>
        </p:txBody>
      </p:sp>
      <p:pic>
        <p:nvPicPr>
          <p:cNvPr id="150" name="Google Shape;150;p7"/>
          <p:cNvPicPr preferRelativeResize="0"/>
          <p:nvPr/>
        </p:nvPicPr>
        <p:blipFill rotWithShape="1">
          <a:blip r:embed="rId3">
            <a:alphaModFix/>
          </a:blip>
          <a:srcRect/>
          <a:stretch/>
        </p:blipFill>
        <p:spPr>
          <a:xfrm>
            <a:off x="7823319" y="1646474"/>
            <a:ext cx="3642641" cy="3837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aphicFrame>
        <p:nvGraphicFramePr>
          <p:cNvPr id="155" name="Google Shape;155;p8"/>
          <p:cNvGraphicFramePr/>
          <p:nvPr/>
        </p:nvGraphicFramePr>
        <p:xfrm>
          <a:off x="1863618" y="550697"/>
          <a:ext cx="3000000" cy="3000000"/>
        </p:xfrm>
        <a:graphic>
          <a:graphicData uri="http://schemas.openxmlformats.org/drawingml/2006/table">
            <a:tbl>
              <a:tblPr firstRow="1" bandRow="1">
                <a:noFill/>
                <a:tableStyleId>{DDEA5A24-7BFE-4521-B155-A74EFB60BE87}</a:tableStyleId>
              </a:tblPr>
              <a:tblGrid>
                <a:gridCol w="1633600">
                  <a:extLst>
                    <a:ext uri="{9D8B030D-6E8A-4147-A177-3AD203B41FA5}">
                      <a16:colId xmlns:a16="http://schemas.microsoft.com/office/drawing/2014/main" val="20000"/>
                    </a:ext>
                  </a:extLst>
                </a:gridCol>
                <a:gridCol w="5452075">
                  <a:extLst>
                    <a:ext uri="{9D8B030D-6E8A-4147-A177-3AD203B41FA5}">
                      <a16:colId xmlns:a16="http://schemas.microsoft.com/office/drawing/2014/main" val="20001"/>
                    </a:ext>
                  </a:extLst>
                </a:gridCol>
                <a:gridCol w="1379100">
                  <a:extLst>
                    <a:ext uri="{9D8B030D-6E8A-4147-A177-3AD203B41FA5}">
                      <a16:colId xmlns:a16="http://schemas.microsoft.com/office/drawing/2014/main" val="20002"/>
                    </a:ext>
                  </a:extLst>
                </a:gridCol>
              </a:tblGrid>
              <a:tr h="475950">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Qu. </a:t>
                      </a:r>
                      <a:endParaRPr sz="1400" u="none" strike="noStrike" cap="none">
                        <a:latin typeface="Calibri"/>
                        <a:ea typeface="Calibri"/>
                        <a:cs typeface="Calibri"/>
                        <a:sym typeface="Calibri"/>
                      </a:endParaRPr>
                    </a:p>
                  </a:txBody>
                  <a:tcPr marL="91450" marR="91450" marT="45725" marB="45725">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Requirement </a:t>
                      </a:r>
                      <a:endParaRPr sz="1400" u="none" strike="noStrike" cap="none">
                        <a:latin typeface="Calibri"/>
                        <a:ea typeface="Calibri"/>
                        <a:cs typeface="Calibri"/>
                        <a:sym typeface="Calibri"/>
                      </a:endParaRPr>
                    </a:p>
                  </a:txBody>
                  <a:tcPr marL="91450" marR="91450" marT="45725" marB="45725">
                    <a:solidFill>
                      <a:schemeClr val="dk1"/>
                    </a:solidFill>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Mark</a:t>
                      </a:r>
                      <a:endParaRPr sz="1400" u="none" strike="noStrike" cap="none">
                        <a:latin typeface="Calibri"/>
                        <a:ea typeface="Calibri"/>
                        <a:cs typeface="Calibri"/>
                        <a:sym typeface="Calibri"/>
                      </a:endParaRPr>
                    </a:p>
                  </a:txBody>
                  <a:tcPr marL="91450" marR="91450" marT="45725" marB="45725">
                    <a:solidFill>
                      <a:schemeClr val="dk1"/>
                    </a:solidFill>
                  </a:tcPr>
                </a:tc>
                <a:extLst>
                  <a:ext uri="{0D108BD9-81ED-4DB2-BD59-A6C34878D82A}">
                    <a16:rowId xmlns:a16="http://schemas.microsoft.com/office/drawing/2014/main" val="10000"/>
                  </a:ext>
                </a:extLst>
              </a:tr>
              <a:tr h="4459750">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2</a:t>
                      </a:r>
                      <a:endParaRPr sz="1400" u="none" strike="noStrike" cap="none">
                        <a:latin typeface="Calibri"/>
                        <a:ea typeface="Calibri"/>
                        <a:cs typeface="Calibri"/>
                        <a:sym typeface="Calibri"/>
                      </a:endParaRPr>
                    </a:p>
                  </a:txBody>
                  <a:tcPr marL="91450" marR="91450" marT="45725" marB="45725">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How does Joe know that the letter contains bad news before his mum tells him what it says?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Content domain</a:t>
                      </a:r>
                      <a:r>
                        <a:rPr lang="en-US" sz="1400" u="none" strike="noStrike" cap="none">
                          <a:latin typeface="Calibri"/>
                          <a:ea typeface="Calibri"/>
                          <a:cs typeface="Calibri"/>
                          <a:sym typeface="Calibri"/>
                        </a:rPr>
                        <a:t>: 2d - make inferences from the text / explain and justify inferences with evidence from the text</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Award 1 mark</a:t>
                      </a:r>
                      <a:r>
                        <a:rPr lang="en-US" sz="1400" u="none" strike="noStrike" cap="none">
                          <a:latin typeface="Calibri"/>
                          <a:ea typeface="Calibri"/>
                          <a:cs typeface="Calibri"/>
                          <a:sym typeface="Calibri"/>
                        </a:rPr>
                        <a:t> for reference to Joe seeing it on her face, e.g.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he could tell because of his mum’s expression</a:t>
                      </a:r>
                      <a:endParaRPr/>
                    </a:p>
                    <a:p>
                      <a:pPr marL="457200" marR="0" lvl="0"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he could tell from her face</a:t>
                      </a:r>
                      <a:endParaRPr/>
                    </a:p>
                    <a:p>
                      <a:pPr marL="457200" marR="0" lvl="0"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by her face.</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Do not accept </a:t>
                      </a:r>
                      <a:r>
                        <a:rPr lang="en-US" sz="1400" u="none" strike="noStrike" cap="none">
                          <a:latin typeface="Calibri"/>
                          <a:ea typeface="Calibri"/>
                          <a:cs typeface="Calibri"/>
                          <a:sym typeface="Calibri"/>
                        </a:rPr>
                        <a:t>answers which refer to her facial expression after she tells him the park is closing, e.g. </a:t>
                      </a:r>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 </a:t>
                      </a:r>
                      <a:endParaRPr/>
                    </a:p>
                    <a:p>
                      <a:pPr marL="457200" marR="0" lvl="0"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mum’s face went pale</a:t>
                      </a:r>
                      <a:endParaRPr/>
                    </a:p>
                    <a:p>
                      <a:pPr marL="457200" marR="0" lvl="0"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her jaw dropped</a:t>
                      </a:r>
                      <a:endParaRPr/>
                    </a:p>
                    <a:p>
                      <a:pPr marL="457200" marR="0" lvl="0"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her eyes were watery</a:t>
                      </a:r>
                      <a:endParaRPr/>
                    </a:p>
                    <a:p>
                      <a:pPr marL="457200" marR="0" lvl="0" indent="-317500" algn="l" rtl="0">
                        <a:lnSpc>
                          <a:spcPct val="100000"/>
                        </a:lnSpc>
                        <a:spcBef>
                          <a:spcPts val="0"/>
                        </a:spcBef>
                        <a:spcAft>
                          <a:spcPts val="0"/>
                        </a:spcAft>
                        <a:buClr>
                          <a:srgbClr val="000000"/>
                        </a:buClr>
                        <a:buSzPts val="1400"/>
                        <a:buFont typeface="Calibri"/>
                        <a:buChar char="●"/>
                      </a:pPr>
                      <a:r>
                        <a:rPr lang="en-US" sz="1400" i="1" u="none" strike="noStrike" cap="none">
                          <a:latin typeface="Calibri"/>
                          <a:ea typeface="Calibri"/>
                          <a:cs typeface="Calibri"/>
                          <a:sym typeface="Calibri"/>
                        </a:rPr>
                        <a:t>she started crying</a:t>
                      </a:r>
                      <a:endParaRPr/>
                    </a:p>
                    <a:p>
                      <a:pPr marL="0" marR="0" lvl="0" indent="0" algn="l" rtl="0">
                        <a:lnSpc>
                          <a:spcPct val="100000"/>
                        </a:lnSpc>
                        <a:spcBef>
                          <a:spcPts val="0"/>
                        </a:spcBef>
                        <a:spcAft>
                          <a:spcPts val="0"/>
                        </a:spcAft>
                        <a:buNone/>
                      </a:pPr>
                      <a:endParaRPr sz="1400" u="none" strike="noStrike" cap="none">
                        <a:latin typeface="Calibri"/>
                        <a:ea typeface="Calibri"/>
                        <a:cs typeface="Calibri"/>
                        <a:sym typeface="Calibri"/>
                      </a:endParaRPr>
                    </a:p>
                  </a:txBody>
                  <a:tcPr marL="91450" marR="91450" marT="45725" marB="45725">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1m</a:t>
                      </a:r>
                      <a:endParaRPr sz="1400" u="none" strike="noStrike" cap="none">
                        <a:latin typeface="Calibri"/>
                        <a:ea typeface="Calibri"/>
                        <a:cs typeface="Calibri"/>
                        <a:sym typeface="Calibri"/>
                      </a:endParaRPr>
                    </a:p>
                  </a:txBody>
                  <a:tcPr marL="91450" marR="91450" marT="45725" marB="45725">
                    <a:solidFill>
                      <a:srgbClr val="FFF2CC"/>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1332</Words>
  <Application>Microsoft Macintosh PowerPoint</Application>
  <PresentationFormat>Widescreen</PresentationFormat>
  <Paragraphs>126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Rounded</vt:lpstr>
      <vt:lpstr>Calibri</vt:lpstr>
      <vt:lpstr>Office Theme</vt:lpstr>
      <vt:lpstr>PowerPoint Presentation</vt:lpstr>
      <vt:lpstr>Drama in the primary classroom</vt:lpstr>
      <vt:lpstr>Drama is…</vt:lpstr>
      <vt:lpstr>Atticus Finch</vt:lpstr>
      <vt:lpstr>The benefits of drama in  understanding narrative</vt:lpstr>
      <vt:lpstr>Benefits of drama in understanding narrative</vt:lpstr>
      <vt:lpstr>Benefits of drama in understanding narrative</vt:lpstr>
      <vt:lpstr>2019 KS2 Reading Test</vt:lpstr>
      <vt:lpstr>PowerPoint Presentation</vt:lpstr>
      <vt:lpstr>PowerPoint Presentation</vt:lpstr>
      <vt:lpstr>2019 KS2 Reading Test</vt:lpstr>
      <vt:lpstr>PowerPoint Presentation</vt:lpstr>
      <vt:lpstr>Drama is…</vt:lpstr>
      <vt:lpstr>Understanding narrative through  role-play and drama</vt:lpstr>
      <vt:lpstr>Understanding narrative through  role-play and drama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Alysanne Parker</cp:lastModifiedBy>
  <cp:revision>3</cp:revision>
  <dcterms:modified xsi:type="dcterms:W3CDTF">2020-08-12T14:42:58Z</dcterms:modified>
</cp:coreProperties>
</file>