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jpafozD6m8pGm4jQheBpOWdQAt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2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2" name="Google Shape;2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1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1" name="Google Shape;41;p2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2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6" name="Google Shape;4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9" name="Google Shape;9;p12"/>
          <p:cNvCxnSpPr/>
          <p:nvPr/>
        </p:nvCxnSpPr>
        <p:spPr>
          <a:xfrm>
            <a:off x="297543" y="4548188"/>
            <a:ext cx="8534757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" name="Google Shape;10;p1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97544" y="4664998"/>
            <a:ext cx="493486" cy="219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403770" y="4582532"/>
            <a:ext cx="428530" cy="48209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/>
          <p:nvPr/>
        </p:nvSpPr>
        <p:spPr>
          <a:xfrm>
            <a:off x="1245050" y="613250"/>
            <a:ext cx="73233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</a:pPr>
            <a:r>
              <a:rPr b="0" i="0" lang="en-GB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Leading Literacy</a:t>
            </a:r>
            <a:endParaRPr b="0" i="0" sz="5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52250" y="1143050"/>
            <a:ext cx="61089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CPD for Excellence in English</a:t>
            </a:r>
            <a:endParaRPr b="0" i="0" sz="2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428650" y="3480025"/>
            <a:ext cx="5174100" cy="6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partnership with the National Literacy Trust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47626" y="2489450"/>
            <a:ext cx="2502399" cy="250239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"/>
          <p:cNvSpPr txBox="1"/>
          <p:nvPr/>
        </p:nvSpPr>
        <p:spPr>
          <a:xfrm>
            <a:off x="449025" y="2092100"/>
            <a:ext cx="4061700" cy="12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Next steps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255"/>
            <a:ext cx="9144000" cy="5140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 txBox="1"/>
          <p:nvPr/>
        </p:nvSpPr>
        <p:spPr>
          <a:xfrm>
            <a:off x="810353" y="1133605"/>
            <a:ext cx="4623000" cy="6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-GB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purpose of this, the eighth of eight CPD sessions, is: </a:t>
            </a:r>
            <a:endParaRPr b="0" i="1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775600" y="551099"/>
            <a:ext cx="6667616" cy="5733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400" u="none" cap="none" strike="noStrike">
                <a:solidFill>
                  <a:srgbClr val="DB1151"/>
                </a:solidFill>
                <a:latin typeface="Calibri"/>
                <a:ea typeface="Calibri"/>
                <a:cs typeface="Calibri"/>
                <a:sym typeface="Calibri"/>
              </a:rPr>
              <a:t>Session 8: </a:t>
            </a:r>
            <a:r>
              <a:rPr b="1" i="0" lang="en-GB" sz="2400" u="none" cap="none" strike="noStrike">
                <a:solidFill>
                  <a:srgbClr val="222222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9" name="Google Shape;69;p2"/>
          <p:cNvGrpSpPr/>
          <p:nvPr/>
        </p:nvGrpSpPr>
        <p:grpSpPr>
          <a:xfrm>
            <a:off x="1904621" y="1631207"/>
            <a:ext cx="5334758" cy="2776690"/>
            <a:chOff x="1950877" y="1504804"/>
            <a:chExt cx="5334758" cy="2776690"/>
          </a:xfrm>
        </p:grpSpPr>
        <p:sp>
          <p:nvSpPr>
            <p:cNvPr id="70" name="Google Shape;70;p2"/>
            <p:cNvSpPr txBox="1"/>
            <p:nvPr/>
          </p:nvSpPr>
          <p:spPr>
            <a:xfrm>
              <a:off x="2532184" y="1887356"/>
              <a:ext cx="4172144" cy="23941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 explore how to plan to improve children's vocabulary across all years and subjects.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1" name="Google Shape;71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950877" y="2187638"/>
              <a:ext cx="3238495" cy="19115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72;p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36740" y="1504804"/>
              <a:ext cx="2748895" cy="18965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" name="Google Shape;73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018140" y="1532187"/>
              <a:ext cx="430508" cy="3551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" name="Google Shape;74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 rot="10800000">
              <a:off x="6548034" y="3537431"/>
              <a:ext cx="430508" cy="355169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/>
        </p:nvSpPr>
        <p:spPr>
          <a:xfrm>
            <a:off x="642655" y="354841"/>
            <a:ext cx="7545600" cy="13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50"/>
              <a:buFont typeface="Arial"/>
              <a:buNone/>
            </a:pPr>
            <a:r>
              <a:rPr b="1" i="0" lang="en-GB" sz="48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Where are you now?</a:t>
            </a:r>
            <a:endParaRPr b="1" i="0" sz="48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4"/>
          <p:cNvSpPr txBox="1"/>
          <p:nvPr/>
        </p:nvSpPr>
        <p:spPr>
          <a:xfrm>
            <a:off x="642655" y="1696441"/>
            <a:ext cx="3929345" cy="32557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 you know that something needs to be done?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evidence do you have that a focus on vocabulary development is needed?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" name="Google Shape;8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0" y="1815031"/>
            <a:ext cx="4346955" cy="24460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Audit: develop a language-rich culture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"/>
          <p:cNvSpPr txBox="1"/>
          <p:nvPr/>
        </p:nvSpPr>
        <p:spPr>
          <a:xfrm>
            <a:off x="311700" y="1149124"/>
            <a:ext cx="6765756" cy="28010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 the environment support the development of vocabulary including fostering a love of words?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vocabulary a focus every day and in every subject?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Does your approach to word learning include morphology and etymology?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provide opportunities for children to apply their new learning (words) when reading, writing and speaking?</a:t>
            </a:r>
            <a:endParaRPr b="0" i="0" sz="2086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5"/>
          <p:cNvSpPr txBox="1"/>
          <p:nvPr/>
        </p:nvSpPr>
        <p:spPr>
          <a:xfrm>
            <a:off x="346975" y="4423000"/>
            <a:ext cx="78990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Developing classroom practice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6"/>
          <p:cNvSpPr txBox="1"/>
          <p:nvPr/>
        </p:nvSpPr>
        <p:spPr>
          <a:xfrm>
            <a:off x="311700" y="1100434"/>
            <a:ext cx="4573809" cy="3273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you the model of great practice? Do you use rich and interesting vocabulary in every lesson and encourage the children to do the same?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children praised and encouraged when they use vocabulary (when speaking or writing) in skilful and interesting ways?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</a:t>
            </a: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class curious about words?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encourage the children to read widely and often?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6"/>
          <p:cNvSpPr txBox="1"/>
          <p:nvPr/>
        </p:nvSpPr>
        <p:spPr>
          <a:xfrm>
            <a:off x="346975" y="4423000"/>
            <a:ext cx="78990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37980" y="2055675"/>
            <a:ext cx="4923140" cy="2235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Aiming high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7"/>
          <p:cNvSpPr txBox="1"/>
          <p:nvPr/>
        </p:nvSpPr>
        <p:spPr>
          <a:xfrm>
            <a:off x="311700" y="1149124"/>
            <a:ext cx="4469306" cy="3273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difference will it make when your children have broad and deep vocabularies?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want your children to be able to do?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7"/>
          <p:cNvSpPr txBox="1"/>
          <p:nvPr/>
        </p:nvSpPr>
        <p:spPr>
          <a:xfrm>
            <a:off x="346975" y="4423000"/>
            <a:ext cx="78990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8721" y="892628"/>
            <a:ext cx="3634478" cy="3358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When you’ve made it...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8"/>
          <p:cNvSpPr txBox="1"/>
          <p:nvPr/>
        </p:nvSpPr>
        <p:spPr>
          <a:xfrm>
            <a:off x="311700" y="1149125"/>
            <a:ext cx="7931400" cy="37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1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...children will:</a:t>
            </a:r>
            <a:endParaRPr b="1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widely for pleasure;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Apply their vocabulary when talking to be more precise or descriptive and to convey their thoughts and feelings in ways that have a deliberate impact on those they are speaking to;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Apply their knowledge of words when reading, not getting flummoxed by complex or unfamiliar words;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a love of words and language, indulging in word play and carefully crafting their writing, making conscious word choices;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curious about words, noticing how words make them feel and why.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8"/>
          <p:cNvSpPr txBox="1"/>
          <p:nvPr/>
        </p:nvSpPr>
        <p:spPr>
          <a:xfrm>
            <a:off x="346975" y="4423000"/>
            <a:ext cx="78990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Aiming high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9"/>
          <p:cNvSpPr txBox="1"/>
          <p:nvPr/>
        </p:nvSpPr>
        <p:spPr>
          <a:xfrm>
            <a:off x="311701" y="1149124"/>
            <a:ext cx="4287848" cy="33880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might you need to do to achieve </a:t>
            </a:r>
            <a:r>
              <a:rPr b="1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 practice</a:t>
            </a: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vocabulary teaching?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there an obvious place to start?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the children and other adults in the school be on board with the changes you want to make?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9"/>
          <p:cNvSpPr txBox="1"/>
          <p:nvPr/>
        </p:nvSpPr>
        <p:spPr>
          <a:xfrm>
            <a:off x="346975" y="4423000"/>
            <a:ext cx="78990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44451" y="1017725"/>
            <a:ext cx="4287848" cy="31318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