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y1ENf6cfT2Zf/uuNuMyCa9voF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3">
            <a:alphaModFix/>
          </a:blip>
          <a:srcRect/>
          <a:stretch/>
        </p:blipFill>
        <p:spPr>
          <a:xfrm>
            <a:off x="380934" y="6216282"/>
            <a:ext cx="2007701" cy="457199"/>
          </a:xfrm>
          <a:prstGeom prst="rect">
            <a:avLst/>
          </a:prstGeom>
          <a:noFill/>
          <a:ln>
            <a:noFill/>
          </a:ln>
        </p:spPr>
      </p:pic>
      <p:cxnSp>
        <p:nvCxnSpPr>
          <p:cNvPr id="16" name="Google Shape;16;p16"/>
          <p:cNvCxnSpPr/>
          <p:nvPr/>
        </p:nvCxnSpPr>
        <p:spPr>
          <a:xfrm>
            <a:off x="457200" y="6126163"/>
            <a:ext cx="10896600" cy="0"/>
          </a:xfrm>
          <a:prstGeom prst="straightConnector1">
            <a:avLst/>
          </a:prstGeom>
          <a:noFill/>
          <a:ln w="9525" cap="flat" cmpd="sng">
            <a:solidFill>
              <a:srgbClr val="A5A5A5"/>
            </a:solidFill>
            <a:prstDash val="solid"/>
            <a:round/>
            <a:headEnd type="none" w="sm" len="sm"/>
            <a:tailEnd type="none" w="sm" len="sm"/>
          </a:ln>
        </p:spPr>
      </p:cxnSp>
      <p:sp>
        <p:nvSpPr>
          <p:cNvPr id="17" name="Google Shape;17;p16"/>
          <p:cNvSpPr/>
          <p:nvPr/>
        </p:nvSpPr>
        <p:spPr>
          <a:xfrm>
            <a:off x="11097136" y="6314076"/>
            <a:ext cx="351378"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6" name="Picture 5">
            <a:extLst>
              <a:ext uri="{FF2B5EF4-FFF2-40B4-BE49-F238E27FC236}">
                <a16:creationId xmlns:a16="http://schemas.microsoft.com/office/drawing/2014/main" id="{BFCE3724-81B5-F947-A593-4081379EF06D}"/>
              </a:ext>
            </a:extLst>
          </p:cNvPr>
          <p:cNvPicPr>
            <a:picLocks noChangeAspect="1"/>
          </p:cNvPicPr>
          <p:nvPr/>
        </p:nvPicPr>
        <p:blipFill>
          <a:blip r:embed="rId3"/>
          <a:stretch>
            <a:fillRect/>
          </a:stretch>
        </p:blipFill>
        <p:spPr>
          <a:xfrm>
            <a:off x="390418" y="-236302"/>
            <a:ext cx="11801582" cy="7223838"/>
          </a:xfrm>
          <a:prstGeom prst="rect">
            <a:avLst/>
          </a:prstGeom>
        </p:spPr>
      </p:pic>
      <p:pic>
        <p:nvPicPr>
          <p:cNvPr id="92" name="Google Shape;92;p1"/>
          <p:cNvPicPr preferRelativeResize="0"/>
          <p:nvPr/>
        </p:nvPicPr>
        <p:blipFill rotWithShape="1">
          <a:blip r:embed="rId4">
            <a:alphaModFix/>
          </a:blip>
          <a:srcRect/>
          <a:stretch/>
        </p:blipFill>
        <p:spPr>
          <a:xfrm>
            <a:off x="5407630" y="1118254"/>
            <a:ext cx="1797978" cy="821166"/>
          </a:xfrm>
          <a:prstGeom prst="rect">
            <a:avLst/>
          </a:prstGeom>
          <a:noFill/>
          <a:ln>
            <a:noFill/>
          </a:ln>
        </p:spPr>
      </p:pic>
      <p:sp>
        <p:nvSpPr>
          <p:cNvPr id="93" name="Google Shape;93;p1"/>
          <p:cNvSpPr txBox="1"/>
          <p:nvPr/>
        </p:nvSpPr>
        <p:spPr>
          <a:xfrm>
            <a:off x="5561740" y="4911865"/>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Course creator: Ruth Baker-Leask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Writing in role: some words of advice</a:t>
            </a:r>
            <a:endParaRPr b="1"/>
          </a:p>
        </p:txBody>
      </p:sp>
      <p:sp>
        <p:nvSpPr>
          <p:cNvPr id="173" name="Google Shape;173;p31"/>
          <p:cNvSpPr txBox="1">
            <a:spLocks noGrp="1"/>
          </p:cNvSpPr>
          <p:nvPr>
            <p:ph type="body" idx="1"/>
          </p:nvPr>
        </p:nvSpPr>
        <p:spPr>
          <a:xfrm>
            <a:off x="1156699" y="1690688"/>
            <a:ext cx="10515600" cy="50323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600"/>
              <a:buNone/>
            </a:pPr>
            <a:r>
              <a:rPr lang="en-US" sz="2400">
                <a:solidFill>
                  <a:srgbClr val="595959"/>
                </a:solidFill>
              </a:rPr>
              <a:t>Make sure that the task has a clear purpose in relation to deepening children’s understanding of the text</a:t>
            </a:r>
            <a:endParaRPr sz="2400">
              <a:solidFill>
                <a:srgbClr val="595959"/>
              </a:solidFill>
            </a:endParaRPr>
          </a:p>
          <a:p>
            <a:pPr marL="0" lvl="0" indent="0" algn="l" rtl="0">
              <a:lnSpc>
                <a:spcPct val="100000"/>
              </a:lnSpc>
              <a:spcBef>
                <a:spcPts val="1000"/>
              </a:spcBef>
              <a:spcAft>
                <a:spcPts val="0"/>
              </a:spcAft>
              <a:buClr>
                <a:schemeClr val="dk1"/>
              </a:buClr>
              <a:buSzPts val="2600"/>
              <a:buNone/>
            </a:pPr>
            <a:r>
              <a:rPr lang="en-US" sz="2400">
                <a:solidFill>
                  <a:srgbClr val="595959"/>
                </a:solidFill>
              </a:rPr>
              <a:t>The writing task must be in response to reading or a drama activity. It is an informal opportunity for children to express themselves creatively. The neatness of the children’s handwriting or the accuracy of their spelling and punctuation must not hinder the children’s responses</a:t>
            </a:r>
            <a:endParaRPr sz="2400">
              <a:solidFill>
                <a:srgbClr val="595959"/>
              </a:solidFill>
            </a:endParaRPr>
          </a:p>
          <a:p>
            <a:pPr marL="0" lvl="0" indent="0" algn="l" rtl="0">
              <a:lnSpc>
                <a:spcPct val="100000"/>
              </a:lnSpc>
              <a:spcBef>
                <a:spcPts val="1000"/>
              </a:spcBef>
              <a:spcAft>
                <a:spcPts val="0"/>
              </a:spcAft>
              <a:buClr>
                <a:schemeClr val="dk1"/>
              </a:buClr>
              <a:buSzPts val="2600"/>
              <a:buNone/>
            </a:pPr>
            <a:r>
              <a:rPr lang="en-US" sz="2400">
                <a:solidFill>
                  <a:srgbClr val="595959"/>
                </a:solidFill>
              </a:rPr>
              <a:t>Find opportunities to give the children choice in how to respond, e.g. the character they adopt, the form of writing they choose </a:t>
            </a:r>
            <a:endParaRPr sz="2400">
              <a:solidFill>
                <a:srgbClr val="595959"/>
              </a:solidFill>
            </a:endParaRPr>
          </a:p>
          <a:p>
            <a:pPr marL="0" lvl="0" indent="0" algn="l" rtl="0">
              <a:lnSpc>
                <a:spcPct val="100000"/>
              </a:lnSpc>
              <a:spcBef>
                <a:spcPts val="1000"/>
              </a:spcBef>
              <a:spcAft>
                <a:spcPts val="0"/>
              </a:spcAft>
              <a:buClr>
                <a:schemeClr val="dk1"/>
              </a:buClr>
              <a:buSzPts val="2600"/>
              <a:buNone/>
            </a:pPr>
            <a:r>
              <a:rPr lang="en-US" sz="2400">
                <a:solidFill>
                  <a:srgbClr val="595959"/>
                </a:solidFill>
              </a:rPr>
              <a:t>Writing in role should not be seen as the main event but rather an opportunity to initiate a response to, and deepen understanding of, what they have read</a:t>
            </a:r>
            <a:endParaRPr sz="2400">
              <a:solidFill>
                <a:srgbClr val="595959"/>
              </a:solidFill>
            </a:endParaRPr>
          </a:p>
        </p:txBody>
      </p:sp>
      <p:sp>
        <p:nvSpPr>
          <p:cNvPr id="174" name="Google Shape;174;p31"/>
          <p:cNvSpPr/>
          <p:nvPr/>
        </p:nvSpPr>
        <p:spPr>
          <a:xfrm>
            <a:off x="785959" y="270706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75" name="Google Shape;175;p31"/>
          <p:cNvSpPr/>
          <p:nvPr/>
        </p:nvSpPr>
        <p:spPr>
          <a:xfrm>
            <a:off x="785959" y="4262990"/>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31"/>
          <p:cNvSpPr/>
          <p:nvPr/>
        </p:nvSpPr>
        <p:spPr>
          <a:xfrm>
            <a:off x="785959" y="1833043"/>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31"/>
          <p:cNvSpPr/>
          <p:nvPr/>
        </p:nvSpPr>
        <p:spPr>
          <a:xfrm>
            <a:off x="785959" y="5114032"/>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The benefits of writing in role</a:t>
            </a:r>
            <a:endParaRPr b="1"/>
          </a:p>
        </p:txBody>
      </p:sp>
      <p:sp>
        <p:nvSpPr>
          <p:cNvPr id="183" name="Google Shape;183;p32"/>
          <p:cNvSpPr txBox="1"/>
          <p:nvPr/>
        </p:nvSpPr>
        <p:spPr>
          <a:xfrm>
            <a:off x="838200" y="1588283"/>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600" b="0" i="1" u="none" strike="noStrike" cap="none">
                <a:solidFill>
                  <a:srgbClr val="595959"/>
                </a:solidFill>
                <a:latin typeface="Calibri"/>
                <a:ea typeface="Calibri"/>
                <a:cs typeface="Calibri"/>
                <a:sym typeface="Calibri"/>
              </a:rPr>
              <a:t>Writing in role provides an opportunity for children to:</a:t>
            </a:r>
            <a:endParaRPr sz="1400" b="0" i="1"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continue to explore character following a drama activity</a:t>
            </a:r>
            <a:endParaRPr sz="14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infer characters’ feelings and predict their actions</a:t>
            </a:r>
            <a:endParaRPr sz="14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write for a clearly defined audience</a:t>
            </a:r>
            <a:endParaRPr sz="14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experience writing in a new and authentic context </a:t>
            </a:r>
            <a:endParaRPr sz="14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develop a passion for writing </a:t>
            </a:r>
            <a:endParaRPr sz="14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600" b="0" i="0" u="none" strike="noStrike" cap="none">
                <a:solidFill>
                  <a:srgbClr val="595959"/>
                </a:solidFill>
                <a:latin typeface="Calibri"/>
                <a:ea typeface="Calibri"/>
                <a:cs typeface="Calibri"/>
                <a:sym typeface="Calibri"/>
              </a:rPr>
              <a:t>practise using newly learned vocabulary and patterns of language</a:t>
            </a:r>
            <a:endParaRPr sz="1400" b="0" i="0" u="none" strike="noStrike" cap="none">
              <a:solidFill>
                <a:srgbClr val="595959"/>
              </a:solidFill>
              <a:latin typeface="Calibri"/>
              <a:ea typeface="Calibri"/>
              <a:cs typeface="Calibri"/>
              <a:sym typeface="Calibri"/>
            </a:endParaRPr>
          </a:p>
        </p:txBody>
      </p:sp>
      <p:sp>
        <p:nvSpPr>
          <p:cNvPr id="184" name="Google Shape;184;p32"/>
          <p:cNvSpPr/>
          <p:nvPr/>
        </p:nvSpPr>
        <p:spPr>
          <a:xfrm>
            <a:off x="550495" y="2671325"/>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85" name="Google Shape;185;p32"/>
          <p:cNvSpPr/>
          <p:nvPr/>
        </p:nvSpPr>
        <p:spPr>
          <a:xfrm>
            <a:off x="539378" y="3163646"/>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32"/>
          <p:cNvSpPr/>
          <p:nvPr/>
        </p:nvSpPr>
        <p:spPr>
          <a:xfrm>
            <a:off x="539378" y="2204396"/>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32"/>
          <p:cNvSpPr/>
          <p:nvPr/>
        </p:nvSpPr>
        <p:spPr>
          <a:xfrm>
            <a:off x="533139" y="3655967"/>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32"/>
          <p:cNvSpPr/>
          <p:nvPr/>
        </p:nvSpPr>
        <p:spPr>
          <a:xfrm>
            <a:off x="547376" y="4148288"/>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32"/>
          <p:cNvSpPr/>
          <p:nvPr/>
        </p:nvSpPr>
        <p:spPr>
          <a:xfrm>
            <a:off x="533139" y="4640609"/>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618744" y="233814"/>
            <a:ext cx="1109776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Benefits of drama in understanding narrative</a:t>
            </a:r>
            <a:endParaRPr b="1"/>
          </a:p>
        </p:txBody>
      </p:sp>
      <p:sp>
        <p:nvSpPr>
          <p:cNvPr id="195" name="Google Shape;195;p40"/>
          <p:cNvSpPr txBox="1"/>
          <p:nvPr/>
        </p:nvSpPr>
        <p:spPr>
          <a:xfrm>
            <a:off x="972312" y="1719072"/>
            <a:ext cx="10515600" cy="3939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380"/>
              <a:buFont typeface="Arial"/>
              <a:buNone/>
            </a:pPr>
            <a:r>
              <a:rPr lang="en-US" sz="2000" b="1" i="0" u="none" strike="noStrike" cap="none">
                <a:solidFill>
                  <a:schemeClr val="accent1"/>
                </a:solidFill>
                <a:latin typeface="Calibri"/>
                <a:ea typeface="Calibri"/>
                <a:cs typeface="Calibri"/>
                <a:sym typeface="Calibri"/>
              </a:rPr>
              <a:t>engage with texts that they might otherwise find ‘difficult’</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380"/>
              <a:buFont typeface="Arial"/>
              <a:buNone/>
            </a:pPr>
            <a:r>
              <a:rPr lang="en-US" sz="2000" b="1" i="0" u="none" strike="noStrike" cap="none">
                <a:solidFill>
                  <a:schemeClr val="accent1"/>
                </a:solidFill>
                <a:latin typeface="Calibri"/>
                <a:ea typeface="Calibri"/>
                <a:cs typeface="Calibri"/>
                <a:sym typeface="Calibri"/>
              </a:rPr>
              <a:t>reflect on the text as a whole, giving a well-informed, personal response</a:t>
            </a: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understand plot and action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0" i="0" u="none" strike="noStrike" cap="none">
                <a:solidFill>
                  <a:srgbClr val="7F7F7F"/>
                </a:solidFill>
                <a:latin typeface="Calibri"/>
                <a:ea typeface="Calibri"/>
                <a:cs typeface="Calibri"/>
                <a:sym typeface="Calibri"/>
              </a:rPr>
              <a:t>understand the setting (time and place) and how this influences action</a:t>
            </a:r>
            <a:endParaRPr sz="2000" b="0" i="0" u="none" strike="noStrike" cap="none">
              <a:solidFill>
                <a:srgbClr val="7F7F7F"/>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predict and discuss future actions and their consequences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380"/>
              <a:buFont typeface="Arial"/>
              <a:buNone/>
            </a:pPr>
            <a:r>
              <a:rPr lang="en-US" sz="2000" b="1" i="0" u="none" strike="noStrike" cap="none">
                <a:solidFill>
                  <a:schemeClr val="accent1"/>
                </a:solidFill>
                <a:latin typeface="Calibri"/>
                <a:ea typeface="Calibri"/>
                <a:cs typeface="Calibri"/>
                <a:sym typeface="Calibri"/>
              </a:rPr>
              <a:t>recognise themes and subtext</a:t>
            </a:r>
            <a:endParaRPr sz="1400" b="1" i="0" u="none" strike="noStrike" cap="none">
              <a:solidFill>
                <a:schemeClr val="accent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2380"/>
              <a:buFont typeface="Arial"/>
              <a:buNone/>
            </a:pPr>
            <a:r>
              <a:rPr lang="en-US" sz="2000" b="0" i="0" u="none" strike="noStrike" cap="none">
                <a:solidFill>
                  <a:srgbClr val="7F7F7F"/>
                </a:solidFill>
                <a:latin typeface="Calibri"/>
                <a:ea typeface="Calibri"/>
                <a:cs typeface="Calibri"/>
                <a:sym typeface="Calibri"/>
              </a:rPr>
              <a:t>understand and discuss mood atmosphere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understand characters’ traits and infer their feelings, motives and intentions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explore the language used by characters to express thoughts and feelings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2380"/>
              <a:buFont typeface="Arial"/>
              <a:buNone/>
            </a:pPr>
            <a:r>
              <a:rPr lang="en-US" sz="2000" b="1" i="0" u="none" strike="noStrike" cap="none">
                <a:solidFill>
                  <a:schemeClr val="accent1"/>
                </a:solidFill>
                <a:latin typeface="Calibri"/>
                <a:ea typeface="Calibri"/>
                <a:cs typeface="Calibri"/>
                <a:sym typeface="Calibri"/>
              </a:rPr>
              <a:t>feel more confident when answering inference questions </a:t>
            </a:r>
            <a:endParaRPr sz="200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405"/>
              <a:buFont typeface="Arial"/>
              <a:buNone/>
            </a:pPr>
            <a:endParaRPr sz="2800" b="0" i="0" u="none" strike="noStrike" cap="none">
              <a:solidFill>
                <a:schemeClr val="dk1"/>
              </a:solidFill>
              <a:latin typeface="Calibri"/>
              <a:ea typeface="Calibri"/>
              <a:cs typeface="Calibri"/>
              <a:sym typeface="Calibri"/>
            </a:endParaRPr>
          </a:p>
        </p:txBody>
      </p:sp>
      <p:sp>
        <p:nvSpPr>
          <p:cNvPr id="196" name="Google Shape;196;p40"/>
          <p:cNvSpPr/>
          <p:nvPr/>
        </p:nvSpPr>
        <p:spPr>
          <a:xfrm>
            <a:off x="749197" y="1816608"/>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40"/>
          <p:cNvSpPr/>
          <p:nvPr/>
        </p:nvSpPr>
        <p:spPr>
          <a:xfrm>
            <a:off x="722461" y="223548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98" name="Google Shape;198;p40"/>
          <p:cNvSpPr/>
          <p:nvPr/>
        </p:nvSpPr>
        <p:spPr>
          <a:xfrm>
            <a:off x="732474" y="2692531"/>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40"/>
          <p:cNvSpPr/>
          <p:nvPr/>
        </p:nvSpPr>
        <p:spPr>
          <a:xfrm>
            <a:off x="726293" y="3557722"/>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40"/>
          <p:cNvSpPr/>
          <p:nvPr/>
        </p:nvSpPr>
        <p:spPr>
          <a:xfrm>
            <a:off x="725244" y="3128238"/>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40"/>
          <p:cNvSpPr/>
          <p:nvPr/>
        </p:nvSpPr>
        <p:spPr>
          <a:xfrm>
            <a:off x="722288" y="3987206"/>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40"/>
          <p:cNvSpPr/>
          <p:nvPr/>
        </p:nvSpPr>
        <p:spPr>
          <a:xfrm>
            <a:off x="744493" y="441669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40"/>
          <p:cNvSpPr/>
          <p:nvPr/>
        </p:nvSpPr>
        <p:spPr>
          <a:xfrm>
            <a:off x="744493" y="4847090"/>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204" name="Google Shape;204;p40"/>
          <p:cNvSpPr/>
          <p:nvPr/>
        </p:nvSpPr>
        <p:spPr>
          <a:xfrm>
            <a:off x="736656" y="5275658"/>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40"/>
          <p:cNvSpPr/>
          <p:nvPr/>
        </p:nvSpPr>
        <p:spPr>
          <a:xfrm>
            <a:off x="729426" y="5699173"/>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40"/>
          <p:cNvSpPr/>
          <p:nvPr/>
        </p:nvSpPr>
        <p:spPr>
          <a:xfrm>
            <a:off x="618744" y="1371004"/>
            <a:ext cx="3499676" cy="32162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Drama can support children to:</a:t>
            </a:r>
            <a:endParaRPr sz="2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7" name="Picture 6">
            <a:extLst>
              <a:ext uri="{FF2B5EF4-FFF2-40B4-BE49-F238E27FC236}">
                <a16:creationId xmlns:a16="http://schemas.microsoft.com/office/drawing/2014/main" id="{43355F07-6080-DD45-AF8B-FB5E5733A493}"/>
              </a:ext>
            </a:extLst>
          </p:cNvPr>
          <p:cNvPicPr>
            <a:picLocks noChangeAspect="1"/>
          </p:cNvPicPr>
          <p:nvPr/>
        </p:nvPicPr>
        <p:blipFill>
          <a:blip r:embed="rId3"/>
          <a:stretch>
            <a:fillRect/>
          </a:stretch>
        </p:blipFill>
        <p:spPr>
          <a:xfrm>
            <a:off x="390418" y="-236302"/>
            <a:ext cx="11801582" cy="7223838"/>
          </a:xfrm>
          <a:prstGeom prst="rect">
            <a:avLst/>
          </a:prstGeom>
        </p:spPr>
      </p:pic>
      <p:sp>
        <p:nvSpPr>
          <p:cNvPr id="8" name="Google Shape;93;p1">
            <a:extLst>
              <a:ext uri="{FF2B5EF4-FFF2-40B4-BE49-F238E27FC236}">
                <a16:creationId xmlns:a16="http://schemas.microsoft.com/office/drawing/2014/main" id="{ACB3160A-6EB3-A646-A9BA-D6BBD2DBFE57}"/>
              </a:ext>
            </a:extLst>
          </p:cNvPr>
          <p:cNvSpPr txBox="1"/>
          <p:nvPr/>
        </p:nvSpPr>
        <p:spPr>
          <a:xfrm>
            <a:off x="5488968" y="4942688"/>
            <a:ext cx="6858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Course creator: Ruth Baker-Leask </a:t>
            </a:r>
            <a:endParaRPr sz="1400" b="0" i="0" u="none" strike="noStrike" cap="none" dirty="0">
              <a:solidFill>
                <a:srgbClr val="000000"/>
              </a:solidFill>
              <a:latin typeface="Arial"/>
              <a:ea typeface="Arial"/>
              <a:cs typeface="Arial"/>
              <a:sym typeface="Arial"/>
            </a:endParaRPr>
          </a:p>
        </p:txBody>
      </p:sp>
      <p:sp>
        <p:nvSpPr>
          <p:cNvPr id="213" name="Google Shape;213;p15"/>
          <p:cNvSpPr/>
          <p:nvPr/>
        </p:nvSpPr>
        <p:spPr>
          <a:xfrm>
            <a:off x="5375953" y="2129326"/>
            <a:ext cx="5956443"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4" name="Google Shape;214;p15"/>
          <p:cNvSpPr txBox="1"/>
          <p:nvPr/>
        </p:nvSpPr>
        <p:spPr>
          <a:xfrm>
            <a:off x="5488968" y="2056616"/>
            <a:ext cx="4142698" cy="101562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3200"/>
              <a:buFont typeface="Arial Rounded"/>
              <a:buNone/>
            </a:pPr>
            <a:r>
              <a:rPr lang="en-US" sz="6000" b="1" i="0" u="none" strike="noStrike" cap="none" dirty="0">
                <a:solidFill>
                  <a:schemeClr val="dk1"/>
                </a:solidFill>
                <a:latin typeface="Calibri"/>
                <a:ea typeface="Calibri"/>
                <a:cs typeface="Calibri"/>
                <a:sym typeface="Calibri"/>
              </a:rPr>
              <a:t>Thank you!</a:t>
            </a:r>
            <a:endParaRPr sz="6000" b="0" i="0" u="none" strike="noStrike" cap="none" dirty="0">
              <a:solidFill>
                <a:schemeClr val="dk1"/>
              </a:solidFill>
              <a:latin typeface="Calibri"/>
              <a:ea typeface="Calibri"/>
              <a:cs typeface="Calibri"/>
              <a:sym typeface="Calibri"/>
            </a:endParaRPr>
          </a:p>
        </p:txBody>
      </p:sp>
      <p:pic>
        <p:nvPicPr>
          <p:cNvPr id="215" name="Google Shape;215;p15"/>
          <p:cNvPicPr preferRelativeResize="0"/>
          <p:nvPr/>
        </p:nvPicPr>
        <p:blipFill rotWithShape="1">
          <a:blip r:embed="rId4">
            <a:alphaModFix/>
          </a:blip>
          <a:srcRect/>
          <a:stretch/>
        </p:blipFill>
        <p:spPr>
          <a:xfrm>
            <a:off x="5393183" y="1245764"/>
            <a:ext cx="1797978" cy="8211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What to expect…</a:t>
            </a:r>
            <a:endParaRPr b="1"/>
          </a:p>
        </p:txBody>
      </p:sp>
      <p:sp>
        <p:nvSpPr>
          <p:cNvPr id="99" name="Google Shape;99;p2"/>
          <p:cNvSpPr txBox="1">
            <a:spLocks noGrp="1"/>
          </p:cNvSpPr>
          <p:nvPr>
            <p:ph type="body" idx="1"/>
          </p:nvPr>
        </p:nvSpPr>
        <p:spPr>
          <a:xfrm>
            <a:off x="482886" y="1825625"/>
            <a:ext cx="10870914"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r>
              <a:rPr lang="en-US" sz="2400">
                <a:solidFill>
                  <a:srgbClr val="595959"/>
                </a:solidFill>
              </a:rPr>
              <a:t>Writing in role is a worthwhile extension to most drama activities. It offers children a further opportunity to express a character’s thoughts and feelings and allows them to reflect on the text as a whole. Writing in role provides children with an authentic purpose for their writing as well as giving them the opportunity to write freely, unrestrained by the expectations of more formal writing lessons.</a:t>
            </a:r>
            <a:endParaRPr sz="2000" i="1">
              <a:solidFill>
                <a:srgbClr val="595959"/>
              </a:solidFill>
            </a:endParaRPr>
          </a:p>
          <a:p>
            <a:pPr marL="0" lvl="0" indent="0" algn="l" rtl="0">
              <a:lnSpc>
                <a:spcPct val="100000"/>
              </a:lnSpc>
              <a:spcBef>
                <a:spcPts val="1000"/>
              </a:spcBef>
              <a:spcAft>
                <a:spcPts val="0"/>
              </a:spcAft>
              <a:buSzPts val="2600"/>
              <a:buNone/>
            </a:pPr>
            <a:endParaRPr sz="2400">
              <a:solidFill>
                <a:srgbClr val="595959"/>
              </a:solidFill>
            </a:endParaRPr>
          </a:p>
          <a:p>
            <a:pPr marL="0" lvl="0" indent="0" algn="l" rtl="0">
              <a:lnSpc>
                <a:spcPct val="100000"/>
              </a:lnSpc>
              <a:spcBef>
                <a:spcPts val="1000"/>
              </a:spcBef>
              <a:spcAft>
                <a:spcPts val="0"/>
              </a:spcAft>
              <a:buSzPts val="2600"/>
              <a:buNone/>
            </a:pPr>
            <a:r>
              <a:rPr lang="en-US" sz="2400">
                <a:solidFill>
                  <a:srgbClr val="595959"/>
                </a:solidFill>
              </a:rPr>
              <a:t>During this session we will explore how to:</a:t>
            </a:r>
            <a:endParaRPr/>
          </a:p>
          <a:p>
            <a:pPr marL="0" lvl="0" indent="0" algn="l" rtl="0">
              <a:lnSpc>
                <a:spcPct val="100000"/>
              </a:lnSpc>
              <a:spcBef>
                <a:spcPts val="1000"/>
              </a:spcBef>
              <a:spcAft>
                <a:spcPts val="0"/>
              </a:spcAft>
              <a:buSzPts val="2600"/>
              <a:buNone/>
            </a:pPr>
            <a:r>
              <a:rPr lang="en-US" sz="2400">
                <a:solidFill>
                  <a:srgbClr val="595959"/>
                </a:solidFill>
              </a:rPr>
              <a:t>	engage children in informal writing activities</a:t>
            </a:r>
            <a:endParaRPr/>
          </a:p>
          <a:p>
            <a:pPr marL="0" lvl="0" indent="0" algn="l" rtl="0">
              <a:lnSpc>
                <a:spcPct val="100000"/>
              </a:lnSpc>
              <a:spcBef>
                <a:spcPts val="1000"/>
              </a:spcBef>
              <a:spcAft>
                <a:spcPts val="0"/>
              </a:spcAft>
              <a:buSzPts val="2600"/>
              <a:buNone/>
            </a:pPr>
            <a:r>
              <a:rPr lang="en-US" sz="2400">
                <a:solidFill>
                  <a:srgbClr val="595959"/>
                </a:solidFill>
              </a:rPr>
              <a:t>	plan for a range of writing in role opportunities</a:t>
            </a:r>
            <a:endParaRPr/>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endParaRPr sz="1200"/>
          </a:p>
          <a:p>
            <a:pPr marL="0" lvl="0" indent="0" algn="r" rtl="0">
              <a:lnSpc>
                <a:spcPct val="80000"/>
              </a:lnSpc>
              <a:spcBef>
                <a:spcPts val="1000"/>
              </a:spcBef>
              <a:spcAft>
                <a:spcPts val="0"/>
              </a:spcAft>
              <a:buSzPts val="2035"/>
              <a:buNone/>
            </a:pPr>
            <a:endParaRPr sz="1200"/>
          </a:p>
        </p:txBody>
      </p:sp>
      <p:sp>
        <p:nvSpPr>
          <p:cNvPr id="100" name="Google Shape;100;p2"/>
          <p:cNvSpPr/>
          <p:nvPr/>
        </p:nvSpPr>
        <p:spPr>
          <a:xfrm>
            <a:off x="1102823" y="4922506"/>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2"/>
          <p:cNvSpPr/>
          <p:nvPr/>
        </p:nvSpPr>
        <p:spPr>
          <a:xfrm>
            <a:off x="1102823" y="5424372"/>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a:t>The Lonely Beast </a:t>
            </a:r>
            <a:r>
              <a:rPr lang="en-US" b="1"/>
              <a:t>by Chris Judge</a:t>
            </a:r>
            <a:endParaRPr b="1"/>
          </a:p>
        </p:txBody>
      </p:sp>
      <p:pic>
        <p:nvPicPr>
          <p:cNvPr id="107" name="Google Shape;107;p28"/>
          <p:cNvPicPr preferRelativeResize="0"/>
          <p:nvPr/>
        </p:nvPicPr>
        <p:blipFill rotWithShape="1">
          <a:blip r:embed="rId3">
            <a:alphaModFix/>
          </a:blip>
          <a:srcRect/>
          <a:stretch/>
        </p:blipFill>
        <p:spPr>
          <a:xfrm>
            <a:off x="7673288" y="1715272"/>
            <a:ext cx="3222886" cy="3756235"/>
          </a:xfrm>
          <a:prstGeom prst="rect">
            <a:avLst/>
          </a:prstGeom>
          <a:noFill/>
          <a:ln>
            <a:noFill/>
          </a:ln>
          <a:effectLst>
            <a:outerShdw blurRad="292100" dist="139700" dir="2700000" algn="tl" rotWithShape="0">
              <a:srgbClr val="333333">
                <a:alpha val="64705"/>
              </a:srgbClr>
            </a:outerShdw>
          </a:effectLst>
        </p:spPr>
      </p:pic>
      <p:sp>
        <p:nvSpPr>
          <p:cNvPr id="108" name="Google Shape;108;p28"/>
          <p:cNvSpPr txBox="1"/>
          <p:nvPr/>
        </p:nvSpPr>
        <p:spPr>
          <a:xfrm>
            <a:off x="838200" y="1715272"/>
            <a:ext cx="649772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600"/>
              <a:buFont typeface="Arial"/>
              <a:buNone/>
            </a:pPr>
            <a:r>
              <a:rPr lang="en-US" sz="2400" b="0" i="0" u="none" strike="noStrike" cap="none">
                <a:solidFill>
                  <a:srgbClr val="595959"/>
                </a:solidFill>
                <a:latin typeface="Calibri"/>
                <a:ea typeface="Calibri"/>
                <a:cs typeface="Calibri"/>
                <a:sym typeface="Calibri"/>
              </a:rPr>
              <a:t>The Beasts are very rare. Not many people have heard of them. In fact they are so rare that there is only one Beast in each country…and they don’t even know each other.</a:t>
            </a:r>
            <a:endParaRPr sz="12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r>
              <a:rPr lang="en-US" sz="2400" b="0" i="0" u="none" strike="noStrike" cap="none">
                <a:solidFill>
                  <a:srgbClr val="595959"/>
                </a:solidFill>
                <a:latin typeface="Calibri"/>
                <a:ea typeface="Calibri"/>
                <a:cs typeface="Calibri"/>
                <a:sym typeface="Calibri"/>
              </a:rPr>
              <a:t>They are very quiet creatures, who live alone high in the</a:t>
            </a:r>
            <a:r>
              <a:rPr lang="en-US" sz="2400">
                <a:solidFill>
                  <a:srgbClr val="595959"/>
                </a:solidFill>
                <a:latin typeface="Calibri"/>
                <a:ea typeface="Calibri"/>
                <a:cs typeface="Calibri"/>
                <a:sym typeface="Calibri"/>
              </a:rPr>
              <a:t> </a:t>
            </a:r>
            <a:r>
              <a:rPr lang="en-US" sz="2400" b="0" i="0" u="none" strike="noStrike" cap="none">
                <a:solidFill>
                  <a:srgbClr val="595959"/>
                </a:solidFill>
                <a:latin typeface="Calibri"/>
                <a:ea typeface="Calibri"/>
                <a:cs typeface="Calibri"/>
                <a:sym typeface="Calibri"/>
              </a:rPr>
              <a:t>mountains or deep in the woods. They like nothing more than tending to their beautiful gardens..</a:t>
            </a:r>
            <a:endParaRPr sz="12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p:txBody>
      </p:sp>
      <p:sp>
        <p:nvSpPr>
          <p:cNvPr id="109" name="Google Shape;109;p28"/>
          <p:cNvSpPr txBox="1"/>
          <p:nvPr/>
        </p:nvSpPr>
        <p:spPr>
          <a:xfrm>
            <a:off x="838200" y="5566812"/>
            <a:ext cx="6579719" cy="61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The Lonely Beast, Chris Judge, Andersen Press (2011)</a:t>
            </a:r>
            <a:endParaRPr sz="1200" b="0" i="0" u="none" strike="noStrike" cap="none">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a:t>The Lonely Beast </a:t>
            </a:r>
            <a:r>
              <a:rPr lang="en-US" b="1"/>
              <a:t>by Chris Judge</a:t>
            </a:r>
            <a:endParaRPr b="1"/>
          </a:p>
        </p:txBody>
      </p:sp>
      <p:sp>
        <p:nvSpPr>
          <p:cNvPr id="115" name="Google Shape;115;p4"/>
          <p:cNvSpPr txBox="1"/>
          <p:nvPr/>
        </p:nvSpPr>
        <p:spPr>
          <a:xfrm>
            <a:off x="838200" y="1715272"/>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b="0" i="0" u="none" strike="noStrike" cap="none">
                <a:solidFill>
                  <a:srgbClr val="595959"/>
                </a:solidFill>
                <a:latin typeface="Calibri"/>
                <a:ea typeface="Calibri"/>
                <a:cs typeface="Calibri"/>
                <a:sym typeface="Calibri"/>
              </a:rPr>
              <a:t>This is the story of one such Beast who, one day, suddenly felt very lonely.  He made up his mind there and then that he would go and find some other Beasts.</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838200" y="2716925"/>
            <a:ext cx="5216853" cy="3025775"/>
          </a:xfrm>
          <a:prstGeom prst="rect">
            <a:avLst/>
          </a:prstGeom>
          <a:noFill/>
          <a:ln>
            <a:noFill/>
          </a:ln>
        </p:spPr>
      </p:pic>
      <p:pic>
        <p:nvPicPr>
          <p:cNvPr id="117" name="Google Shape;117;p4"/>
          <p:cNvPicPr preferRelativeResize="0"/>
          <p:nvPr/>
        </p:nvPicPr>
        <p:blipFill rotWithShape="1">
          <a:blip r:embed="rId4">
            <a:alphaModFix/>
          </a:blip>
          <a:srcRect/>
          <a:stretch/>
        </p:blipFill>
        <p:spPr>
          <a:xfrm>
            <a:off x="6251773" y="2724536"/>
            <a:ext cx="5180267" cy="30181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2341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Opportunities for writing in role</a:t>
            </a:r>
            <a:endParaRPr b="1"/>
          </a:p>
        </p:txBody>
      </p:sp>
      <p:sp>
        <p:nvSpPr>
          <p:cNvPr id="123" name="Google Shape;123;p3"/>
          <p:cNvSpPr txBox="1"/>
          <p:nvPr/>
        </p:nvSpPr>
        <p:spPr>
          <a:xfrm>
            <a:off x="1197632" y="1485552"/>
            <a:ext cx="10515600" cy="4654500"/>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None/>
            </a:pPr>
            <a:r>
              <a:rPr lang="en-US" sz="2405" b="0" i="0" u="none" strike="noStrike" cap="none">
                <a:solidFill>
                  <a:srgbClr val="595959"/>
                </a:solidFill>
                <a:latin typeface="Calibri"/>
                <a:ea typeface="Calibri"/>
                <a:cs typeface="Calibri"/>
                <a:sym typeface="Calibri"/>
              </a:rPr>
              <a:t>A social media post</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packing list</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travel blog including survival tips</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diary of life in New York</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TV interview</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resignation letter</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An informal note slipped under Beast’s door</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thank you card</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endParaRPr sz="2405" b="1"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1" i="0" u="none" strike="noStrike" cap="none">
                <a:solidFill>
                  <a:srgbClr val="595959"/>
                </a:solidFill>
                <a:latin typeface="Calibri"/>
                <a:ea typeface="Calibri"/>
                <a:cs typeface="Calibri"/>
                <a:sym typeface="Calibri"/>
              </a:rPr>
              <a:t>Writing inspired by the text:</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An advert for an event at the park</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None/>
            </a:pPr>
            <a:r>
              <a:rPr lang="en-US" sz="2405" b="0" i="0" u="none" strike="noStrike" cap="none">
                <a:solidFill>
                  <a:srgbClr val="595959"/>
                </a:solidFill>
                <a:latin typeface="Calibri"/>
                <a:ea typeface="Calibri"/>
                <a:cs typeface="Calibri"/>
                <a:sym typeface="Calibri"/>
              </a:rPr>
              <a:t>A glossy magazine feature</a:t>
            </a:r>
            <a:endParaRPr sz="1400" b="0" i="0" u="none" strike="noStrike" cap="none">
              <a:solidFill>
                <a:srgbClr val="595959"/>
              </a:solidFill>
              <a:latin typeface="Calibri"/>
              <a:ea typeface="Calibri"/>
              <a:cs typeface="Calibri"/>
              <a:sym typeface="Calibri"/>
            </a:endParaRPr>
          </a:p>
          <a:p>
            <a:pPr marL="228600" marR="0" lvl="0" indent="-75882" algn="l" rtl="0">
              <a:lnSpc>
                <a:spcPct val="70000"/>
              </a:lnSpc>
              <a:spcBef>
                <a:spcPts val="1000"/>
              </a:spcBef>
              <a:spcAft>
                <a:spcPts val="0"/>
              </a:spcAft>
              <a:buClr>
                <a:schemeClr val="dk1"/>
              </a:buClr>
              <a:buSzPts val="2405"/>
              <a:buFont typeface="Arial"/>
              <a:buNone/>
            </a:pPr>
            <a:endParaRPr sz="2405" b="0" i="0" u="none" strike="noStrike" cap="none">
              <a:solidFill>
                <a:schemeClr val="dk1"/>
              </a:solidFill>
              <a:latin typeface="Calibri"/>
              <a:ea typeface="Calibri"/>
              <a:cs typeface="Calibri"/>
              <a:sym typeface="Calibri"/>
            </a:endParaRPr>
          </a:p>
          <a:p>
            <a:pPr marL="228600" marR="0" lvl="0" indent="-75882" algn="l" rtl="0">
              <a:lnSpc>
                <a:spcPct val="70000"/>
              </a:lnSpc>
              <a:spcBef>
                <a:spcPts val="1000"/>
              </a:spcBef>
              <a:spcAft>
                <a:spcPts val="0"/>
              </a:spcAft>
              <a:buClr>
                <a:schemeClr val="dk1"/>
              </a:buClr>
              <a:buSzPts val="2405"/>
              <a:buFont typeface="Arial"/>
              <a:buNone/>
            </a:pPr>
            <a:endParaRPr sz="2405" b="0" i="0" u="none" strike="noStrike" cap="none">
              <a:solidFill>
                <a:schemeClr val="dk1"/>
              </a:solidFill>
              <a:latin typeface="Calibri"/>
              <a:ea typeface="Calibri"/>
              <a:cs typeface="Calibri"/>
              <a:sym typeface="Calibri"/>
            </a:endParaRPr>
          </a:p>
          <a:p>
            <a:pPr marL="228600" marR="0" lvl="0" indent="-75882" algn="l" rtl="0">
              <a:lnSpc>
                <a:spcPct val="70000"/>
              </a:lnSpc>
              <a:spcBef>
                <a:spcPts val="1000"/>
              </a:spcBef>
              <a:spcAft>
                <a:spcPts val="0"/>
              </a:spcAft>
              <a:buClr>
                <a:schemeClr val="dk1"/>
              </a:buClr>
              <a:buSzPts val="2405"/>
              <a:buFont typeface="Arial"/>
              <a:buNone/>
            </a:pPr>
            <a:endParaRPr sz="2405" b="0" i="0" u="none" strike="noStrike" cap="none">
              <a:solidFill>
                <a:schemeClr val="dk1"/>
              </a:solidFill>
              <a:latin typeface="Calibri"/>
              <a:ea typeface="Calibri"/>
              <a:cs typeface="Calibri"/>
              <a:sym typeface="Calibri"/>
            </a:endParaRPr>
          </a:p>
        </p:txBody>
      </p:sp>
      <p:sp>
        <p:nvSpPr>
          <p:cNvPr id="124" name="Google Shape;124;p3"/>
          <p:cNvSpPr/>
          <p:nvPr/>
        </p:nvSpPr>
        <p:spPr>
          <a:xfrm>
            <a:off x="919169" y="1543870"/>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3"/>
          <p:cNvSpPr/>
          <p:nvPr/>
        </p:nvSpPr>
        <p:spPr>
          <a:xfrm>
            <a:off x="908950" y="1922734"/>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26" name="Google Shape;126;p3"/>
          <p:cNvSpPr/>
          <p:nvPr/>
        </p:nvSpPr>
        <p:spPr>
          <a:xfrm>
            <a:off x="898849" y="2296022"/>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3"/>
          <p:cNvSpPr/>
          <p:nvPr/>
        </p:nvSpPr>
        <p:spPr>
          <a:xfrm>
            <a:off x="912670" y="2695352"/>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3"/>
          <p:cNvSpPr/>
          <p:nvPr/>
        </p:nvSpPr>
        <p:spPr>
          <a:xfrm>
            <a:off x="916116" y="3043174"/>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3"/>
          <p:cNvSpPr/>
          <p:nvPr/>
        </p:nvSpPr>
        <p:spPr>
          <a:xfrm>
            <a:off x="905897" y="3422038"/>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30" name="Google Shape;130;p3"/>
          <p:cNvSpPr/>
          <p:nvPr/>
        </p:nvSpPr>
        <p:spPr>
          <a:xfrm>
            <a:off x="895796" y="3795326"/>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3"/>
          <p:cNvSpPr/>
          <p:nvPr/>
        </p:nvSpPr>
        <p:spPr>
          <a:xfrm>
            <a:off x="909617" y="4194656"/>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a:t>The Lonely Beast </a:t>
            </a:r>
            <a:r>
              <a:rPr lang="en-US" b="1"/>
              <a:t>by Chris Judge</a:t>
            </a:r>
            <a:endParaRPr b="1"/>
          </a:p>
        </p:txBody>
      </p:sp>
      <p:pic>
        <p:nvPicPr>
          <p:cNvPr id="137" name="Google Shape;137;p5"/>
          <p:cNvPicPr preferRelativeResize="0"/>
          <p:nvPr/>
        </p:nvPicPr>
        <p:blipFill rotWithShape="1">
          <a:blip r:embed="rId3">
            <a:alphaModFix/>
          </a:blip>
          <a:srcRect/>
          <a:stretch/>
        </p:blipFill>
        <p:spPr>
          <a:xfrm>
            <a:off x="7673288" y="1715272"/>
            <a:ext cx="3222886" cy="3756235"/>
          </a:xfrm>
          <a:prstGeom prst="rect">
            <a:avLst/>
          </a:prstGeom>
          <a:noFill/>
          <a:ln>
            <a:noFill/>
          </a:ln>
          <a:effectLst>
            <a:outerShdw blurRad="292100" dist="139700" dir="2700000" algn="tl" rotWithShape="0">
              <a:srgbClr val="333333">
                <a:alpha val="64705"/>
              </a:srgbClr>
            </a:outerShdw>
          </a:effectLst>
        </p:spPr>
      </p:pic>
      <p:sp>
        <p:nvSpPr>
          <p:cNvPr id="138" name="Google Shape;138;p5"/>
          <p:cNvSpPr txBox="1"/>
          <p:nvPr/>
        </p:nvSpPr>
        <p:spPr>
          <a:xfrm>
            <a:off x="838200" y="1602770"/>
            <a:ext cx="649772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b="0" i="0" u="none" strike="noStrike" cap="none">
                <a:solidFill>
                  <a:srgbClr val="595959"/>
                </a:solidFill>
                <a:latin typeface="Calibri"/>
                <a:ea typeface="Calibri"/>
                <a:cs typeface="Calibri"/>
                <a:sym typeface="Calibri"/>
              </a:rPr>
              <a:t>Dear Director of Parks and Gardens,</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I’m sad to tell you that I will be leaving the city on Saturday and therefore must resign from my post as head gardener.</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I have enjoyed being part of this wonderful community and can’t thank you enough for your kindness in welcoming me to the city and finding me work.</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I’m leaving because I am home sick and have my own garden to attend to. </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Please keep in touch.</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Best wishes,</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Beast</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6"/>
            <a:ext cx="10515600" cy="12376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a:t>The Lonely Beast </a:t>
            </a:r>
            <a:r>
              <a:rPr lang="en-US" b="1"/>
              <a:t>by Chris Judge</a:t>
            </a:r>
            <a:endParaRPr b="1"/>
          </a:p>
        </p:txBody>
      </p:sp>
      <p:pic>
        <p:nvPicPr>
          <p:cNvPr id="144" name="Google Shape;144;p6"/>
          <p:cNvPicPr preferRelativeResize="0"/>
          <p:nvPr/>
        </p:nvPicPr>
        <p:blipFill rotWithShape="1">
          <a:blip r:embed="rId3">
            <a:alphaModFix/>
          </a:blip>
          <a:srcRect/>
          <a:stretch/>
        </p:blipFill>
        <p:spPr>
          <a:xfrm>
            <a:off x="7673288" y="1715272"/>
            <a:ext cx="3222886" cy="3756235"/>
          </a:xfrm>
          <a:prstGeom prst="rect">
            <a:avLst/>
          </a:prstGeom>
          <a:noFill/>
          <a:ln>
            <a:noFill/>
          </a:ln>
          <a:effectLst>
            <a:outerShdw blurRad="292100" dist="139700" dir="2700000" algn="tl" rotWithShape="0">
              <a:srgbClr val="333333">
                <a:alpha val="64705"/>
              </a:srgbClr>
            </a:outerShdw>
          </a:effectLst>
        </p:spPr>
      </p:pic>
      <p:sp>
        <p:nvSpPr>
          <p:cNvPr id="145" name="Google Shape;145;p6"/>
          <p:cNvSpPr txBox="1"/>
          <p:nvPr/>
        </p:nvSpPr>
        <p:spPr>
          <a:xfrm>
            <a:off x="838200" y="1602770"/>
            <a:ext cx="649772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2000" b="0" i="0" u="none" strike="noStrike" cap="none">
                <a:solidFill>
                  <a:srgbClr val="595959"/>
                </a:solidFill>
                <a:latin typeface="Calibri"/>
                <a:ea typeface="Calibri"/>
                <a:cs typeface="Calibri"/>
                <a:sym typeface="Calibri"/>
              </a:rPr>
              <a:t>Beast,</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I missed you earlier so thought I slip this under your door. The head gardener has told me you</a:t>
            </a:r>
            <a:r>
              <a:rPr lang="en-US" sz="2000">
                <a:solidFill>
                  <a:srgbClr val="595959"/>
                </a:solidFill>
                <a:latin typeface="Calibri"/>
                <a:ea typeface="Calibri"/>
                <a:cs typeface="Calibri"/>
                <a:sym typeface="Calibri"/>
              </a:rPr>
              <a:t>’</a:t>
            </a:r>
            <a:r>
              <a:rPr lang="en-US" sz="2000" b="0" i="0" u="none" strike="noStrike" cap="none">
                <a:solidFill>
                  <a:srgbClr val="595959"/>
                </a:solidFill>
                <a:latin typeface="Calibri"/>
                <a:ea typeface="Calibri"/>
                <a:cs typeface="Calibri"/>
                <a:sym typeface="Calibri"/>
              </a:rPr>
              <a:t>re leaving and I can’t believe it! What will the park become without your dedication and skills. Can we have a chat about this over a coffee?</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Thanks</a:t>
            </a:r>
            <a:endParaRPr sz="20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2000" b="0" i="0" u="none" strike="noStrike" cap="none">
                <a:solidFill>
                  <a:srgbClr val="595959"/>
                </a:solidFill>
                <a:latin typeface="Calibri"/>
                <a:ea typeface="Calibri"/>
                <a:cs typeface="Calibri"/>
                <a:sym typeface="Calibri"/>
              </a:rPr>
              <a:t>Bob (Flat 6)</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600"/>
              <a:buFont typeface="Arial"/>
              <a:buNone/>
            </a:pPr>
            <a:endParaRPr sz="2400" b="0" i="0" u="none" strike="noStrike" cap="none">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498050" y="41733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i="1"/>
              <a:t>Eastbourne</a:t>
            </a:r>
            <a:r>
              <a:rPr lang="en-US" b="1"/>
              <a:t> by Joseph Coelho</a:t>
            </a:r>
            <a:endParaRPr b="1"/>
          </a:p>
        </p:txBody>
      </p:sp>
      <p:sp>
        <p:nvSpPr>
          <p:cNvPr id="151" name="Google Shape;151;p29"/>
          <p:cNvSpPr txBox="1">
            <a:spLocks noGrp="1"/>
          </p:cNvSpPr>
          <p:nvPr>
            <p:ph type="body" idx="1"/>
          </p:nvPr>
        </p:nvSpPr>
        <p:spPr>
          <a:xfrm>
            <a:off x="4274575" y="1811082"/>
            <a:ext cx="3792600" cy="3856200"/>
          </a:xfrm>
          <a:prstGeom prst="rect">
            <a:avLst/>
          </a:prstGeom>
          <a:noFill/>
          <a:ln>
            <a:noFill/>
          </a:ln>
        </p:spPr>
        <p:txBody>
          <a:bodyPr spcFirstLastPara="1" wrap="square" lIns="91425" tIns="45700" rIns="91425" bIns="45700" anchor="t" anchorCtr="0">
            <a:normAutofit/>
          </a:bodyPr>
          <a:lstStyle/>
          <a:p>
            <a:pPr marL="0" lvl="0" indent="0" algn="l" rtl="0">
              <a:lnSpc>
                <a:spcPct val="60000"/>
              </a:lnSpc>
              <a:spcBef>
                <a:spcPts val="0"/>
              </a:spcBef>
              <a:spcAft>
                <a:spcPts val="0"/>
              </a:spcAft>
              <a:buClr>
                <a:schemeClr val="dk1"/>
              </a:buClr>
              <a:buSzPts val="700"/>
              <a:buNone/>
            </a:pPr>
            <a:r>
              <a:rPr lang="en-US" sz="700" dirty="0">
                <a:solidFill>
                  <a:srgbClr val="595959"/>
                </a:solidFill>
                <a:latin typeface="Calibri"/>
                <a:ea typeface="Calibri"/>
                <a:cs typeface="Calibri"/>
                <a:sym typeface="Calibri"/>
              </a:rPr>
              <a:t> </a:t>
            </a:r>
            <a:r>
              <a:rPr lang="en-US" sz="1400" dirty="0">
                <a:solidFill>
                  <a:srgbClr val="595959"/>
                </a:solidFill>
                <a:latin typeface="Calibri"/>
                <a:ea typeface="Calibri"/>
                <a:cs typeface="Calibri"/>
                <a:sym typeface="Calibri"/>
              </a:rPr>
              <a:t>They crunch and shift under synced steps</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as we stroll, towels wrapped around sand-dusted</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   bodies.</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The sea sings with the pebbles,</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knocking a tone from each,</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forming a hushing melody.</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 </a:t>
            </a:r>
            <a:endParaRPr sz="1400"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Sunbursts dip into the wispy clouds,</a:t>
            </a:r>
            <a:endParaRPr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bounce from the greens, blacks and purples of the</a:t>
            </a:r>
            <a:r>
              <a:rPr lang="en-US" dirty="0">
                <a:solidFill>
                  <a:srgbClr val="595959"/>
                </a:solidFill>
              </a:rPr>
              <a:t> </a:t>
            </a:r>
            <a:r>
              <a:rPr lang="en-US" sz="1400" dirty="0">
                <a:solidFill>
                  <a:srgbClr val="595959"/>
                </a:solidFill>
                <a:latin typeface="Calibri"/>
                <a:ea typeface="Calibri"/>
                <a:cs typeface="Calibri"/>
                <a:sym typeface="Calibri"/>
              </a:rPr>
              <a:t>rock pools,</a:t>
            </a:r>
            <a:r>
              <a:rPr lang="en-US" dirty="0">
                <a:solidFill>
                  <a:srgbClr val="595959"/>
                </a:solidFill>
              </a:rPr>
              <a:t> </a:t>
            </a:r>
            <a:r>
              <a:rPr lang="en-US" sz="1400" dirty="0">
                <a:solidFill>
                  <a:srgbClr val="595959"/>
                </a:solidFill>
                <a:latin typeface="Calibri"/>
                <a:ea typeface="Calibri"/>
                <a:cs typeface="Calibri"/>
                <a:sym typeface="Calibri"/>
              </a:rPr>
              <a:t>shine red and gold and white from the sea.</a:t>
            </a:r>
            <a:endParaRPr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There is every </a:t>
            </a:r>
            <a:r>
              <a:rPr lang="en-US" sz="1400" dirty="0" err="1">
                <a:solidFill>
                  <a:srgbClr val="595959"/>
                </a:solidFill>
                <a:latin typeface="Calibri"/>
                <a:ea typeface="Calibri"/>
                <a:cs typeface="Calibri"/>
                <a:sym typeface="Calibri"/>
              </a:rPr>
              <a:t>colour</a:t>
            </a:r>
            <a:r>
              <a:rPr lang="en-US" sz="1400" dirty="0">
                <a:solidFill>
                  <a:srgbClr val="595959"/>
                </a:solidFill>
                <a:latin typeface="Calibri"/>
                <a:ea typeface="Calibri"/>
                <a:cs typeface="Calibri"/>
                <a:sym typeface="Calibri"/>
              </a:rPr>
              <a:t> in the sun.</a:t>
            </a:r>
            <a:endParaRPr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1400"/>
              <a:buNone/>
            </a:pPr>
            <a:r>
              <a:rPr lang="en-US" sz="1400" dirty="0">
                <a:solidFill>
                  <a:srgbClr val="595959"/>
                </a:solidFill>
                <a:latin typeface="Calibri"/>
                <a:ea typeface="Calibri"/>
                <a:cs typeface="Calibri"/>
                <a:sym typeface="Calibri"/>
              </a:rPr>
              <a:t> </a:t>
            </a:r>
            <a:r>
              <a:rPr lang="en-US" sz="700" dirty="0">
                <a:solidFill>
                  <a:srgbClr val="595959"/>
                </a:solidFill>
                <a:latin typeface="Calibri"/>
                <a:ea typeface="Calibri"/>
                <a:cs typeface="Calibri"/>
                <a:sym typeface="Calibri"/>
              </a:rPr>
              <a:t> </a:t>
            </a:r>
            <a:endParaRPr dirty="0">
              <a:solidFill>
                <a:srgbClr val="595959"/>
              </a:solidFill>
              <a:latin typeface="Calibri"/>
              <a:ea typeface="Calibri"/>
              <a:cs typeface="Calibri"/>
              <a:sym typeface="Calibri"/>
            </a:endParaRPr>
          </a:p>
          <a:p>
            <a:pPr marL="0" lvl="0" indent="0" algn="l" rtl="0">
              <a:lnSpc>
                <a:spcPct val="60000"/>
              </a:lnSpc>
              <a:spcBef>
                <a:spcPts val="1000"/>
              </a:spcBef>
              <a:spcAft>
                <a:spcPts val="0"/>
              </a:spcAft>
              <a:buClr>
                <a:schemeClr val="dk1"/>
              </a:buClr>
              <a:buSzPts val="700"/>
              <a:buNone/>
            </a:pPr>
            <a:endParaRPr sz="700" dirty="0">
              <a:solidFill>
                <a:srgbClr val="595959"/>
              </a:solidFill>
              <a:latin typeface="Calibri"/>
              <a:ea typeface="Calibri"/>
              <a:cs typeface="Calibri"/>
              <a:sym typeface="Calibri"/>
            </a:endParaRPr>
          </a:p>
        </p:txBody>
      </p:sp>
      <p:sp>
        <p:nvSpPr>
          <p:cNvPr id="152" name="Google Shape;152;p29"/>
          <p:cNvSpPr txBox="1"/>
          <p:nvPr/>
        </p:nvSpPr>
        <p:spPr>
          <a:xfrm>
            <a:off x="498050" y="1783981"/>
            <a:ext cx="3733800" cy="3993900"/>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Kicking the pebbles along Eastbourne beach</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as the orange-pink of sunset</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plays with the ebbing tide,</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my mother asks…</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1" u="none" strike="noStrike" cap="none">
                <a:solidFill>
                  <a:srgbClr val="595959"/>
                </a:solidFill>
                <a:latin typeface="Calibri"/>
                <a:ea typeface="Calibri"/>
                <a:cs typeface="Calibri"/>
                <a:sym typeface="Calibri"/>
              </a:rPr>
              <a:t>“What do you want to do when you’re older?”</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There is every colour of pebble beneath my feet,</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grey lumps of flint winking their sharp, shining</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cores,</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gritty ovals of sandstone, pregnant with fossils,</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worn amulets of glass of every sparkle.</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700"/>
              <a:buFont typeface="Arial"/>
              <a:buNone/>
            </a:pPr>
            <a:endParaRPr sz="700" b="0" i="0" u="none" strike="noStrike" cap="none">
              <a:solidFill>
                <a:srgbClr val="595959"/>
              </a:solidFill>
              <a:latin typeface="Calibri"/>
              <a:ea typeface="Calibri"/>
              <a:cs typeface="Calibri"/>
              <a:sym typeface="Calibri"/>
            </a:endParaRPr>
          </a:p>
        </p:txBody>
      </p:sp>
      <p:sp>
        <p:nvSpPr>
          <p:cNvPr id="153" name="Google Shape;153;p29"/>
          <p:cNvSpPr txBox="1"/>
          <p:nvPr/>
        </p:nvSpPr>
        <p:spPr>
          <a:xfrm>
            <a:off x="8109900" y="1608456"/>
            <a:ext cx="4082100" cy="4427700"/>
          </a:xfrm>
          <a:prstGeom prst="rect">
            <a:avLst/>
          </a:prstGeom>
          <a:noFill/>
          <a:ln>
            <a:noFill/>
          </a:ln>
        </p:spPr>
        <p:txBody>
          <a:bodyPr spcFirstLastPara="1" wrap="square" lIns="91425" tIns="91425" rIns="91425" bIns="91425" anchor="t" anchorCtr="0">
            <a:noAutofit/>
          </a:bodyPr>
          <a:lstStyle/>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My baby sister toddles alongside my grandmother,</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the years between them</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like the ghosts of waves already ebbed</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and the years to come</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like the promise of tides,</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as their silhouettes whisper in the sunshine.</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1" u="none" strike="noStrike" cap="none">
                <a:solidFill>
                  <a:srgbClr val="595959"/>
                </a:solidFill>
                <a:latin typeface="Calibri"/>
                <a:ea typeface="Calibri"/>
                <a:cs typeface="Calibri"/>
                <a:sym typeface="Calibri"/>
              </a:rPr>
              <a:t>“What do I want to be when I’m older?”</a:t>
            </a:r>
            <a:endParaRPr sz="14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The question bounces around my head</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like light and wind and water and time</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and I smile…</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0" u="none" strike="noStrike" cap="none">
                <a:solidFill>
                  <a:srgbClr val="595959"/>
                </a:solidFill>
                <a:latin typeface="Calibri"/>
                <a:ea typeface="Calibri"/>
                <a:cs typeface="Calibri"/>
                <a:sym typeface="Calibri"/>
              </a:rPr>
              <a:t> </a:t>
            </a:r>
            <a:endParaRPr sz="2800" b="0" i="0" u="none" strike="noStrike" cap="none">
              <a:solidFill>
                <a:srgbClr val="595959"/>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1400"/>
              <a:buFont typeface="Arial"/>
              <a:buNone/>
            </a:pPr>
            <a:r>
              <a:rPr lang="en-US" sz="1400" b="0" i="1" u="none" strike="noStrike" cap="none">
                <a:solidFill>
                  <a:srgbClr val="595959"/>
                </a:solidFill>
                <a:latin typeface="Calibri"/>
                <a:ea typeface="Calibri"/>
                <a:cs typeface="Calibri"/>
                <a:sym typeface="Calibri"/>
              </a:rPr>
              <a:t>“I don’t know.”</a:t>
            </a:r>
            <a:endParaRPr sz="1400" b="0" i="0" u="none" strike="noStrike" cap="none">
              <a:solidFill>
                <a:srgbClr val="5959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509427" y="35248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b="1"/>
              <a:t>Opportunities for writing in role</a:t>
            </a:r>
            <a:endParaRPr b="1"/>
          </a:p>
        </p:txBody>
      </p:sp>
      <p:pic>
        <p:nvPicPr>
          <p:cNvPr id="159" name="Google Shape;159;p30"/>
          <p:cNvPicPr preferRelativeResize="0"/>
          <p:nvPr/>
        </p:nvPicPr>
        <p:blipFill rotWithShape="1">
          <a:blip r:embed="rId3">
            <a:alphaModFix/>
          </a:blip>
          <a:srcRect/>
          <a:stretch/>
        </p:blipFill>
        <p:spPr>
          <a:xfrm>
            <a:off x="6907729" y="2023935"/>
            <a:ext cx="4321924" cy="3097231"/>
          </a:xfrm>
          <a:prstGeom prst="rect">
            <a:avLst/>
          </a:prstGeom>
          <a:noFill/>
          <a:ln>
            <a:noFill/>
          </a:ln>
          <a:effectLst>
            <a:outerShdw blurRad="292100" dist="139700" dir="2700000" algn="tl" rotWithShape="0">
              <a:srgbClr val="333333">
                <a:alpha val="64705"/>
              </a:srgbClr>
            </a:outerShdw>
          </a:effectLst>
        </p:spPr>
      </p:pic>
      <p:pic>
        <p:nvPicPr>
          <p:cNvPr id="160" name="Google Shape;160;p30"/>
          <p:cNvPicPr preferRelativeResize="0"/>
          <p:nvPr/>
        </p:nvPicPr>
        <p:blipFill rotWithShape="1">
          <a:blip r:embed="rId4">
            <a:alphaModFix/>
          </a:blip>
          <a:srcRect/>
          <a:stretch/>
        </p:blipFill>
        <p:spPr>
          <a:xfrm>
            <a:off x="7012139" y="2204671"/>
            <a:ext cx="4107482" cy="2737197"/>
          </a:xfrm>
          <a:prstGeom prst="rect">
            <a:avLst/>
          </a:prstGeom>
          <a:noFill/>
          <a:ln>
            <a:noFill/>
          </a:ln>
        </p:spPr>
      </p:pic>
      <p:sp>
        <p:nvSpPr>
          <p:cNvPr id="161" name="Google Shape;161;p30"/>
          <p:cNvSpPr txBox="1"/>
          <p:nvPr/>
        </p:nvSpPr>
        <p:spPr>
          <a:xfrm>
            <a:off x="838200" y="1484375"/>
            <a:ext cx="10515600" cy="5008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b="0" i="0" u="none" strike="noStrike" cap="none">
                <a:solidFill>
                  <a:srgbClr val="595959"/>
                </a:solidFill>
                <a:latin typeface="Calibri"/>
                <a:ea typeface="Calibri"/>
                <a:cs typeface="Calibri"/>
                <a:sym typeface="Calibri"/>
              </a:rPr>
              <a:t>A postcard from the seaside</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text conversation</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note to or from Mum</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diary </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school report</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letter from a careers advisor</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endParaRPr sz="2400" b="1"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1" i="0" u="none" strike="noStrike" cap="none">
                <a:solidFill>
                  <a:srgbClr val="595959"/>
                </a:solidFill>
                <a:latin typeface="Calibri"/>
                <a:ea typeface="Calibri"/>
                <a:cs typeface="Calibri"/>
                <a:sym typeface="Calibri"/>
              </a:rPr>
              <a:t>Writing inspired by the text:</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An Eastbourne tourist board advert</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400" b="0" i="0" u="none" strike="noStrike" cap="none">
                <a:solidFill>
                  <a:srgbClr val="595959"/>
                </a:solidFill>
                <a:latin typeface="Calibri"/>
                <a:ea typeface="Calibri"/>
                <a:cs typeface="Calibri"/>
                <a:sym typeface="Calibri"/>
              </a:rPr>
              <a:t>A spotter’s guide to the beach</a:t>
            </a:r>
            <a:endParaRPr sz="1200" b="0" i="0" u="none" strike="noStrike" cap="none">
              <a:solidFill>
                <a:srgbClr val="595959"/>
              </a:solidFill>
              <a:latin typeface="Calibri"/>
              <a:ea typeface="Calibri"/>
              <a:cs typeface="Calibri"/>
              <a:sym typeface="Calibri"/>
            </a:endParaRPr>
          </a:p>
          <a:p>
            <a:pPr marL="0" marR="0" lvl="0" indent="0" algn="l" rtl="0">
              <a:lnSpc>
                <a:spcPct val="90000"/>
              </a:lnSpc>
              <a:spcBef>
                <a:spcPts val="1000"/>
              </a:spcBef>
              <a:spcAft>
                <a:spcPts val="0"/>
              </a:spcAft>
              <a:buNone/>
            </a:pPr>
            <a:endParaRPr sz="2400" b="0" i="0" u="none" strike="noStrike" cap="none">
              <a:solidFill>
                <a:srgbClr val="595959"/>
              </a:solidFill>
              <a:latin typeface="Calibri"/>
              <a:ea typeface="Calibri"/>
              <a:cs typeface="Calibri"/>
              <a:sym typeface="Calibri"/>
            </a:endParaRPr>
          </a:p>
          <a:p>
            <a:pPr marL="165100" marR="0" lvl="0" indent="0" algn="l" rtl="0">
              <a:lnSpc>
                <a:spcPct val="90000"/>
              </a:lnSpc>
              <a:spcBef>
                <a:spcPts val="1000"/>
              </a:spcBef>
              <a:spcAft>
                <a:spcPts val="0"/>
              </a:spcAft>
              <a:buNone/>
            </a:pPr>
            <a:endParaRPr sz="2400" b="0" i="0" u="none" strike="noStrike" cap="none">
              <a:solidFill>
                <a:srgbClr val="595959"/>
              </a:solidFill>
              <a:latin typeface="Calibri"/>
              <a:ea typeface="Calibri"/>
              <a:cs typeface="Calibri"/>
              <a:sym typeface="Calibri"/>
            </a:endParaRPr>
          </a:p>
          <a:p>
            <a:pPr marL="165100" marR="0" lvl="0" indent="0" algn="l" rtl="0">
              <a:lnSpc>
                <a:spcPct val="90000"/>
              </a:lnSpc>
              <a:spcBef>
                <a:spcPts val="1000"/>
              </a:spcBef>
              <a:spcAft>
                <a:spcPts val="0"/>
              </a:spcAft>
              <a:buNone/>
            </a:pPr>
            <a:endParaRPr sz="2400" b="0" i="0" u="none" strike="noStrike" cap="none">
              <a:solidFill>
                <a:srgbClr val="595959"/>
              </a:solidFill>
              <a:latin typeface="Calibri"/>
              <a:ea typeface="Calibri"/>
              <a:cs typeface="Calibri"/>
              <a:sym typeface="Calibri"/>
            </a:endParaRPr>
          </a:p>
          <a:p>
            <a:pPr marL="165100" marR="0" lvl="0" indent="0" algn="l" rtl="0">
              <a:lnSpc>
                <a:spcPct val="90000"/>
              </a:lnSpc>
              <a:spcBef>
                <a:spcPts val="1000"/>
              </a:spcBef>
              <a:spcAft>
                <a:spcPts val="0"/>
              </a:spcAft>
              <a:buNone/>
            </a:pPr>
            <a:endParaRPr sz="2400" b="0" i="0" u="none" strike="noStrike" cap="none">
              <a:solidFill>
                <a:srgbClr val="595959"/>
              </a:solidFill>
              <a:latin typeface="Calibri"/>
              <a:ea typeface="Calibri"/>
              <a:cs typeface="Calibri"/>
              <a:sym typeface="Calibri"/>
            </a:endParaRPr>
          </a:p>
        </p:txBody>
      </p:sp>
      <p:sp>
        <p:nvSpPr>
          <p:cNvPr id="162" name="Google Shape;162;p30"/>
          <p:cNvSpPr/>
          <p:nvPr/>
        </p:nvSpPr>
        <p:spPr>
          <a:xfrm>
            <a:off x="638699" y="2023935"/>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30"/>
          <p:cNvSpPr/>
          <p:nvPr/>
        </p:nvSpPr>
        <p:spPr>
          <a:xfrm>
            <a:off x="633563" y="2534062"/>
            <a:ext cx="138294" cy="189080"/>
          </a:xfrm>
          <a:prstGeom prst="chevron">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64" name="Google Shape;164;p30"/>
          <p:cNvSpPr/>
          <p:nvPr/>
        </p:nvSpPr>
        <p:spPr>
          <a:xfrm>
            <a:off x="633563" y="2936947"/>
            <a:ext cx="138294" cy="189080"/>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30"/>
          <p:cNvSpPr/>
          <p:nvPr/>
        </p:nvSpPr>
        <p:spPr>
          <a:xfrm>
            <a:off x="633563" y="3873537"/>
            <a:ext cx="138294" cy="189080"/>
          </a:xfrm>
          <a:prstGeom prst="chevron">
            <a:avLst>
              <a:gd name="adj" fmla="val 50000"/>
            </a:avLst>
          </a:prstGeom>
          <a:solidFill>
            <a:srgbClr val="EF6B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30"/>
          <p:cNvSpPr/>
          <p:nvPr/>
        </p:nvSpPr>
        <p:spPr>
          <a:xfrm>
            <a:off x="633563" y="3405242"/>
            <a:ext cx="138294" cy="189080"/>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7" name="Google Shape;167;p30"/>
          <p:cNvSpPr/>
          <p:nvPr/>
        </p:nvSpPr>
        <p:spPr>
          <a:xfrm>
            <a:off x="641663" y="1555640"/>
            <a:ext cx="138294" cy="189080"/>
          </a:xfrm>
          <a:prstGeom prst="chevron">
            <a:avLst>
              <a:gd name="adj" fmla="val 50000"/>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1027</Words>
  <Application>Microsoft Macintosh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vt:lpstr>
      <vt:lpstr>Calibri</vt:lpstr>
      <vt:lpstr>Office Theme</vt:lpstr>
      <vt:lpstr>PowerPoint Presentation</vt:lpstr>
      <vt:lpstr>What to expect…</vt:lpstr>
      <vt:lpstr>The Lonely Beast by Chris Judge</vt:lpstr>
      <vt:lpstr>The Lonely Beast by Chris Judge</vt:lpstr>
      <vt:lpstr>Opportunities for writing in role</vt:lpstr>
      <vt:lpstr>The Lonely Beast by Chris Judge</vt:lpstr>
      <vt:lpstr>The Lonely Beast by Chris Judge</vt:lpstr>
      <vt:lpstr>Eastbourne by Joseph Coelho</vt:lpstr>
      <vt:lpstr>Opportunities for writing in role</vt:lpstr>
      <vt:lpstr>Writing in role: some words of advice</vt:lpstr>
      <vt:lpstr>The benefits of writing in role</vt:lpstr>
      <vt:lpstr>Benefits of drama in understanding narrative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Charlotte Anderson-Barrow</cp:lastModifiedBy>
  <cp:revision>3</cp:revision>
  <dcterms:modified xsi:type="dcterms:W3CDTF">2020-08-17T08:22:46Z</dcterms:modified>
</cp:coreProperties>
</file>