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8" r:id="rId4"/>
    <p:sldId id="619" r:id="rId5"/>
    <p:sldId id="615" r:id="rId6"/>
    <p:sldId id="257" r:id="rId7"/>
    <p:sldId id="259" r:id="rId8"/>
    <p:sldId id="261" r:id="rId9"/>
    <p:sldId id="260" r:id="rId10"/>
    <p:sldId id="263" r:id="rId11"/>
    <p:sldId id="617" r:id="rId12"/>
    <p:sldId id="264" r:id="rId13"/>
    <p:sldId id="618" r:id="rId14"/>
    <p:sldId id="614" r:id="rId15"/>
    <p:sldId id="62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86EDA8-EC92-2D40-9964-17ABE45F917A}" v="64" dt="2020-06-25T16:27:40.0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40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47E76-7468-394C-AA82-1BADD660E388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8D53D-DBF6-9549-8C79-5B2E7D983D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694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48D53D-DBF6-9549-8C79-5B2E7D983D0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335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AA027-3164-8543-9DE4-E4A7A35BB6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C48E9A-C707-DB42-AACF-B97501FF78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202E2-1287-7244-A216-327D58163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DA1E-9AE9-0341-A9AE-7962EB3FA60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935BE-E38C-0A41-A91B-E0F98F964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FB5B2-1F27-A540-9BD9-7F9FAAE56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F324-5561-774A-A6A5-69361EF5DD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58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89CCD-71D1-A145-BE60-68E6E47B7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37B50A-88F7-2F4F-B91D-98C79719CB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90EF1-423D-694A-926B-42772611C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DA1E-9AE9-0341-A9AE-7962EB3FA60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F70AD-2B2C-E344-9972-FE972E723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2D3B9-2EAB-8A4A-B3DD-934BCE7D9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F324-5561-774A-A6A5-69361EF5DD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590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9C2087-44D2-5A4B-A02A-E6013C3C45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C6F12F-F996-AD4F-9DFD-BC1C7E7A08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40B2E-97D8-B94B-ADD0-9F101B3AA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DA1E-9AE9-0341-A9AE-7962EB3FA60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96A96-23F9-B841-A5E0-E38CF6B96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F2688-6374-FA45-A21B-726F8CB56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F324-5561-774A-A6A5-69361EF5DD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92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C2028-DE0F-094A-82E6-64F8EC846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9AC6E-95EE-D440-BDBB-143BAD5EE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AD47E-1BFB-DD49-80BF-C9ECF780B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DA1E-9AE9-0341-A9AE-7962EB3FA60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C622D-2CD4-E84B-9658-E3ABC7FC1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E84309-8C72-264C-8759-D28EA5E43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F324-5561-774A-A6A5-69361EF5DD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070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EDF5D-0AEE-6847-9E98-A62810536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2F731-3FF9-CC4F-B4F7-717521375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0C80C-5796-884A-893D-C593453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DA1E-9AE9-0341-A9AE-7962EB3FA60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ECD6A-B4A0-834A-B162-BE4C69CCB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970C0-C714-6247-8DA6-C873C4122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F324-5561-774A-A6A5-69361EF5DD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1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CB5BA-4D87-CF41-B3F7-A18D08C65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DCFEF-3733-2346-88A7-C9D9DE481C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B625C8-CF43-BB4A-8C9D-7569F1711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A65BD-252A-244C-B839-C5634327C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DA1E-9AE9-0341-A9AE-7962EB3FA60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535EE7-15B1-9544-B0B8-901F71706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535D0B-AE51-2B49-ADA8-8A32055DB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F324-5561-774A-A6A5-69361EF5DD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128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F757A-AAC0-D147-A93A-F63BCFC55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01B126-59D6-7F44-9980-34A158DE1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B920B4-3A2B-D24A-9D6F-EAF68E753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B84ED1-1D86-434E-BCC5-FA56D1C05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DEBF8E-E97A-B348-922D-9DA229C11F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2BF4C6-DB14-C946-9B84-26BA64380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DA1E-9AE9-0341-A9AE-7962EB3FA60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4A945C-462E-EB4B-BB73-68CD58831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DDE625-1023-CC4B-BEC8-B64538082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F324-5561-774A-A6A5-69361EF5DD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06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B8293-C71B-5443-8DA2-3AAA4EE68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57912B-D78C-0F4A-ACF5-C13D725C6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DA1E-9AE9-0341-A9AE-7962EB3FA60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3D6C22-4B06-F748-9DD0-E5E77614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DE955E-C618-BC46-8C1B-084B18F27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F324-5561-774A-A6A5-69361EF5DD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80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5A27A5-9657-6E49-BEBC-178C40BD6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DA1E-9AE9-0341-A9AE-7962EB3FA60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5F6B1E-3A55-9C41-9F80-22EE87764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07C9C-62C5-7942-B68E-7AAACF1AB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F324-5561-774A-A6A5-69361EF5DD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52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B4959-E0C2-A94F-9557-921AD9F36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9D6BB-B8D9-3546-8161-AD534A017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C411DC-08E0-7446-806F-7F81D1423B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603D1-D9DE-8241-BC07-04D41E0F0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DA1E-9AE9-0341-A9AE-7962EB3FA60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94E961-7005-7A49-9FFA-102D81201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497AB5-8277-0741-BB59-5689BA4FC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F324-5561-774A-A6A5-69361EF5DD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229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7E835-6EC7-934E-A60A-FEC8B3E8E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39D5C3-CDDB-2844-84CD-96CF29861A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F55C07-4D67-1E45-A9BC-C9BFD40D2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E3751-8599-A742-8055-CC8CE72D4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DA1E-9AE9-0341-A9AE-7962EB3FA60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B4F44-1F64-5844-B7C9-5CF68E8AD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CDAE2E-7F5A-A94B-B92F-230408A6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6F324-5561-774A-A6A5-69361EF5DD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181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9FE752-6C72-2849-BDDD-5D2B70C9E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FCD155-4C2C-9846-92D4-2836161A6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C9D64-58BB-1F46-85A7-2352EFAD72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7DA1E-9AE9-0341-A9AE-7962EB3FA60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44045-E5D1-5F49-BD63-2651DE6C34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80A6E-B65C-DC49-80C0-830467B2AB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6F324-5561-774A-A6A5-69361EF5DDD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878787-C16E-6B43-83EB-7467E7F906D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8200" y="6264276"/>
            <a:ext cx="2007701" cy="457199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DDE970A-C430-F948-A0B4-DFE9B9861953}"/>
              </a:ext>
            </a:extLst>
          </p:cNvPr>
          <p:cNvCxnSpPr>
            <a:cxnSpLocks/>
          </p:cNvCxnSpPr>
          <p:nvPr userDrawn="1"/>
        </p:nvCxnSpPr>
        <p:spPr>
          <a:xfrm>
            <a:off x="838200" y="6174157"/>
            <a:ext cx="10515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3C30BA2F-A462-9D46-9D4E-0677EE459404}"/>
              </a:ext>
            </a:extLst>
          </p:cNvPr>
          <p:cNvSpPr/>
          <p:nvPr userDrawn="1"/>
        </p:nvSpPr>
        <p:spPr>
          <a:xfrm>
            <a:off x="11002422" y="6369746"/>
            <a:ext cx="3513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4B8349B0-BC47-8043-B955-3F0C9A5DAB95}" type="slidenum">
              <a:rPr lang="en-GB" sz="1100" b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pPr algn="r"/>
              <a:t>‹#›</a:t>
            </a:fld>
            <a:endParaRPr lang="en-US" sz="11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9947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google.com/url?q=https://primaryenglished.co.uk&amp;sa=D&amp;source=hangouts&amp;ust=1593178601397000&amp;usg=AFQjCNHVqMO2LjqgGDV6nnFopDCBBPUizA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q=https://primaryenglished.co.uk&amp;sa=D&amp;source=hangouts&amp;ust=1593178601397000&amp;usg=AFQjCNHVqMO2LjqgGDV6nnFopDCBBPUizA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D4E36DD-A5FF-2C4B-8BD5-2395602A54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793CDB8-87B0-EF4A-817C-C181ED17DC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D07B95-CD95-C841-B043-CAC627BCE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8100"/>
            <a:ext cx="12192000" cy="6934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0F6566-CD78-1C40-ADC4-9B80389B34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337" y="1111950"/>
            <a:ext cx="1797978" cy="82116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4D52F54-2207-A24F-9FCE-2003DF704A80}"/>
              </a:ext>
            </a:extLst>
          </p:cNvPr>
          <p:cNvSpPr/>
          <p:nvPr/>
        </p:nvSpPr>
        <p:spPr>
          <a:xfrm>
            <a:off x="5531796" y="5099719"/>
            <a:ext cx="60959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63238"/>
                </a:solidFill>
                <a:latin typeface="+mj-lt"/>
              </a:rPr>
              <a:t>Course creator: </a:t>
            </a:r>
            <a:r>
              <a:rPr lang="en-GB" dirty="0"/>
              <a:t>Rachel Clarke</a:t>
            </a:r>
            <a:r>
              <a:rPr lang="en-GB" dirty="0">
                <a:solidFill>
                  <a:srgbClr val="263238"/>
                </a:solidFill>
                <a:latin typeface="+mj-lt"/>
              </a:rPr>
              <a:t>: </a:t>
            </a:r>
            <a:r>
              <a:rPr lang="en-GB" dirty="0">
                <a:hlinkClick r:id="rId4"/>
              </a:rPr>
              <a:t>https://primaryenglished.co.uk</a:t>
            </a:r>
            <a:endParaRPr lang="en-US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51934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4AF26-E5B7-0843-BAFF-813D2E873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Expanding nouns after the noun.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C2A6A-B096-2247-9D6D-2CE1FA74F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We can also expand noun phrases after the noun.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dirty="0"/>
              <a:t> </a:t>
            </a:r>
            <a:r>
              <a:rPr lang="en-GB" b="1" dirty="0">
                <a:solidFill>
                  <a:srgbClr val="7030A0"/>
                </a:solidFill>
              </a:rPr>
              <a:t>tower</a:t>
            </a:r>
            <a:r>
              <a:rPr lang="en-GB" dirty="0"/>
              <a:t> </a:t>
            </a:r>
            <a:r>
              <a:rPr lang="en-GB" i="1" u="sng" dirty="0">
                <a:solidFill>
                  <a:srgbClr val="00B050"/>
                </a:solidFill>
              </a:rPr>
              <a:t>in our village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dirty="0"/>
              <a:t> </a:t>
            </a:r>
            <a:r>
              <a:rPr lang="en-GB" u="sng" dirty="0">
                <a:solidFill>
                  <a:srgbClr val="0070C0"/>
                </a:solidFill>
              </a:rPr>
              <a:t>church</a:t>
            </a:r>
            <a:r>
              <a:rPr lang="en-GB" dirty="0"/>
              <a:t> </a:t>
            </a:r>
            <a:r>
              <a:rPr lang="en-GB" b="1" dirty="0">
                <a:solidFill>
                  <a:srgbClr val="7030A0"/>
                </a:solidFill>
              </a:rPr>
              <a:t>tower</a:t>
            </a:r>
            <a:r>
              <a:rPr lang="en-GB" dirty="0"/>
              <a:t> </a:t>
            </a:r>
            <a:r>
              <a:rPr lang="en-GB" i="1" u="sng" dirty="0">
                <a:solidFill>
                  <a:srgbClr val="00B050"/>
                </a:solidFill>
              </a:rPr>
              <a:t>by our school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dirty="0"/>
              <a:t> </a:t>
            </a:r>
            <a:r>
              <a:rPr lang="en-GB" u="sng" dirty="0">
                <a:solidFill>
                  <a:srgbClr val="0070C0"/>
                </a:solidFill>
              </a:rPr>
              <a:t>very tall church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b="1" dirty="0">
                <a:solidFill>
                  <a:srgbClr val="7030A0"/>
                </a:solidFill>
              </a:rPr>
              <a:t>tower</a:t>
            </a:r>
            <a:r>
              <a:rPr lang="en-GB" dirty="0"/>
              <a:t> </a:t>
            </a:r>
            <a:r>
              <a:rPr lang="en-GB" i="1" u="sng" dirty="0">
                <a:solidFill>
                  <a:srgbClr val="00B050"/>
                </a:solidFill>
              </a:rPr>
              <a:t>with a flag on top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4257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4AF26-E5B7-0843-BAFF-813D2E873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Expanding nouns after the noun.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C2A6A-B096-2247-9D6D-2CE1FA74F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We can also expand noun phrases after the noun.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dirty="0"/>
              <a:t> </a:t>
            </a:r>
            <a:r>
              <a:rPr lang="en-GB" b="1" dirty="0">
                <a:solidFill>
                  <a:srgbClr val="7030A0"/>
                </a:solidFill>
              </a:rPr>
              <a:t>tower</a:t>
            </a:r>
            <a:r>
              <a:rPr lang="en-GB" dirty="0"/>
              <a:t> </a:t>
            </a:r>
            <a:r>
              <a:rPr lang="en-GB" i="1" u="sng" dirty="0">
                <a:solidFill>
                  <a:srgbClr val="00B050"/>
                </a:solidFill>
              </a:rPr>
              <a:t>in our village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dirty="0"/>
              <a:t> </a:t>
            </a:r>
            <a:r>
              <a:rPr lang="en-GB" u="sng" dirty="0">
                <a:solidFill>
                  <a:srgbClr val="0070C0"/>
                </a:solidFill>
              </a:rPr>
              <a:t>church</a:t>
            </a:r>
            <a:r>
              <a:rPr lang="en-GB" dirty="0"/>
              <a:t> </a:t>
            </a:r>
            <a:r>
              <a:rPr lang="en-GB" b="1" dirty="0">
                <a:solidFill>
                  <a:srgbClr val="7030A0"/>
                </a:solidFill>
              </a:rPr>
              <a:t>tower</a:t>
            </a:r>
            <a:r>
              <a:rPr lang="en-GB" dirty="0"/>
              <a:t> </a:t>
            </a:r>
            <a:r>
              <a:rPr lang="en-GB" i="1" u="sng" dirty="0">
                <a:solidFill>
                  <a:srgbClr val="00B050"/>
                </a:solidFill>
              </a:rPr>
              <a:t>by our school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dirty="0"/>
              <a:t> </a:t>
            </a:r>
            <a:r>
              <a:rPr lang="en-GB" u="sng" dirty="0">
                <a:solidFill>
                  <a:srgbClr val="0070C0"/>
                </a:solidFill>
              </a:rPr>
              <a:t>very tall church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b="1" dirty="0">
                <a:solidFill>
                  <a:srgbClr val="7030A0"/>
                </a:solidFill>
              </a:rPr>
              <a:t>tower</a:t>
            </a:r>
            <a:r>
              <a:rPr lang="en-GB" dirty="0"/>
              <a:t> </a:t>
            </a:r>
            <a:r>
              <a:rPr lang="en-GB" i="1" u="sng" dirty="0">
                <a:solidFill>
                  <a:srgbClr val="00B050"/>
                </a:solidFill>
              </a:rPr>
              <a:t>with a flag on top</a:t>
            </a:r>
          </a:p>
        </p:txBody>
      </p:sp>
      <p:sp>
        <p:nvSpPr>
          <p:cNvPr id="4" name="Oval Callout 3">
            <a:extLst>
              <a:ext uri="{FF2B5EF4-FFF2-40B4-BE49-F238E27FC236}">
                <a16:creationId xmlns:a16="http://schemas.microsoft.com/office/drawing/2014/main" id="{98708178-092D-DB43-B0A1-165A94814C3A}"/>
              </a:ext>
            </a:extLst>
          </p:cNvPr>
          <p:cNvSpPr/>
          <p:nvPr/>
        </p:nvSpPr>
        <p:spPr>
          <a:xfrm>
            <a:off x="5868103" y="2342508"/>
            <a:ext cx="3162881" cy="2302841"/>
          </a:xfrm>
          <a:prstGeom prst="wedgeEllipseCallout">
            <a:avLst>
              <a:gd name="adj1" fmla="val -58901"/>
              <a:gd name="adj2" fmla="val 26911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‘tower’ has been expanded by adding prepositional phrases to tell where the tower is and what else is on it</a:t>
            </a:r>
          </a:p>
        </p:txBody>
      </p:sp>
    </p:spTree>
    <p:extLst>
      <p:ext uri="{BB962C8B-B14F-4D97-AF65-F5344CB8AC3E}">
        <p14:creationId xmlns:p14="http://schemas.microsoft.com/office/powerpoint/2010/main" val="1260599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483C5-4514-A842-B2DE-6849A36ED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766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How could you expand this noun phrase?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6000" b="1" i="1" dirty="0"/>
              <a:t>The very tall church tower with…</a:t>
            </a:r>
          </a:p>
        </p:txBody>
      </p:sp>
    </p:spTree>
    <p:extLst>
      <p:ext uri="{BB962C8B-B14F-4D97-AF65-F5344CB8AC3E}">
        <p14:creationId xmlns:p14="http://schemas.microsoft.com/office/powerpoint/2010/main" val="981415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65761-D45C-A849-B30E-7D130EBD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Noun phrases in authentic 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2DF92-6963-3D4F-844C-361B2F49B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319535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sz="2400" dirty="0"/>
              <a:t>Expand noun phrases to make descriptions specific and to help a reader visualise.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</a:t>
            </a:r>
            <a:r>
              <a:rPr lang="en-GB" sz="2400" u="sng" dirty="0">
                <a:solidFill>
                  <a:srgbClr val="0070C0"/>
                </a:solidFill>
              </a:rPr>
              <a:t>little red </a:t>
            </a:r>
            <a:r>
              <a:rPr lang="en-GB" sz="2400" b="1" dirty="0">
                <a:solidFill>
                  <a:srgbClr val="7030A0"/>
                </a:solidFill>
              </a:rPr>
              <a:t>hen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… a </a:t>
            </a:r>
            <a:r>
              <a:rPr lang="en-GB" sz="2400" u="sng" dirty="0">
                <a:solidFill>
                  <a:srgbClr val="0070C0"/>
                </a:solidFill>
              </a:rPr>
              <a:t>tiny</a:t>
            </a:r>
            <a:r>
              <a:rPr lang="en-GB" sz="2400" dirty="0"/>
              <a:t> </a:t>
            </a:r>
            <a:r>
              <a:rPr lang="en-GB" sz="2400" b="1" dirty="0">
                <a:solidFill>
                  <a:srgbClr val="7030A0"/>
                </a:solidFill>
              </a:rPr>
              <a:t>person</a:t>
            </a:r>
            <a:r>
              <a:rPr lang="en-GB" sz="2400" dirty="0"/>
              <a:t> </a:t>
            </a:r>
            <a:r>
              <a:rPr lang="en-GB" sz="2400" i="1" dirty="0">
                <a:solidFill>
                  <a:srgbClr val="00B050"/>
                </a:solidFill>
              </a:rPr>
              <a:t>with wings the size of a butterfly’s wings</a:t>
            </a:r>
            <a:r>
              <a:rPr lang="en-GB" sz="2400" dirty="0"/>
              <a:t>… 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sz="2400" dirty="0"/>
              <a:t> </a:t>
            </a:r>
            <a:r>
              <a:rPr lang="en-GB" sz="2400" u="sng" dirty="0">
                <a:solidFill>
                  <a:srgbClr val="0070C0"/>
                </a:solidFill>
              </a:rPr>
              <a:t>mysterious</a:t>
            </a:r>
            <a:r>
              <a:rPr lang="en-GB" sz="2400" dirty="0"/>
              <a:t> </a:t>
            </a:r>
            <a:r>
              <a:rPr lang="en-GB" sz="2400" b="1" dirty="0">
                <a:solidFill>
                  <a:srgbClr val="7030A0"/>
                </a:solidFill>
              </a:rPr>
              <a:t>house</a:t>
            </a:r>
            <a:r>
              <a:rPr lang="en-GB" sz="2400" dirty="0"/>
              <a:t> </a:t>
            </a:r>
            <a:r>
              <a:rPr lang="en-GB" sz="2400" i="1" dirty="0">
                <a:solidFill>
                  <a:srgbClr val="00B050"/>
                </a:solidFill>
              </a:rPr>
              <a:t>in the middle of the deep, dark wood.</a:t>
            </a:r>
          </a:p>
          <a:p>
            <a:pPr marL="0" indent="0">
              <a:lnSpc>
                <a:spcPct val="110000"/>
              </a:lnSpc>
              <a:buNone/>
            </a:pPr>
            <a:endParaRPr lang="en-GB" sz="2400" dirty="0"/>
          </a:p>
          <a:p>
            <a:pPr marL="0" indent="0">
              <a:lnSpc>
                <a:spcPct val="110000"/>
              </a:lnSpc>
              <a:buNone/>
            </a:pPr>
            <a:r>
              <a:rPr lang="en-GB" sz="2400" dirty="0"/>
              <a:t>Expand noun phrases to communicate complicated information in a concise manner.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</a:t>
            </a:r>
            <a:r>
              <a:rPr lang="en-GB" sz="2400" u="sng" dirty="0">
                <a:solidFill>
                  <a:srgbClr val="0070C0"/>
                </a:solidFill>
              </a:rPr>
              <a:t>northern most parts of </a:t>
            </a:r>
            <a:r>
              <a:rPr lang="en-GB" sz="2400" b="1" u="sng" dirty="0">
                <a:solidFill>
                  <a:srgbClr val="7030A0"/>
                </a:solidFill>
              </a:rPr>
              <a:t>Canada</a:t>
            </a:r>
            <a:r>
              <a:rPr lang="en-GB" sz="2400" i="1" dirty="0">
                <a:solidFill>
                  <a:srgbClr val="00B050"/>
                </a:solidFill>
              </a:rPr>
              <a:t> with their rugged landscape</a:t>
            </a:r>
            <a:r>
              <a:rPr lang="en-GB" sz="2400" i="1" dirty="0">
                <a:solidFill>
                  <a:srgbClr val="00B050"/>
                </a:solidFill>
                <a:effectLst/>
              </a:rPr>
              <a:t> 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…</a:t>
            </a:r>
            <a:r>
              <a:rPr lang="en-GB" sz="2400" dirty="0">
                <a:effectLst/>
              </a:rPr>
              <a:t> 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t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he</a:t>
            </a:r>
            <a:r>
              <a:rPr lang="en-GB" sz="2400" dirty="0"/>
              <a:t> </a:t>
            </a:r>
            <a:r>
              <a:rPr lang="en-GB" sz="2400" b="1" dirty="0">
                <a:solidFill>
                  <a:srgbClr val="7030A0"/>
                </a:solidFill>
              </a:rPr>
              <a:t>Everglades</a:t>
            </a:r>
            <a:r>
              <a:rPr lang="en-GB" sz="2400" dirty="0"/>
              <a:t> </a:t>
            </a:r>
            <a:r>
              <a:rPr lang="en-GB" sz="2400" i="1" dirty="0">
                <a:solidFill>
                  <a:srgbClr val="00B050"/>
                </a:solidFill>
              </a:rPr>
              <a:t>is a natural region of tropical wetlands in the southern portion of the U.S. state of Florida</a:t>
            </a:r>
            <a:r>
              <a:rPr lang="en-GB" sz="2400" i="1" dirty="0">
                <a:solidFill>
                  <a:srgbClr val="00B050"/>
                </a:solidFill>
                <a:effectLst/>
              </a:rPr>
              <a:t> </a:t>
            </a:r>
            <a:endParaRPr lang="en-GB" sz="2400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00658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9A94B-C683-1C4D-9053-37803ABD5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To summarise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343C0-89AE-A54F-A5E1-E97C3197A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81845" cy="435133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i="1" dirty="0"/>
              <a:t>Nouns name concrete objects such as people, places and things and abstract ideas such as emotions and beliefs.</a:t>
            </a:r>
          </a:p>
          <a:p>
            <a:pPr marL="457200" lvl="1" indent="0">
              <a:buNone/>
            </a:pPr>
            <a:endParaRPr lang="en-GB" i="1" dirty="0"/>
          </a:p>
          <a:p>
            <a:pPr marL="457200" lvl="1" indent="0">
              <a:buNone/>
            </a:pPr>
            <a:r>
              <a:rPr lang="en-GB" i="1" dirty="0"/>
              <a:t>Noun phrases are groups of words that behave as a noun. </a:t>
            </a:r>
          </a:p>
          <a:p>
            <a:pPr marL="457200" lvl="1" indent="0">
              <a:buNone/>
            </a:pPr>
            <a:endParaRPr lang="en-GB" i="1" dirty="0"/>
          </a:p>
          <a:p>
            <a:pPr marL="457200" lvl="1" indent="0">
              <a:buNone/>
            </a:pPr>
            <a:r>
              <a:rPr lang="en-GB" i="1" dirty="0"/>
              <a:t>Noun phrases can be formed by adding information before and/ or after a noun.</a:t>
            </a:r>
          </a:p>
          <a:p>
            <a:endParaRPr lang="en-GB" dirty="0"/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06E14A74-F759-1140-A41B-AA157D818AC2}"/>
              </a:ext>
            </a:extLst>
          </p:cNvPr>
          <p:cNvSpPr/>
          <p:nvPr/>
        </p:nvSpPr>
        <p:spPr>
          <a:xfrm>
            <a:off x="951216" y="1914651"/>
            <a:ext cx="237789" cy="336678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323C7734-F145-EA44-B10F-ECB79CB607CE}"/>
              </a:ext>
            </a:extLst>
          </p:cNvPr>
          <p:cNvSpPr/>
          <p:nvPr/>
        </p:nvSpPr>
        <p:spPr>
          <a:xfrm>
            <a:off x="951216" y="2944416"/>
            <a:ext cx="237789" cy="336678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6D3DA1C3-4765-164F-9D3E-8659A28EC8A7}"/>
              </a:ext>
            </a:extLst>
          </p:cNvPr>
          <p:cNvSpPr/>
          <p:nvPr/>
        </p:nvSpPr>
        <p:spPr>
          <a:xfrm>
            <a:off x="951216" y="3747499"/>
            <a:ext cx="237789" cy="336678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588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D4E36DD-A5FF-2C4B-8BD5-2395602A54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793CDB8-87B0-EF4A-817C-C181ED17DC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D07B95-CD95-C841-B043-CAC627BCE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8100"/>
            <a:ext cx="12192000" cy="69342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4D52F54-2207-A24F-9FCE-2003DF704A80}"/>
              </a:ext>
            </a:extLst>
          </p:cNvPr>
          <p:cNvSpPr/>
          <p:nvPr/>
        </p:nvSpPr>
        <p:spPr>
          <a:xfrm>
            <a:off x="5531796" y="5099719"/>
            <a:ext cx="60959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63238"/>
                </a:solidFill>
                <a:latin typeface="+mj-lt"/>
              </a:rPr>
              <a:t>Course creator: </a:t>
            </a:r>
            <a:r>
              <a:rPr lang="en-GB" dirty="0"/>
              <a:t>Rachel Clarke</a:t>
            </a:r>
            <a:r>
              <a:rPr lang="en-GB" dirty="0">
                <a:solidFill>
                  <a:srgbClr val="263238"/>
                </a:solidFill>
                <a:latin typeface="+mj-lt"/>
              </a:rPr>
              <a:t>: </a:t>
            </a:r>
            <a:r>
              <a:rPr lang="en-GB" dirty="0">
                <a:hlinkClick r:id="rId3"/>
              </a:rPr>
              <a:t>https://primaryenglished.co.uk</a:t>
            </a:r>
            <a:endParaRPr lang="en-US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4F16366-2281-D943-A3C8-09EFA10D83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5337" y="1095439"/>
            <a:ext cx="1797978" cy="82116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9342D0C-9D9B-2D41-91C9-26EB4A4C4855}"/>
              </a:ext>
            </a:extLst>
          </p:cNvPr>
          <p:cNvSpPr/>
          <p:nvPr/>
        </p:nvSpPr>
        <p:spPr>
          <a:xfrm>
            <a:off x="5405337" y="2053211"/>
            <a:ext cx="6222370" cy="1248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Google Shape;430;p38">
            <a:extLst>
              <a:ext uri="{FF2B5EF4-FFF2-40B4-BE49-F238E27FC236}">
                <a16:creationId xmlns:a16="http://schemas.microsoft.com/office/drawing/2014/main" id="{FA0BC40F-7A09-3446-B80A-B03E37745AF0}"/>
              </a:ext>
            </a:extLst>
          </p:cNvPr>
          <p:cNvSpPr txBox="1"/>
          <p:nvPr/>
        </p:nvSpPr>
        <p:spPr>
          <a:xfrm>
            <a:off x="5431022" y="2053211"/>
            <a:ext cx="4142698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Arial Rounded"/>
              <a:buNone/>
            </a:pPr>
            <a:r>
              <a:rPr lang="en-GB" sz="6000" b="1" i="0" u="none" strike="noStrike" cap="none" dirty="0">
                <a:solidFill>
                  <a:schemeClr val="tx1"/>
                </a:solidFill>
                <a:ea typeface="Arial Rounded"/>
                <a:cs typeface="Arial Rounded"/>
                <a:sym typeface="Arial Rounded"/>
              </a:rPr>
              <a:t>Thank you!</a:t>
            </a:r>
            <a:endParaRPr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268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4D700-5620-E648-AF13-244E7F3D9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753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 </a:t>
            </a:r>
            <a:r>
              <a:rPr lang="en-GB" b="1" dirty="0"/>
              <a:t>noun</a:t>
            </a:r>
            <a:r>
              <a:rPr lang="en-GB" dirty="0"/>
              <a:t> is a word that names a person, place or thing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Concrete nouns </a:t>
            </a:r>
            <a:r>
              <a:rPr lang="en-GB" dirty="0"/>
              <a:t>refer to things that can be seen, touched, smelled, heard or tasted (e.g. </a:t>
            </a:r>
            <a:r>
              <a:rPr lang="en-GB" i="1" dirty="0"/>
              <a:t>tower, cat, snow</a:t>
            </a:r>
            <a:r>
              <a:rPr lang="en-GB" dirty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Abstract nouns </a:t>
            </a:r>
            <a:r>
              <a:rPr lang="en-GB" dirty="0"/>
              <a:t>refer to things that cannot be seen or touched (e.g. </a:t>
            </a:r>
            <a:r>
              <a:rPr lang="en-GB" i="1" dirty="0"/>
              <a:t>love, fear, community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0984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99059-2A83-134E-93FD-4D45C8EC7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F3D09-A200-A84E-8B36-9983EC081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928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 noun phrase is a group of words that behave as a noun.</a:t>
            </a:r>
          </a:p>
          <a:p>
            <a:pPr marL="0" indent="0">
              <a:buNone/>
            </a:pPr>
            <a:r>
              <a:rPr lang="en-GB" b="1" i="1" dirty="0"/>
              <a:t>Which of the following are noun phrases?</a:t>
            </a:r>
          </a:p>
          <a:p>
            <a:pPr marL="457200" lvl="1" indent="0">
              <a:lnSpc>
                <a:spcPct val="17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fluffy, white kitten </a:t>
            </a:r>
          </a:p>
          <a:p>
            <a:pPr marL="457200" lvl="1" indent="0">
              <a:lnSpc>
                <a:spcPct val="17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wobbly, old table</a:t>
            </a:r>
          </a:p>
          <a:p>
            <a:pPr marL="457200" lvl="1" indent="0">
              <a:lnSpc>
                <a:spcPct val="17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gingerbread man  </a:t>
            </a:r>
          </a:p>
          <a:p>
            <a:pPr marL="457200" lvl="1" indent="0">
              <a:lnSpc>
                <a:spcPct val="17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old football by the shed</a:t>
            </a:r>
          </a:p>
          <a:p>
            <a:pPr marL="457200" lvl="1" indent="0">
              <a:lnSpc>
                <a:spcPct val="17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those cars in the street</a:t>
            </a:r>
          </a:p>
        </p:txBody>
      </p:sp>
      <p:sp>
        <p:nvSpPr>
          <p:cNvPr id="7" name="Chevron 6">
            <a:extLst>
              <a:ext uri="{FF2B5EF4-FFF2-40B4-BE49-F238E27FC236}">
                <a16:creationId xmlns:a16="http://schemas.microsoft.com/office/drawing/2014/main" id="{C5B68C11-A5DD-F947-B077-2776C0C87EBB}"/>
              </a:ext>
            </a:extLst>
          </p:cNvPr>
          <p:cNvSpPr/>
          <p:nvPr/>
        </p:nvSpPr>
        <p:spPr>
          <a:xfrm>
            <a:off x="954409" y="2644530"/>
            <a:ext cx="216846" cy="346227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extLst>
              <a:ext uri="{FF2B5EF4-FFF2-40B4-BE49-F238E27FC236}">
                <a16:creationId xmlns:a16="http://schemas.microsoft.com/office/drawing/2014/main" id="{26D1A8DC-117B-8C4F-85C6-4C3D981F158D}"/>
              </a:ext>
            </a:extLst>
          </p:cNvPr>
          <p:cNvSpPr/>
          <p:nvPr/>
        </p:nvSpPr>
        <p:spPr>
          <a:xfrm>
            <a:off x="954409" y="3331723"/>
            <a:ext cx="216846" cy="346227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>
            <a:extLst>
              <a:ext uri="{FF2B5EF4-FFF2-40B4-BE49-F238E27FC236}">
                <a16:creationId xmlns:a16="http://schemas.microsoft.com/office/drawing/2014/main" id="{F6B43F6E-2D77-D849-B09C-3D2EC1860023}"/>
              </a:ext>
            </a:extLst>
          </p:cNvPr>
          <p:cNvSpPr/>
          <p:nvPr/>
        </p:nvSpPr>
        <p:spPr>
          <a:xfrm>
            <a:off x="954409" y="4018916"/>
            <a:ext cx="216846" cy="346227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hevron 9">
            <a:extLst>
              <a:ext uri="{FF2B5EF4-FFF2-40B4-BE49-F238E27FC236}">
                <a16:creationId xmlns:a16="http://schemas.microsoft.com/office/drawing/2014/main" id="{7A69B5A9-DEBE-4145-A4D2-91937E1877DD}"/>
              </a:ext>
            </a:extLst>
          </p:cNvPr>
          <p:cNvSpPr/>
          <p:nvPr/>
        </p:nvSpPr>
        <p:spPr>
          <a:xfrm>
            <a:off x="954409" y="4706108"/>
            <a:ext cx="216846" cy="346227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hevron 10">
            <a:extLst>
              <a:ext uri="{FF2B5EF4-FFF2-40B4-BE49-F238E27FC236}">
                <a16:creationId xmlns:a16="http://schemas.microsoft.com/office/drawing/2014/main" id="{4EF18D9F-A8F9-2641-9909-DC4CA7A1938D}"/>
              </a:ext>
            </a:extLst>
          </p:cNvPr>
          <p:cNvSpPr/>
          <p:nvPr/>
        </p:nvSpPr>
        <p:spPr>
          <a:xfrm>
            <a:off x="954409" y="5393300"/>
            <a:ext cx="216846" cy="346227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495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99059-2A83-134E-93FD-4D45C8EC7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F3D09-A200-A84E-8B36-9983EC081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928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 noun phrase is a group of words that behave as a noun.</a:t>
            </a:r>
          </a:p>
          <a:p>
            <a:pPr marL="0" indent="0">
              <a:buNone/>
            </a:pPr>
            <a:r>
              <a:rPr lang="en-GB" b="1" i="1" dirty="0"/>
              <a:t>Which of the following are noun phrases?</a:t>
            </a:r>
          </a:p>
          <a:p>
            <a:pPr marL="457200" lvl="1" indent="0">
              <a:lnSpc>
                <a:spcPct val="17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fluffy, white kitten </a:t>
            </a:r>
          </a:p>
          <a:p>
            <a:pPr marL="457200" lvl="1" indent="0">
              <a:lnSpc>
                <a:spcPct val="17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wobbly, old table</a:t>
            </a:r>
          </a:p>
          <a:p>
            <a:pPr marL="457200" lvl="1" indent="0">
              <a:lnSpc>
                <a:spcPct val="17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gingerbread man  </a:t>
            </a:r>
          </a:p>
          <a:p>
            <a:pPr marL="457200" lvl="1" indent="0">
              <a:lnSpc>
                <a:spcPct val="17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old football by the shed</a:t>
            </a:r>
          </a:p>
          <a:p>
            <a:pPr marL="457200" lvl="1" indent="0">
              <a:lnSpc>
                <a:spcPct val="17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those cars in the street</a:t>
            </a:r>
          </a:p>
        </p:txBody>
      </p:sp>
      <p:sp>
        <p:nvSpPr>
          <p:cNvPr id="7" name="Chevron 6">
            <a:extLst>
              <a:ext uri="{FF2B5EF4-FFF2-40B4-BE49-F238E27FC236}">
                <a16:creationId xmlns:a16="http://schemas.microsoft.com/office/drawing/2014/main" id="{C5B68C11-A5DD-F947-B077-2776C0C87EBB}"/>
              </a:ext>
            </a:extLst>
          </p:cNvPr>
          <p:cNvSpPr/>
          <p:nvPr/>
        </p:nvSpPr>
        <p:spPr>
          <a:xfrm>
            <a:off x="954409" y="2644530"/>
            <a:ext cx="216846" cy="346227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extLst>
              <a:ext uri="{FF2B5EF4-FFF2-40B4-BE49-F238E27FC236}">
                <a16:creationId xmlns:a16="http://schemas.microsoft.com/office/drawing/2014/main" id="{26D1A8DC-117B-8C4F-85C6-4C3D981F158D}"/>
              </a:ext>
            </a:extLst>
          </p:cNvPr>
          <p:cNvSpPr/>
          <p:nvPr/>
        </p:nvSpPr>
        <p:spPr>
          <a:xfrm>
            <a:off x="954409" y="3331723"/>
            <a:ext cx="216846" cy="346227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>
            <a:extLst>
              <a:ext uri="{FF2B5EF4-FFF2-40B4-BE49-F238E27FC236}">
                <a16:creationId xmlns:a16="http://schemas.microsoft.com/office/drawing/2014/main" id="{F6B43F6E-2D77-D849-B09C-3D2EC1860023}"/>
              </a:ext>
            </a:extLst>
          </p:cNvPr>
          <p:cNvSpPr/>
          <p:nvPr/>
        </p:nvSpPr>
        <p:spPr>
          <a:xfrm>
            <a:off x="954409" y="4018916"/>
            <a:ext cx="216846" cy="346227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hevron 9">
            <a:extLst>
              <a:ext uri="{FF2B5EF4-FFF2-40B4-BE49-F238E27FC236}">
                <a16:creationId xmlns:a16="http://schemas.microsoft.com/office/drawing/2014/main" id="{7A69B5A9-DEBE-4145-A4D2-91937E1877DD}"/>
              </a:ext>
            </a:extLst>
          </p:cNvPr>
          <p:cNvSpPr/>
          <p:nvPr/>
        </p:nvSpPr>
        <p:spPr>
          <a:xfrm>
            <a:off x="954409" y="4706108"/>
            <a:ext cx="216846" cy="346227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hevron 10">
            <a:extLst>
              <a:ext uri="{FF2B5EF4-FFF2-40B4-BE49-F238E27FC236}">
                <a16:creationId xmlns:a16="http://schemas.microsoft.com/office/drawing/2014/main" id="{4EF18D9F-A8F9-2641-9909-DC4CA7A1938D}"/>
              </a:ext>
            </a:extLst>
          </p:cNvPr>
          <p:cNvSpPr/>
          <p:nvPr/>
        </p:nvSpPr>
        <p:spPr>
          <a:xfrm>
            <a:off x="954409" y="5393300"/>
            <a:ext cx="216846" cy="346227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5-point Star 12">
            <a:extLst>
              <a:ext uri="{FF2B5EF4-FFF2-40B4-BE49-F238E27FC236}">
                <a16:creationId xmlns:a16="http://schemas.microsoft.com/office/drawing/2014/main" id="{00DD65FC-63F6-5E4F-BF59-B229B0B2ADBC}"/>
              </a:ext>
            </a:extLst>
          </p:cNvPr>
          <p:cNvSpPr/>
          <p:nvPr/>
        </p:nvSpPr>
        <p:spPr>
          <a:xfrm>
            <a:off x="3943396" y="2588233"/>
            <a:ext cx="351202" cy="333231"/>
          </a:xfrm>
          <a:prstGeom prst="star5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5-point Star 13">
            <a:extLst>
              <a:ext uri="{FF2B5EF4-FFF2-40B4-BE49-F238E27FC236}">
                <a16:creationId xmlns:a16="http://schemas.microsoft.com/office/drawing/2014/main" id="{33BAE79A-0E6C-1848-87D9-83954C1C3330}"/>
              </a:ext>
            </a:extLst>
          </p:cNvPr>
          <p:cNvSpPr/>
          <p:nvPr/>
        </p:nvSpPr>
        <p:spPr>
          <a:xfrm>
            <a:off x="4034151" y="3271724"/>
            <a:ext cx="351202" cy="333231"/>
          </a:xfrm>
          <a:prstGeom prst="star5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5-point Star 14">
            <a:extLst>
              <a:ext uri="{FF2B5EF4-FFF2-40B4-BE49-F238E27FC236}">
                <a16:creationId xmlns:a16="http://schemas.microsoft.com/office/drawing/2014/main" id="{C3AF9C31-C2DA-B946-AD46-1E0F9710580C}"/>
              </a:ext>
            </a:extLst>
          </p:cNvPr>
          <p:cNvSpPr/>
          <p:nvPr/>
        </p:nvSpPr>
        <p:spPr>
          <a:xfrm>
            <a:off x="4118997" y="3960898"/>
            <a:ext cx="351202" cy="333231"/>
          </a:xfrm>
          <a:prstGeom prst="star5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5-point Star 15">
            <a:extLst>
              <a:ext uri="{FF2B5EF4-FFF2-40B4-BE49-F238E27FC236}">
                <a16:creationId xmlns:a16="http://schemas.microsoft.com/office/drawing/2014/main" id="{3031C530-8AD6-394C-94C5-3AE6D35E93E2}"/>
              </a:ext>
            </a:extLst>
          </p:cNvPr>
          <p:cNvSpPr/>
          <p:nvPr/>
        </p:nvSpPr>
        <p:spPr>
          <a:xfrm>
            <a:off x="4897180" y="4665917"/>
            <a:ext cx="351202" cy="333231"/>
          </a:xfrm>
          <a:prstGeom prst="star5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5-point Star 16">
            <a:extLst>
              <a:ext uri="{FF2B5EF4-FFF2-40B4-BE49-F238E27FC236}">
                <a16:creationId xmlns:a16="http://schemas.microsoft.com/office/drawing/2014/main" id="{1907CF66-3139-4A4F-B9EA-347ED428FE61}"/>
              </a:ext>
            </a:extLst>
          </p:cNvPr>
          <p:cNvSpPr/>
          <p:nvPr/>
        </p:nvSpPr>
        <p:spPr>
          <a:xfrm>
            <a:off x="4303160" y="5358290"/>
            <a:ext cx="351202" cy="333231"/>
          </a:xfrm>
          <a:prstGeom prst="star5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856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99059-2A83-134E-93FD-4D45C8EC7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Specificity and 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F3D09-A200-A84E-8B36-9983EC081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Noun phrases enable us to be more specific in our descriptions.</a:t>
            </a:r>
            <a:br>
              <a:rPr lang="en-GB" dirty="0"/>
            </a:br>
            <a:endParaRPr lang="en-GB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en-GB" dirty="0"/>
              <a:t> </a:t>
            </a:r>
            <a:r>
              <a:rPr lang="en-GB" b="1" dirty="0">
                <a:solidFill>
                  <a:srgbClr val="7030A0"/>
                </a:solidFill>
              </a:rPr>
              <a:t>kitten</a:t>
            </a:r>
            <a:r>
              <a:rPr lang="en-GB" dirty="0"/>
              <a:t>		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becomes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		a </a:t>
            </a:r>
            <a:r>
              <a:rPr lang="en-GB" u="sng" dirty="0">
                <a:solidFill>
                  <a:srgbClr val="0070C0"/>
                </a:solidFill>
              </a:rPr>
              <a:t>fluffy, white </a:t>
            </a:r>
            <a:r>
              <a:rPr lang="en-GB" b="1" dirty="0">
                <a:solidFill>
                  <a:srgbClr val="7030A0"/>
                </a:solidFill>
              </a:rPr>
              <a:t>kitten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dirty="0"/>
              <a:t> </a:t>
            </a:r>
            <a:r>
              <a:rPr lang="en-GB" b="1" dirty="0">
                <a:solidFill>
                  <a:srgbClr val="7030A0"/>
                </a:solidFill>
              </a:rPr>
              <a:t>table</a:t>
            </a:r>
            <a:r>
              <a:rPr lang="en-GB" dirty="0"/>
              <a:t>		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becomes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the </a:t>
            </a:r>
            <a:r>
              <a:rPr lang="en-GB" u="sng" dirty="0">
                <a:solidFill>
                  <a:srgbClr val="0070C0"/>
                </a:solidFill>
              </a:rPr>
              <a:t>wobbly, old </a:t>
            </a:r>
            <a:r>
              <a:rPr lang="en-GB" b="1" dirty="0">
                <a:solidFill>
                  <a:srgbClr val="7030A0"/>
                </a:solidFill>
              </a:rPr>
              <a:t>table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dirty="0"/>
              <a:t> </a:t>
            </a:r>
            <a:r>
              <a:rPr lang="en-GB" b="1" dirty="0">
                <a:solidFill>
                  <a:srgbClr val="7030A0"/>
                </a:solidFill>
              </a:rPr>
              <a:t>man</a:t>
            </a:r>
            <a:r>
              <a:rPr lang="en-GB" dirty="0"/>
              <a:t>		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becomes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the </a:t>
            </a:r>
            <a:r>
              <a:rPr lang="en-GB" u="sng" dirty="0">
                <a:solidFill>
                  <a:srgbClr val="0070C0"/>
                </a:solidFill>
              </a:rPr>
              <a:t>gingerbread </a:t>
            </a:r>
            <a:r>
              <a:rPr lang="en-GB" b="1" dirty="0">
                <a:solidFill>
                  <a:srgbClr val="7030A0"/>
                </a:solidFill>
              </a:rPr>
              <a:t>man </a:t>
            </a:r>
            <a:r>
              <a:rPr lang="en-GB" dirty="0"/>
              <a:t>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dirty="0"/>
              <a:t> </a:t>
            </a:r>
            <a:r>
              <a:rPr lang="en-GB" b="1" dirty="0">
                <a:solidFill>
                  <a:srgbClr val="7030A0"/>
                </a:solidFill>
              </a:rPr>
              <a:t>football</a:t>
            </a:r>
            <a:r>
              <a:rPr lang="en-GB" dirty="0"/>
              <a:t>	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becomes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the </a:t>
            </a:r>
            <a:r>
              <a:rPr lang="en-GB" u="sng" dirty="0">
                <a:solidFill>
                  <a:srgbClr val="0070C0"/>
                </a:solidFill>
              </a:rPr>
              <a:t>old </a:t>
            </a:r>
            <a:r>
              <a:rPr lang="en-GB" b="1" dirty="0">
                <a:solidFill>
                  <a:srgbClr val="7030A0"/>
                </a:solidFill>
              </a:rPr>
              <a:t>football </a:t>
            </a:r>
            <a:r>
              <a:rPr lang="en-GB" i="1" u="sng" dirty="0">
                <a:solidFill>
                  <a:srgbClr val="00B050"/>
                </a:solidFill>
              </a:rPr>
              <a:t>by the shed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those </a:t>
            </a:r>
            <a:r>
              <a:rPr lang="en-GB" b="1" dirty="0">
                <a:solidFill>
                  <a:srgbClr val="7030A0"/>
                </a:solidFill>
              </a:rPr>
              <a:t>cars	</a:t>
            </a:r>
            <a:r>
              <a:rPr lang="en-GB" dirty="0"/>
              <a:t>	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becomes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those </a:t>
            </a:r>
            <a:r>
              <a:rPr lang="en-GB" b="1" dirty="0">
                <a:solidFill>
                  <a:srgbClr val="7030A0"/>
                </a:solidFill>
              </a:rPr>
              <a:t>cars</a:t>
            </a:r>
            <a:r>
              <a:rPr lang="en-GB" dirty="0"/>
              <a:t> </a:t>
            </a:r>
            <a:r>
              <a:rPr lang="en-GB" i="1" u="sng" dirty="0">
                <a:solidFill>
                  <a:srgbClr val="00B050"/>
                </a:solidFill>
              </a:rPr>
              <a:t>in the street</a:t>
            </a:r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E089C451-C9D7-B642-B710-D0ED600EA894}"/>
              </a:ext>
            </a:extLst>
          </p:cNvPr>
          <p:cNvSpPr/>
          <p:nvPr/>
        </p:nvSpPr>
        <p:spPr>
          <a:xfrm>
            <a:off x="944135" y="2866490"/>
            <a:ext cx="206571" cy="278380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E30E9B84-5FF3-A042-8327-A471A7CD3257}"/>
              </a:ext>
            </a:extLst>
          </p:cNvPr>
          <p:cNvSpPr/>
          <p:nvPr/>
        </p:nvSpPr>
        <p:spPr>
          <a:xfrm>
            <a:off x="944135" y="3485214"/>
            <a:ext cx="206571" cy="278380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A5F8883C-71E6-6448-BD6E-7F6D19E2E233}"/>
              </a:ext>
            </a:extLst>
          </p:cNvPr>
          <p:cNvSpPr/>
          <p:nvPr/>
        </p:nvSpPr>
        <p:spPr>
          <a:xfrm>
            <a:off x="944135" y="4103938"/>
            <a:ext cx="206571" cy="278380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hevron 6">
            <a:extLst>
              <a:ext uri="{FF2B5EF4-FFF2-40B4-BE49-F238E27FC236}">
                <a16:creationId xmlns:a16="http://schemas.microsoft.com/office/drawing/2014/main" id="{A0BB2373-E36A-F94A-91EC-F2F62769A158}"/>
              </a:ext>
            </a:extLst>
          </p:cNvPr>
          <p:cNvSpPr/>
          <p:nvPr/>
        </p:nvSpPr>
        <p:spPr>
          <a:xfrm>
            <a:off x="944135" y="4722662"/>
            <a:ext cx="206571" cy="278380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extLst>
              <a:ext uri="{FF2B5EF4-FFF2-40B4-BE49-F238E27FC236}">
                <a16:creationId xmlns:a16="http://schemas.microsoft.com/office/drawing/2014/main" id="{7C7BCF25-78B1-2141-B56F-880888BF53C2}"/>
              </a:ext>
            </a:extLst>
          </p:cNvPr>
          <p:cNvSpPr/>
          <p:nvPr/>
        </p:nvSpPr>
        <p:spPr>
          <a:xfrm>
            <a:off x="944135" y="5341385"/>
            <a:ext cx="206571" cy="278380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50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F512D-45C3-1A4E-A2F1-124456047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874" y="648942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>
                <a:latin typeface="+mn-lt"/>
              </a:rPr>
              <a:t>Expanding nouns before the noun</a:t>
            </a:r>
            <a:br>
              <a:rPr lang="en-GB" b="1" dirty="0">
                <a:latin typeface="+mn-lt"/>
              </a:rPr>
            </a:br>
            <a:endParaRPr lang="en-GB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2B782-83D9-EF47-B39E-6CF1EBA31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5014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rgbClr val="7030A0"/>
                </a:solidFill>
              </a:rPr>
              <a:t>tower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The </a:t>
            </a:r>
            <a:r>
              <a:rPr lang="en-GB" b="1" dirty="0">
                <a:solidFill>
                  <a:srgbClr val="7030A0"/>
                </a:solidFill>
              </a:rPr>
              <a:t>tower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The </a:t>
            </a:r>
            <a:r>
              <a:rPr lang="en-GB" u="sng" dirty="0">
                <a:solidFill>
                  <a:srgbClr val="0070C0"/>
                </a:solidFill>
              </a:rPr>
              <a:t>very tall </a:t>
            </a:r>
            <a:r>
              <a:rPr lang="en-GB" b="1" dirty="0">
                <a:solidFill>
                  <a:srgbClr val="7030A0"/>
                </a:solidFill>
              </a:rPr>
              <a:t>tower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Oval Callout 3">
            <a:extLst>
              <a:ext uri="{FF2B5EF4-FFF2-40B4-BE49-F238E27FC236}">
                <a16:creationId xmlns:a16="http://schemas.microsoft.com/office/drawing/2014/main" id="{68A89298-0938-934E-8F65-52B306145FEF}"/>
              </a:ext>
            </a:extLst>
          </p:cNvPr>
          <p:cNvSpPr/>
          <p:nvPr/>
        </p:nvSpPr>
        <p:spPr>
          <a:xfrm>
            <a:off x="1749989" y="1705666"/>
            <a:ext cx="1208969" cy="972274"/>
          </a:xfrm>
          <a:prstGeom prst="wedgeEllipseCallout">
            <a:avLst>
              <a:gd name="adj1" fmla="val -38442"/>
              <a:gd name="adj2" fmla="val 58941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noun</a:t>
            </a:r>
          </a:p>
        </p:txBody>
      </p:sp>
      <p:sp>
        <p:nvSpPr>
          <p:cNvPr id="5" name="Oval Callout 4">
            <a:extLst>
              <a:ext uri="{FF2B5EF4-FFF2-40B4-BE49-F238E27FC236}">
                <a16:creationId xmlns:a16="http://schemas.microsoft.com/office/drawing/2014/main" id="{15F065EF-D00C-E94E-A44D-1AC4EF8818E3}"/>
              </a:ext>
            </a:extLst>
          </p:cNvPr>
          <p:cNvSpPr/>
          <p:nvPr/>
        </p:nvSpPr>
        <p:spPr>
          <a:xfrm>
            <a:off x="2627773" y="2544403"/>
            <a:ext cx="1294544" cy="1099061"/>
          </a:xfrm>
          <a:prstGeom prst="wedgeEllipseCallout">
            <a:avLst>
              <a:gd name="adj1" fmla="val -59543"/>
              <a:gd name="adj2" fmla="val 31805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noun</a:t>
            </a:r>
          </a:p>
          <a:p>
            <a:pPr algn="ctr"/>
            <a:r>
              <a:rPr lang="en-GB" b="1" dirty="0"/>
              <a:t>phrase</a:t>
            </a:r>
          </a:p>
        </p:txBody>
      </p:sp>
      <p:sp>
        <p:nvSpPr>
          <p:cNvPr id="8" name="Oval Callout 7">
            <a:extLst>
              <a:ext uri="{FF2B5EF4-FFF2-40B4-BE49-F238E27FC236}">
                <a16:creationId xmlns:a16="http://schemas.microsoft.com/office/drawing/2014/main" id="{29C92C84-CAE3-AD40-A0C4-99FFB2C6CC27}"/>
              </a:ext>
            </a:extLst>
          </p:cNvPr>
          <p:cNvSpPr/>
          <p:nvPr/>
        </p:nvSpPr>
        <p:spPr>
          <a:xfrm>
            <a:off x="3878809" y="3675803"/>
            <a:ext cx="1294544" cy="1099061"/>
          </a:xfrm>
          <a:prstGeom prst="wedgeEllipseCallout">
            <a:avLst>
              <a:gd name="adj1" fmla="val -62718"/>
              <a:gd name="adj2" fmla="val -1961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noun</a:t>
            </a:r>
          </a:p>
          <a:p>
            <a:pPr algn="ctr"/>
            <a:r>
              <a:rPr lang="en-GB" b="1" dirty="0"/>
              <a:t>phrase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FA871366-ECE2-034E-8390-5390A04D6B79}"/>
              </a:ext>
            </a:extLst>
          </p:cNvPr>
          <p:cNvSpPr/>
          <p:nvPr/>
        </p:nvSpPr>
        <p:spPr>
          <a:xfrm>
            <a:off x="1168759" y="4754974"/>
            <a:ext cx="1985277" cy="9722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tells us more about the noun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C33BA43-9107-9E4C-8688-1F15152336B0}"/>
              </a:ext>
            </a:extLst>
          </p:cNvPr>
          <p:cNvCxnSpPr>
            <a:cxnSpLocks/>
          </p:cNvCxnSpPr>
          <p:nvPr/>
        </p:nvCxnSpPr>
        <p:spPr>
          <a:xfrm flipV="1">
            <a:off x="2161398" y="4284857"/>
            <a:ext cx="0" cy="434832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703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900E0-27EA-DC49-8DA5-AE5B3A900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Adding adjectives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0FE86-02F2-B24B-B706-608729CFD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most common way of creating noun phrases is to </a:t>
            </a:r>
            <a:r>
              <a:rPr lang="en-GB" b="1" dirty="0"/>
              <a:t>add adjectives</a:t>
            </a:r>
            <a:r>
              <a:rPr lang="en-GB" dirty="0"/>
              <a:t>.</a:t>
            </a:r>
          </a:p>
          <a:p>
            <a:endParaRPr lang="en-GB" dirty="0"/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dirty="0"/>
              <a:t> </a:t>
            </a:r>
            <a:r>
              <a:rPr lang="en-GB" u="sng" dirty="0">
                <a:solidFill>
                  <a:srgbClr val="0070C0"/>
                </a:solidFill>
              </a:rPr>
              <a:t>tall </a:t>
            </a:r>
            <a:r>
              <a:rPr lang="en-GB" b="1" dirty="0">
                <a:solidFill>
                  <a:srgbClr val="7030A0"/>
                </a:solidFill>
              </a:rPr>
              <a:t>tower</a:t>
            </a:r>
            <a:endParaRPr lang="en-GB" dirty="0"/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dirty="0"/>
              <a:t> </a:t>
            </a:r>
            <a:r>
              <a:rPr lang="en-GB" u="sng" dirty="0">
                <a:solidFill>
                  <a:srgbClr val="0070C0"/>
                </a:solidFill>
              </a:rPr>
              <a:t>tall, brown </a:t>
            </a:r>
            <a:r>
              <a:rPr lang="en-GB" b="1" dirty="0">
                <a:solidFill>
                  <a:srgbClr val="7030A0"/>
                </a:solidFill>
              </a:rPr>
              <a:t>tower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dirty="0"/>
              <a:t> </a:t>
            </a:r>
            <a:r>
              <a:rPr lang="en-GB" u="sng" dirty="0">
                <a:solidFill>
                  <a:srgbClr val="0070C0"/>
                </a:solidFill>
              </a:rPr>
              <a:t>old, tall, brown </a:t>
            </a:r>
            <a:r>
              <a:rPr lang="en-GB" b="1" dirty="0">
                <a:solidFill>
                  <a:srgbClr val="7030A0"/>
                </a:solidFill>
              </a:rPr>
              <a:t>tower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955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5AEC6-B436-B841-A6D5-750423344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But…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75E39-2B68-C34E-8A1E-C0E7CD245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959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Adding adjectives is not the only way to expand a noun phrase.</a:t>
            </a:r>
          </a:p>
          <a:p>
            <a:pPr marL="0" indent="0">
              <a:buNone/>
            </a:pPr>
            <a:r>
              <a:rPr lang="en-GB" b="1" i="1" dirty="0"/>
              <a:t>Can you spot the other word classes that have been used to expand the noun phrases?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very tall </a:t>
            </a:r>
            <a:r>
              <a:rPr lang="en-GB" b="1" dirty="0">
                <a:solidFill>
                  <a:srgbClr val="7030A0"/>
                </a:solidFill>
              </a:rPr>
              <a:t>tower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tall church </a:t>
            </a:r>
            <a:r>
              <a:rPr lang="en-GB" b="1" dirty="0">
                <a:solidFill>
                  <a:srgbClr val="7030A0"/>
                </a:solidFill>
              </a:rPr>
              <a:t>tower</a:t>
            </a:r>
          </a:p>
        </p:txBody>
      </p:sp>
    </p:spTree>
    <p:extLst>
      <p:ext uri="{BB962C8B-B14F-4D97-AF65-F5344CB8AC3E}">
        <p14:creationId xmlns:p14="http://schemas.microsoft.com/office/powerpoint/2010/main" val="1532765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5AEC6-B436-B841-A6D5-750423344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But…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75E39-2B68-C34E-8A1E-C0E7CD245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335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Adding adjectives is not the only way to expand a noun phrase.</a:t>
            </a:r>
          </a:p>
          <a:p>
            <a:pPr marL="0" indent="0">
              <a:buNone/>
            </a:pPr>
            <a:r>
              <a:rPr lang="en-GB" b="1" i="1" dirty="0"/>
              <a:t>Can you spot the other word classes that have been used to expand the noun phrases?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</a:t>
            </a:r>
            <a:r>
              <a:rPr lang="en-GB" u="sng" dirty="0">
                <a:solidFill>
                  <a:srgbClr val="0070C0"/>
                </a:solidFill>
              </a:rPr>
              <a:t>very tall </a:t>
            </a:r>
            <a:r>
              <a:rPr lang="en-GB" b="1" dirty="0">
                <a:solidFill>
                  <a:srgbClr val="7030A0"/>
                </a:solidFill>
              </a:rPr>
              <a:t>tower</a:t>
            </a:r>
            <a:endParaRPr lang="en-GB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en-GB" dirty="0"/>
              <a:t> </a:t>
            </a:r>
            <a:r>
              <a:rPr lang="en-GB" u="sng" dirty="0">
                <a:solidFill>
                  <a:srgbClr val="0070C0"/>
                </a:solidFill>
              </a:rPr>
              <a:t>tall church</a:t>
            </a:r>
            <a:r>
              <a:rPr lang="en-GB" dirty="0"/>
              <a:t> </a:t>
            </a:r>
            <a:r>
              <a:rPr lang="en-GB" b="1" dirty="0">
                <a:solidFill>
                  <a:srgbClr val="7030A0"/>
                </a:solidFill>
              </a:rPr>
              <a:t>tower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6" name="Oval Callout 5">
            <a:extLst>
              <a:ext uri="{FF2B5EF4-FFF2-40B4-BE49-F238E27FC236}">
                <a16:creationId xmlns:a16="http://schemas.microsoft.com/office/drawing/2014/main" id="{7D958C18-0049-E44F-870C-907406DE89C1}"/>
              </a:ext>
            </a:extLst>
          </p:cNvPr>
          <p:cNvSpPr/>
          <p:nvPr/>
        </p:nvSpPr>
        <p:spPr>
          <a:xfrm>
            <a:off x="3271690" y="2682988"/>
            <a:ext cx="3132534" cy="1492024"/>
          </a:xfrm>
          <a:prstGeom prst="wedgeEllipseCallout">
            <a:avLst>
              <a:gd name="adj1" fmla="val -63262"/>
              <a:gd name="adj2" fmla="val 3894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‘</a:t>
            </a:r>
            <a:r>
              <a:rPr lang="en-GB" b="1" dirty="0"/>
              <a:t>very’ is an adverb specifying the tallness of the tower</a:t>
            </a:r>
          </a:p>
        </p:txBody>
      </p:sp>
      <p:sp>
        <p:nvSpPr>
          <p:cNvPr id="7" name="Oval Callout 6">
            <a:extLst>
              <a:ext uri="{FF2B5EF4-FFF2-40B4-BE49-F238E27FC236}">
                <a16:creationId xmlns:a16="http://schemas.microsoft.com/office/drawing/2014/main" id="{1AEE11C5-48AB-C145-B184-9482D83B7861}"/>
              </a:ext>
            </a:extLst>
          </p:cNvPr>
          <p:cNvSpPr/>
          <p:nvPr/>
        </p:nvSpPr>
        <p:spPr>
          <a:xfrm>
            <a:off x="3067063" y="5334643"/>
            <a:ext cx="2925339" cy="1229335"/>
          </a:xfrm>
          <a:prstGeom prst="wedgeEllipseCallout">
            <a:avLst>
              <a:gd name="adj1" fmla="val -47267"/>
              <a:gd name="adj2" fmla="val -40684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'church’ is a noun telling us more about the tower</a:t>
            </a:r>
          </a:p>
        </p:txBody>
      </p:sp>
    </p:spTree>
    <p:extLst>
      <p:ext uri="{BB962C8B-B14F-4D97-AF65-F5344CB8AC3E}">
        <p14:creationId xmlns:p14="http://schemas.microsoft.com/office/powerpoint/2010/main" val="2346984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673</Words>
  <Application>Microsoft Macintosh PowerPoint</Application>
  <PresentationFormat>Widescreen</PresentationFormat>
  <Paragraphs>101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Rounded</vt:lpstr>
      <vt:lpstr>Calibri</vt:lpstr>
      <vt:lpstr>Calibri Light</vt:lpstr>
      <vt:lpstr>Office Theme</vt:lpstr>
      <vt:lpstr>PowerPoint Presentation</vt:lpstr>
      <vt:lpstr>PowerPoint Presentation</vt:lpstr>
      <vt:lpstr>Quiz</vt:lpstr>
      <vt:lpstr>Quiz</vt:lpstr>
      <vt:lpstr>Specificity and description</vt:lpstr>
      <vt:lpstr>Expanding nouns before the noun </vt:lpstr>
      <vt:lpstr>Adding adjectives</vt:lpstr>
      <vt:lpstr>But…</vt:lpstr>
      <vt:lpstr>But…</vt:lpstr>
      <vt:lpstr>Expanding nouns after the noun.</vt:lpstr>
      <vt:lpstr>Expanding nouns after the noun.</vt:lpstr>
      <vt:lpstr>PowerPoint Presentation</vt:lpstr>
      <vt:lpstr>Noun phrases in authentic writing</vt:lpstr>
      <vt:lpstr>To summarise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Expanded noun phrases</dc:title>
  <dc:creator>Rachel Clarke</dc:creator>
  <cp:lastModifiedBy>Alysanne Parker</cp:lastModifiedBy>
  <cp:revision>13</cp:revision>
  <dcterms:created xsi:type="dcterms:W3CDTF">2020-06-25T12:10:29Z</dcterms:created>
  <dcterms:modified xsi:type="dcterms:W3CDTF">2020-06-30T13:53:13Z</dcterms:modified>
</cp:coreProperties>
</file>