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498" r:id="rId3"/>
    <p:sldId id="583" r:id="rId4"/>
    <p:sldId id="584" r:id="rId5"/>
    <p:sldId id="585" r:id="rId6"/>
    <p:sldId id="586" r:id="rId7"/>
    <p:sldId id="588" r:id="rId8"/>
    <p:sldId id="589" r:id="rId9"/>
    <p:sldId id="590" r:id="rId10"/>
    <p:sldId id="592" r:id="rId11"/>
    <p:sldId id="599" r:id="rId12"/>
    <p:sldId id="593" r:id="rId13"/>
    <p:sldId id="601" r:id="rId14"/>
    <p:sldId id="596" r:id="rId15"/>
    <p:sldId id="594" r:id="rId16"/>
    <p:sldId id="595" r:id="rId17"/>
    <p:sldId id="502" r:id="rId18"/>
    <p:sldId id="273" r:id="rId19"/>
    <p:sldId id="60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646"/>
  </p:normalViewPr>
  <p:slideViewPr>
    <p:cSldViewPr snapToGrid="0" snapToObjects="1">
      <p:cViewPr varScale="1">
        <p:scale>
          <a:sx n="104" d="100"/>
          <a:sy n="104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DD917-87C2-084C-9F7B-60F2DC6DDA42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82C89-9253-8346-B9FB-B47C651D1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472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FA4B7-3154-904D-AB30-F8D27F9CD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4C39B-E772-794F-AB41-E895254D9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6398-93AE-5A43-8753-E00B1AA7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DBBBD-638C-754E-8276-2EB98C9B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D362A-EA72-1948-A4D7-0A1E7BE9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9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EFCF-F3D2-ED4E-8979-ECB5F11D6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37A496-C949-CF46-855C-B9D5917A1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6E55E-633B-F348-BB84-9DDA298C5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0531E-97BB-8D4E-918A-AF2819936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FA846-3CAB-ED48-9D9A-0A752E45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65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4C99A-2EE4-9F46-AB25-4D1441175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AE948-317F-CE4E-9971-12773429A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7EFB6-D09C-6141-985C-D126B547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B95C1-010D-7E4C-BC66-3D6B5B7D9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0130F-D18A-0643-AD0F-F3820D82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68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3D40-C880-1448-BE78-05C74DA82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9755D-7842-7B4B-8CED-1E4248DDC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525C2-6E0F-7343-A532-E00383CDC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E7A1B-E2C6-D549-B088-5BCA0E40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C066A-2B17-4B47-A713-CCCD150F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02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510C0-EDD4-634C-AB28-8453B2A3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C8BE2-F747-1C46-B6EF-237A8FB9D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D2397-253E-F44E-8D7D-80AD05DB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52314-ECA1-7F46-8C52-1C85F6527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C2062-F28A-C948-A071-659BE206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5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5F1C-25EB-644D-A49F-4B3E4224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01517-5BBB-684D-9B19-5503FD715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B2B8B-9774-C440-A9C0-58C784F49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64D77-1191-E948-98B6-83F8644C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287FA-138C-7A4B-9CD0-E2024DF6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43B08-B3BD-7743-88E0-E0E041B1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67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80EC9-0584-514C-922B-CF8CF3966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7AD36-323E-0C4D-88E5-782C66BC2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E19E1-E90A-1147-B6EE-62B1F404B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A94511-4CD2-AE40-81E6-BE5934261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03E778-93BA-8E48-89B5-A85FB62DEB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CE4D20-F9E9-F24F-AA65-3EC2C91C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D48C30-387B-1944-B396-507DD6E5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E724B3-2842-0149-B6D1-C18D251F7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31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2445-3AF2-E344-93DA-8EC0B670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729BC8-051A-9D4A-B0B8-94F590A5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076B2-858B-BC4E-BA4D-CB0B22DEF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7B3419-612F-084B-A6D0-941AE28F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2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79EE51-F505-9147-92D9-233EFA5A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FD7387-5C3B-5D48-B8D6-84D315736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8675D-B12A-5540-AE66-0FB23281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20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E3176-DA99-D14A-B9F3-E60947486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E0F0B-A34E-5D4E-9C0B-8C15F28B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FEF5F3-E6A9-1F4B-8E6C-27B9762A9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D0313-15BB-CF46-9B9F-DF4675AA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47FC5-2A13-B34C-9379-56749122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4450E-C5C5-D344-A3C7-72F68D77B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21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7A868-9900-5045-8447-CB827FF7A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73CB90-304B-E74B-8E61-E5941D5E2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3CCF5-E17B-E544-9571-467E51DA3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C0E75-6A61-4C45-A694-6029D7500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607E3-D1A7-8645-A03A-B301E126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FB7EF-A4CE-354E-B2CA-B5011EE8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09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245136-CF95-5F43-A0BD-72A0C408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BD052-3FA4-8E4A-AD57-4B00201F4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40A10-4C56-6B4C-824E-81B80AE6B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D6325-CB9D-2249-9AF2-5F1D4FB04A33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4443A-1375-8949-BBAA-2708EB09D9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333E0-FE37-9349-9C12-0B56376E9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1584C-F556-214A-B4E1-517DE41AA9A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2EE6B4-24A7-9147-810E-245D7BF2B94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200" y="6264276"/>
            <a:ext cx="2007701" cy="4571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33494A-0A6D-814A-9A76-677C08289385}"/>
              </a:ext>
            </a:extLst>
          </p:cNvPr>
          <p:cNvCxnSpPr>
            <a:cxnSpLocks/>
          </p:cNvCxnSpPr>
          <p:nvPr userDrawn="1"/>
        </p:nvCxnSpPr>
        <p:spPr>
          <a:xfrm>
            <a:off x="914466" y="6174157"/>
            <a:ext cx="1043933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6235B67-1828-5B4C-8B1B-A9B41D0247D0}"/>
              </a:ext>
            </a:extLst>
          </p:cNvPr>
          <p:cNvSpPr/>
          <p:nvPr userDrawn="1"/>
        </p:nvSpPr>
        <p:spPr>
          <a:xfrm>
            <a:off x="11002422" y="636974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4B8349B0-BC47-8043-B955-3F0C9A5DAB95}" type="slidenum">
              <a:rPr lang="en-GB" sz="11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endParaRPr lang="en-US" sz="11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116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448AAA-44D2-FE4B-8B6C-B2947680C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90" y="-19050"/>
            <a:ext cx="12125010" cy="6896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5A29D5-DB03-F447-9F1A-957BAC56A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69C4A10-479C-2241-88DB-99E5A8D498E0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7638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FFAF7-ABA2-1740-B56B-785980CC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passive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3CE4-C1E6-7E4F-9472-F51A5E2D0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When using the passive voice, the focus of the sentence is on the </a:t>
            </a:r>
            <a:r>
              <a:rPr lang="en-GB" b="1" dirty="0">
                <a:solidFill>
                  <a:srgbClr val="92D050"/>
                </a:solidFill>
              </a:rPr>
              <a:t>object</a:t>
            </a:r>
            <a:r>
              <a:rPr lang="en-GB" dirty="0"/>
              <a:t> and what has been done to it. 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GB" sz="55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kicked the football.</a:t>
            </a:r>
          </a:p>
          <a:p>
            <a:pPr marL="0" indent="0" algn="ctr">
              <a:buNone/>
            </a:pP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sz="5500" b="1" dirty="0">
                <a:solidFill>
                  <a:srgbClr val="7030A0"/>
                </a:solidFill>
              </a:rPr>
              <a:t>football </a:t>
            </a:r>
            <a:r>
              <a:rPr lang="en-GB" sz="5500" b="1" dirty="0">
                <a:solidFill>
                  <a:srgbClr val="00B050"/>
                </a:solidFill>
              </a:rPr>
              <a:t>was kicked </a:t>
            </a: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by the </a:t>
            </a:r>
            <a:r>
              <a:rPr lang="en-GB" sz="5500" b="1" dirty="0">
                <a:solidFill>
                  <a:srgbClr val="00B0F0"/>
                </a:solidFill>
              </a:rPr>
              <a:t>boy</a:t>
            </a: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FAEEC80-6E53-5949-867C-09285182FEB8}"/>
              </a:ext>
            </a:extLst>
          </p:cNvPr>
          <p:cNvSpPr/>
          <p:nvPr/>
        </p:nvSpPr>
        <p:spPr>
          <a:xfrm>
            <a:off x="2493027" y="5321762"/>
            <a:ext cx="1615440" cy="93648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89F4252-5FE4-AE42-B362-CD2C3D8F4266}"/>
              </a:ext>
            </a:extLst>
          </p:cNvPr>
          <p:cNvCxnSpPr>
            <a:cxnSpLocks/>
          </p:cNvCxnSpPr>
          <p:nvPr/>
        </p:nvCxnSpPr>
        <p:spPr>
          <a:xfrm flipV="1">
            <a:off x="3300747" y="4983148"/>
            <a:ext cx="0" cy="25414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DF3B83A-6296-334D-9D71-5F142E5934E7}"/>
              </a:ext>
            </a:extLst>
          </p:cNvPr>
          <p:cNvSpPr/>
          <p:nvPr/>
        </p:nvSpPr>
        <p:spPr>
          <a:xfrm>
            <a:off x="2746750" y="555917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subject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B52B3CB-4DCF-7D4A-B042-F95761FB6AB4}"/>
              </a:ext>
            </a:extLst>
          </p:cNvPr>
          <p:cNvSpPr/>
          <p:nvPr/>
        </p:nvSpPr>
        <p:spPr>
          <a:xfrm>
            <a:off x="5288280" y="5321762"/>
            <a:ext cx="1615440" cy="9364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C057A2C-2D7C-CC4B-87E1-C8E9EE2BD805}"/>
              </a:ext>
            </a:extLst>
          </p:cNvPr>
          <p:cNvCxnSpPr>
            <a:cxnSpLocks/>
          </p:cNvCxnSpPr>
          <p:nvPr/>
        </p:nvCxnSpPr>
        <p:spPr>
          <a:xfrm flipV="1">
            <a:off x="6096000" y="4983148"/>
            <a:ext cx="0" cy="25414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EB96DF6-FA1C-C24D-98B2-94FDE619EFA4}"/>
              </a:ext>
            </a:extLst>
          </p:cNvPr>
          <p:cNvSpPr/>
          <p:nvPr/>
        </p:nvSpPr>
        <p:spPr>
          <a:xfrm>
            <a:off x="5717370" y="5559170"/>
            <a:ext cx="7572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verb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125AC85-6E2F-D046-9F8C-4FA4CA755744}"/>
              </a:ext>
            </a:extLst>
          </p:cNvPr>
          <p:cNvSpPr/>
          <p:nvPr/>
        </p:nvSpPr>
        <p:spPr>
          <a:xfrm>
            <a:off x="9698973" y="5321762"/>
            <a:ext cx="1615440" cy="93648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9C3DD5-9CA8-5346-BC2A-BA47DF365D2E}"/>
              </a:ext>
            </a:extLst>
          </p:cNvPr>
          <p:cNvCxnSpPr>
            <a:cxnSpLocks/>
          </p:cNvCxnSpPr>
          <p:nvPr/>
        </p:nvCxnSpPr>
        <p:spPr>
          <a:xfrm flipV="1">
            <a:off x="10506693" y="4983148"/>
            <a:ext cx="0" cy="25414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02EA971-8D6F-3046-A0BF-AECE780DFD39}"/>
              </a:ext>
            </a:extLst>
          </p:cNvPr>
          <p:cNvSpPr/>
          <p:nvPr/>
        </p:nvSpPr>
        <p:spPr>
          <a:xfrm>
            <a:off x="10014411" y="5559170"/>
            <a:ext cx="984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034370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FFAF7-ABA2-1740-B56B-785980CC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Noting how the verb is formed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3CE4-C1E6-7E4F-9472-F51A5E2D0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When we form the passive, we use the verb ‘to be’ + the past participle.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football </a:t>
            </a:r>
            <a:r>
              <a:rPr lang="en-GB" sz="5500" b="1" dirty="0">
                <a:solidFill>
                  <a:srgbClr val="00B050"/>
                </a:solidFill>
              </a:rPr>
              <a:t>was kicked </a:t>
            </a: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by the boy.</a:t>
            </a:r>
          </a:p>
          <a:p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460768B-C1BB-5349-90D3-ABF160239ABE}"/>
              </a:ext>
            </a:extLst>
          </p:cNvPr>
          <p:cNvSpPr/>
          <p:nvPr/>
        </p:nvSpPr>
        <p:spPr>
          <a:xfrm>
            <a:off x="4537050" y="4366722"/>
            <a:ext cx="1261059" cy="9364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50B3684-A194-C641-AA51-327693D1ABE4}"/>
              </a:ext>
            </a:extLst>
          </p:cNvPr>
          <p:cNvCxnSpPr>
            <a:cxnSpLocks/>
          </p:cNvCxnSpPr>
          <p:nvPr/>
        </p:nvCxnSpPr>
        <p:spPr>
          <a:xfrm flipV="1">
            <a:off x="5167579" y="4028108"/>
            <a:ext cx="0" cy="25414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C274CEC-0AD2-9243-9868-1F3209696218}"/>
              </a:ext>
            </a:extLst>
          </p:cNvPr>
          <p:cNvSpPr/>
          <p:nvPr/>
        </p:nvSpPr>
        <p:spPr>
          <a:xfrm>
            <a:off x="4661374" y="4604130"/>
            <a:ext cx="10124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‘to be’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A68C98B-FEA3-8D40-85AE-54A122D68936}"/>
              </a:ext>
            </a:extLst>
          </p:cNvPr>
          <p:cNvSpPr/>
          <p:nvPr/>
        </p:nvSpPr>
        <p:spPr>
          <a:xfrm>
            <a:off x="5922433" y="4366722"/>
            <a:ext cx="1900767" cy="9364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2EE7B9A-0E8F-CA45-A0FD-1EF984385B14}"/>
              </a:ext>
            </a:extLst>
          </p:cNvPr>
          <p:cNvCxnSpPr>
            <a:cxnSpLocks/>
          </p:cNvCxnSpPr>
          <p:nvPr/>
        </p:nvCxnSpPr>
        <p:spPr>
          <a:xfrm flipV="1">
            <a:off x="6843979" y="4028110"/>
            <a:ext cx="0" cy="25414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A5EC65B-B00B-154E-ABA4-AF978F8C5A57}"/>
              </a:ext>
            </a:extLst>
          </p:cNvPr>
          <p:cNvSpPr/>
          <p:nvPr/>
        </p:nvSpPr>
        <p:spPr>
          <a:xfrm>
            <a:off x="5922433" y="4644770"/>
            <a:ext cx="19007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/>
              <a:t>past participle</a:t>
            </a:r>
          </a:p>
        </p:txBody>
      </p:sp>
    </p:spTree>
    <p:extLst>
      <p:ext uri="{BB962C8B-B14F-4D97-AF65-F5344CB8AC3E}">
        <p14:creationId xmlns:p14="http://schemas.microsoft.com/office/powerpoint/2010/main" val="406410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401FC-901C-C24F-BC0F-4E54D43A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Identifying the passive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4965A-3562-BB4A-BF2C-D48BE3A98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of the verb </a:t>
            </a:r>
            <a:r>
              <a:rPr lang="en-GB" dirty="0">
                <a:solidFill>
                  <a:srgbClr val="00B050"/>
                </a:solidFill>
              </a:rPr>
              <a:t>‘to be’ + the past participle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92D050"/>
                </a:solidFill>
              </a:rPr>
              <a:t>object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en-GB" dirty="0"/>
              <a:t> </a:t>
            </a:r>
            <a:r>
              <a:rPr lang="en-GB" dirty="0">
                <a:solidFill>
                  <a:srgbClr val="0070C0"/>
                </a:solidFill>
              </a:rPr>
              <a:t>subject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C000"/>
                </a:solidFill>
              </a:rPr>
              <a:t>…by/ by the…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sz="5500" dirty="0"/>
              <a:t> </a:t>
            </a:r>
            <a:r>
              <a:rPr lang="en-GB" sz="5500" b="1" dirty="0">
                <a:solidFill>
                  <a:srgbClr val="92D050"/>
                </a:solidFill>
              </a:rPr>
              <a:t>football</a:t>
            </a:r>
            <a:r>
              <a:rPr lang="en-GB" sz="5500" dirty="0"/>
              <a:t> </a:t>
            </a:r>
            <a:r>
              <a:rPr lang="en-GB" sz="5500" b="1" dirty="0">
                <a:solidFill>
                  <a:srgbClr val="00B050"/>
                </a:solidFill>
              </a:rPr>
              <a:t>was kicked </a:t>
            </a:r>
            <a:r>
              <a:rPr lang="en-GB" sz="5500" b="1" dirty="0">
                <a:solidFill>
                  <a:srgbClr val="FFC000"/>
                </a:solidFill>
              </a:rPr>
              <a:t>by the </a:t>
            </a:r>
            <a:r>
              <a:rPr lang="en-GB" sz="5500" b="1" dirty="0">
                <a:solidFill>
                  <a:srgbClr val="0070C0"/>
                </a:solidFill>
              </a:rPr>
              <a:t>boy</a:t>
            </a:r>
            <a:r>
              <a:rPr lang="en-GB" sz="5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514350" indent="-514350" algn="ctr"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421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7DB1C-226F-AB4B-BF4D-1A5974D4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Sometimes the subject is missing…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6281B-1DF7-834E-8064-788F67DEA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It is possible to form the passive voice without revealing the subject of the sentence. This is sometimes called ‘the agentless passive’.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b="1" dirty="0">
                <a:solidFill>
                  <a:srgbClr val="92D050"/>
                </a:solidFill>
              </a:rPr>
              <a:t>football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was kicked </a:t>
            </a:r>
            <a:r>
              <a:rPr lang="en-GB" b="1" dirty="0">
                <a:solidFill>
                  <a:srgbClr val="FFC000"/>
                </a:solidFill>
              </a:rPr>
              <a:t>by the </a:t>
            </a:r>
            <a:r>
              <a:rPr lang="en-GB" b="1" dirty="0">
                <a:solidFill>
                  <a:srgbClr val="0070C0"/>
                </a:solidFill>
              </a:rPr>
              <a:t>boy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football was kicked.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know the football was kicked, but we no longer know by whom.</a:t>
            </a:r>
          </a:p>
          <a:p>
            <a:pPr marL="0" indent="0" algn="ctr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useful when we want to emphasise what has happened rather then who undertook the action.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514350" indent="-514350" algn="ctr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422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7DB1C-226F-AB4B-BF4D-1A5974D4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Sometimes the subject is missing…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6281B-1DF7-834E-8064-788F67DEA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It is possible to form the passive voice without revealing the subject of the sentence. This is sometimes called ‘the agentless passive’.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b="1" dirty="0">
                <a:solidFill>
                  <a:srgbClr val="92D050"/>
                </a:solidFill>
              </a:rPr>
              <a:t>football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was kicked </a:t>
            </a:r>
            <a:r>
              <a:rPr lang="en-GB" b="1" dirty="0">
                <a:solidFill>
                  <a:srgbClr val="FFC000"/>
                </a:solidFill>
              </a:rPr>
              <a:t>by the </a:t>
            </a:r>
            <a:r>
              <a:rPr lang="en-GB" b="1" dirty="0">
                <a:solidFill>
                  <a:srgbClr val="0070C0"/>
                </a:solidFill>
              </a:rPr>
              <a:t>boy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football was kicked.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know the football was kicked, but we no longer know by whom.</a:t>
            </a:r>
          </a:p>
          <a:p>
            <a:pPr marL="0" indent="0" algn="ctr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useful when we want to emphasise what has happened rather then who undertook the action.</a:t>
            </a:r>
          </a:p>
          <a:p>
            <a:pPr marL="0" indent="0" algn="ctr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can check that the sentence is passive by adding </a:t>
            </a:r>
            <a:r>
              <a:rPr lang="en-GB" b="1" dirty="0">
                <a:solidFill>
                  <a:srgbClr val="FFC000"/>
                </a:solidFill>
              </a:rPr>
              <a:t>by/ by the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</a:p>
          <a:p>
            <a:pPr marL="0" indent="0" algn="ctr">
              <a:buNone/>
            </a:pPr>
            <a:endParaRPr lang="en-GB" dirty="0"/>
          </a:p>
          <a:p>
            <a:pPr marL="514350" indent="-514350" algn="ctr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187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D0F0-7EB6-454F-BF39-515DA5F1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AE3E4-CCA9-FC4B-9BF0-97C5A793A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which sentences use the </a:t>
            </a:r>
            <a:r>
              <a:rPr lang="en-GB" b="1" dirty="0">
                <a:solidFill>
                  <a:srgbClr val="FF0000"/>
                </a:solidFill>
              </a:rPr>
              <a:t>active voice </a:t>
            </a:r>
            <a:r>
              <a:rPr lang="en-GB" dirty="0"/>
              <a:t>and which use the </a:t>
            </a:r>
            <a:r>
              <a:rPr lang="en-GB" b="1" dirty="0">
                <a:solidFill>
                  <a:srgbClr val="7030A0"/>
                </a:solidFill>
              </a:rPr>
              <a:t>passive voice</a:t>
            </a:r>
            <a:r>
              <a:rPr lang="en-GB" dirty="0"/>
              <a:t>?</a:t>
            </a:r>
          </a:p>
          <a:p>
            <a:pPr marL="0" indent="0">
              <a:buNone/>
            </a:pPr>
            <a:r>
              <a:rPr lang="en-GB" dirty="0"/>
              <a:t>	The tree was climbed by the squirrel.</a:t>
            </a:r>
          </a:p>
          <a:p>
            <a:pPr marL="0" indent="0">
              <a:buNone/>
            </a:pPr>
            <a:r>
              <a:rPr lang="en-GB" dirty="0"/>
              <a:t>	Rachel watered the garden.</a:t>
            </a:r>
          </a:p>
          <a:p>
            <a:pPr marL="0" indent="0">
              <a:buNone/>
            </a:pPr>
            <a:r>
              <a:rPr lang="en-GB" dirty="0"/>
              <a:t>	A swimmer was rescued by the lifeguard.</a:t>
            </a:r>
          </a:p>
          <a:p>
            <a:pPr marL="0" indent="0">
              <a:buNone/>
            </a:pPr>
            <a:r>
              <a:rPr lang="en-GB" dirty="0"/>
              <a:t>	Jodie was given a sticker.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278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D0F0-7EB6-454F-BF39-515DA5F1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AE3E4-CCA9-FC4B-9BF0-97C5A793A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Can you identify which sentences use the </a:t>
            </a:r>
            <a:r>
              <a:rPr lang="en-GB" b="1" i="1" dirty="0">
                <a:solidFill>
                  <a:srgbClr val="FF0000"/>
                </a:solidFill>
              </a:rPr>
              <a:t>active voice </a:t>
            </a:r>
            <a:r>
              <a:rPr lang="en-GB" i="1" dirty="0"/>
              <a:t>and which use the </a:t>
            </a:r>
            <a:r>
              <a:rPr lang="en-GB" b="1" i="1" dirty="0">
                <a:solidFill>
                  <a:srgbClr val="7030A0"/>
                </a:solidFill>
              </a:rPr>
              <a:t>passive voice</a:t>
            </a:r>
            <a:r>
              <a:rPr lang="en-GB" i="1" dirty="0"/>
              <a:t>?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7030A0"/>
                </a:solidFill>
              </a:rPr>
              <a:t>The tree was climbed by the squirrel.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Rachel watered the garden.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7030A0"/>
                </a:solidFill>
              </a:rPr>
              <a:t>A swimmer was rescued by the lifeguard.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7030A0"/>
                </a:solidFill>
              </a:rPr>
              <a:t>Jodie was given a sticker. (</a:t>
            </a:r>
            <a:r>
              <a:rPr lang="en-GB" b="1" dirty="0">
                <a:solidFill>
                  <a:srgbClr val="FFC000"/>
                </a:solidFill>
              </a:rPr>
              <a:t>by her </a:t>
            </a:r>
            <a:r>
              <a:rPr lang="en-GB" dirty="0">
                <a:solidFill>
                  <a:srgbClr val="7030A0"/>
                </a:solidFill>
              </a:rPr>
              <a:t>teacher… </a:t>
            </a:r>
            <a:r>
              <a:rPr lang="en-GB" b="1" dirty="0">
                <a:solidFill>
                  <a:srgbClr val="FFC000"/>
                </a:solidFill>
              </a:rPr>
              <a:t>by</a:t>
            </a:r>
            <a:r>
              <a:rPr lang="en-GB" dirty="0">
                <a:solidFill>
                  <a:srgbClr val="7030A0"/>
                </a:solidFill>
              </a:rPr>
              <a:t> Mrs Jones… etc.)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757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65B0-7EE2-7F47-9A15-F46A761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Using the passive voice authentically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90881-4171-4643-A206-494FCCEA8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4849"/>
            <a:ext cx="10515600" cy="4886045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To withhold information about who did the action – ‘the window was broken’; ‘council spending has been cut’.</a:t>
            </a:r>
          </a:p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To create an objective, detached voice e.g. in science writing this puts the focus on the science activity rather that the scientist conducting it – ‘the jars were filled with salt water’ rather than ‘we put salt in the water’.</a:t>
            </a:r>
          </a:p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To create a formal register through the use of the agentless passive (where there is no subject)</a:t>
            </a: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F292F7D6-4D8C-4D48-96EE-D05A1C6C62DE}"/>
              </a:ext>
            </a:extLst>
          </p:cNvPr>
          <p:cNvSpPr/>
          <p:nvPr/>
        </p:nvSpPr>
        <p:spPr>
          <a:xfrm>
            <a:off x="944135" y="1891841"/>
            <a:ext cx="206571" cy="278380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1D6E6691-15CD-7E4A-B510-62896DF5AE76}"/>
              </a:ext>
            </a:extLst>
          </p:cNvPr>
          <p:cNvSpPr/>
          <p:nvPr/>
        </p:nvSpPr>
        <p:spPr>
          <a:xfrm>
            <a:off x="944135" y="2858699"/>
            <a:ext cx="206571" cy="278380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>
            <a:extLst>
              <a:ext uri="{FF2B5EF4-FFF2-40B4-BE49-F238E27FC236}">
                <a16:creationId xmlns:a16="http://schemas.microsoft.com/office/drawing/2014/main" id="{BCBA8EF9-955B-654F-8DB3-96F9DEF67B91}"/>
              </a:ext>
            </a:extLst>
          </p:cNvPr>
          <p:cNvSpPr/>
          <p:nvPr/>
        </p:nvSpPr>
        <p:spPr>
          <a:xfrm>
            <a:off x="944135" y="3856468"/>
            <a:ext cx="206571" cy="278380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08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3D68-7486-AE4B-833A-6428FD2D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Essential prior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F41C7-8374-D546-BC0A-EDAC5E351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Understanding of the verb ‘to be’ and how it can be used as an auxiliary verb</a:t>
            </a:r>
          </a:p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Recognise the past participle and that whilst –ed is a common way to form it, there are other ways too e.g. dig/ dug, sing/ sang etc.</a:t>
            </a:r>
          </a:p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Understand the role of the subject, verb and object within a sentence</a:t>
            </a:r>
          </a:p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Understand the effect of the subordinating conjunctions ‘if’ and ‘that’ on the rest of the sentence</a:t>
            </a:r>
          </a:p>
          <a:p>
            <a:pPr marL="457200" lvl="1" indent="0">
              <a:spcBef>
                <a:spcPts val="1100"/>
              </a:spcBef>
              <a:spcAft>
                <a:spcPts val="1200"/>
              </a:spcAft>
              <a:buNone/>
            </a:pPr>
            <a:r>
              <a:rPr lang="en-GB" sz="2800" dirty="0"/>
              <a:t>Appreciate that there are different levels of formality in writing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884B49D3-4329-4A4C-9265-594925342F03}"/>
              </a:ext>
            </a:extLst>
          </p:cNvPr>
          <p:cNvSpPr/>
          <p:nvPr/>
        </p:nvSpPr>
        <p:spPr>
          <a:xfrm>
            <a:off x="944135" y="1891841"/>
            <a:ext cx="206571" cy="278380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31C342D9-AD84-704E-A85A-B21283171123}"/>
              </a:ext>
            </a:extLst>
          </p:cNvPr>
          <p:cNvSpPr/>
          <p:nvPr/>
        </p:nvSpPr>
        <p:spPr>
          <a:xfrm>
            <a:off x="944135" y="2858699"/>
            <a:ext cx="206571" cy="278380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6C2B19A0-7CFB-1F4C-9D37-B29BDEF6EB0E}"/>
              </a:ext>
            </a:extLst>
          </p:cNvPr>
          <p:cNvSpPr/>
          <p:nvPr/>
        </p:nvSpPr>
        <p:spPr>
          <a:xfrm>
            <a:off x="944135" y="3856468"/>
            <a:ext cx="206571" cy="278380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66C978CE-B41D-B846-B0A4-59CD672EFCEC}"/>
              </a:ext>
            </a:extLst>
          </p:cNvPr>
          <p:cNvSpPr/>
          <p:nvPr/>
        </p:nvSpPr>
        <p:spPr>
          <a:xfrm>
            <a:off x="944135" y="4807206"/>
            <a:ext cx="206571" cy="27838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FB53C936-BC1B-5E47-B992-90A48A4439D8}"/>
              </a:ext>
            </a:extLst>
          </p:cNvPr>
          <p:cNvSpPr/>
          <p:nvPr/>
        </p:nvSpPr>
        <p:spPr>
          <a:xfrm>
            <a:off x="944135" y="5757945"/>
            <a:ext cx="206571" cy="27838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625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448AAA-44D2-FE4B-8B6C-B2947680C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90" y="-19050"/>
            <a:ext cx="12125010" cy="6896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5A29D5-DB03-F447-9F1A-957BAC56A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69C4A10-479C-2241-88DB-99E5A8D498E0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63B515-C96E-AF4A-88CB-797F47DCD8C3}"/>
              </a:ext>
            </a:extLst>
          </p:cNvPr>
          <p:cNvSpPr/>
          <p:nvPr/>
        </p:nvSpPr>
        <p:spPr>
          <a:xfrm>
            <a:off x="5405337" y="2053211"/>
            <a:ext cx="6222370" cy="124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Google Shape;430;p38">
            <a:extLst>
              <a:ext uri="{FF2B5EF4-FFF2-40B4-BE49-F238E27FC236}">
                <a16:creationId xmlns:a16="http://schemas.microsoft.com/office/drawing/2014/main" id="{26E6054B-7E70-D347-8972-1AF2ACAE8200}"/>
              </a:ext>
            </a:extLst>
          </p:cNvPr>
          <p:cNvSpPr txBox="1"/>
          <p:nvPr/>
        </p:nvSpPr>
        <p:spPr>
          <a:xfrm>
            <a:off x="5431022" y="2053211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6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FED3-2054-E742-8658-3F46EA10E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active and passive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7DCAD-8E6B-704F-A4E5-138FC2BC3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</a:rPr>
              <a:t>active voice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and the </a:t>
            </a:r>
            <a:r>
              <a:rPr lang="en-GB" b="1" dirty="0">
                <a:solidFill>
                  <a:srgbClr val="FFC000"/>
                </a:solidFill>
              </a:rPr>
              <a:t>passive voice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allow writers to make different choices about where the information in a clause is placed, and what information to share.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</a:rPr>
              <a:t>active voice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generally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creates a clear, direct way of writing where the focus is on the actions of the </a:t>
            </a:r>
            <a:r>
              <a:rPr lang="en-GB" b="1" dirty="0">
                <a:solidFill>
                  <a:srgbClr val="7030A0"/>
                </a:solidFill>
              </a:rPr>
              <a:t>subject</a:t>
            </a:r>
            <a:r>
              <a:rPr lang="en-GB" i="1" dirty="0"/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the sentence. When using the 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passive voice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the focus shifts to the </a:t>
            </a:r>
            <a:r>
              <a:rPr lang="en-GB" b="1" dirty="0">
                <a:solidFill>
                  <a:srgbClr val="92D050"/>
                </a:solidFill>
              </a:rPr>
              <a:t>object</a:t>
            </a:r>
            <a:r>
              <a:rPr lang="en-GB" i="1" dirty="0"/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the sentence.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Recognising 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subject</a:t>
            </a:r>
            <a:r>
              <a:rPr lang="en-GB" dirty="0"/>
              <a:t>, </a:t>
            </a:r>
            <a:r>
              <a:rPr lang="en-GB" b="1" dirty="0">
                <a:solidFill>
                  <a:srgbClr val="00B050"/>
                </a:solidFill>
              </a:rPr>
              <a:t>verb</a:t>
            </a:r>
            <a:r>
              <a:rPr lang="en-GB" dirty="0"/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and </a:t>
            </a:r>
            <a:r>
              <a:rPr lang="en-GB" b="1" dirty="0">
                <a:solidFill>
                  <a:srgbClr val="00B0F0"/>
                </a:solidFill>
              </a:rPr>
              <a:t>object</a:t>
            </a:r>
            <a:r>
              <a:rPr lang="en-GB" b="1" dirty="0"/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within a sentence is important for working with the passive voice. </a:t>
            </a: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5794A20A-D824-184C-8C1D-B11692D09354}"/>
              </a:ext>
            </a:extLst>
          </p:cNvPr>
          <p:cNvSpPr/>
          <p:nvPr/>
        </p:nvSpPr>
        <p:spPr>
          <a:xfrm>
            <a:off x="950441" y="1952076"/>
            <a:ext cx="216846" cy="346227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F17F26CA-6193-0D4C-A7CE-4692BE9DE673}"/>
              </a:ext>
            </a:extLst>
          </p:cNvPr>
          <p:cNvSpPr/>
          <p:nvPr/>
        </p:nvSpPr>
        <p:spPr>
          <a:xfrm>
            <a:off x="954409" y="3508736"/>
            <a:ext cx="216846" cy="346227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>
            <a:extLst>
              <a:ext uri="{FF2B5EF4-FFF2-40B4-BE49-F238E27FC236}">
                <a16:creationId xmlns:a16="http://schemas.microsoft.com/office/drawing/2014/main" id="{9EA0AD11-F58A-E04F-931B-7D64CE15C7B9}"/>
              </a:ext>
            </a:extLst>
          </p:cNvPr>
          <p:cNvSpPr/>
          <p:nvPr/>
        </p:nvSpPr>
        <p:spPr>
          <a:xfrm>
            <a:off x="954409" y="5065396"/>
            <a:ext cx="216846" cy="346227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5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2B378-CC21-5D4F-A6CD-75ED0AE7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368C7-6FF1-FE42-88A2-A10FF1159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875" y="16402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The subject of a sentence is the person or thing undertaking the verb in the sentence.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sz="6000" b="1" dirty="0"/>
              <a:t> </a:t>
            </a:r>
            <a:r>
              <a:rPr lang="en-GB" sz="6000" b="1" dirty="0">
                <a:solidFill>
                  <a:srgbClr val="7030A0"/>
                </a:solidFill>
              </a:rPr>
              <a:t>dog</a:t>
            </a:r>
            <a:r>
              <a:rPr lang="en-GB" sz="6000" b="1" dirty="0"/>
              <a:t> </a:t>
            </a:r>
            <a:r>
              <a:rPr lang="en-GB" sz="6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chewed the bone.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203CBF-32B9-4240-864C-FBF3D1CABBF8}"/>
              </a:ext>
            </a:extLst>
          </p:cNvPr>
          <p:cNvSpPr/>
          <p:nvPr/>
        </p:nvSpPr>
        <p:spPr>
          <a:xfrm>
            <a:off x="2914401" y="4393495"/>
            <a:ext cx="1615440" cy="74746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377B1AB-1F2F-554E-8DCB-F40C335D77BD}"/>
              </a:ext>
            </a:extLst>
          </p:cNvPr>
          <p:cNvCxnSpPr>
            <a:cxnSpLocks/>
          </p:cNvCxnSpPr>
          <p:nvPr/>
        </p:nvCxnSpPr>
        <p:spPr>
          <a:xfrm flipV="1">
            <a:off x="3732281" y="3903488"/>
            <a:ext cx="0" cy="43483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EA4E197-0D7D-564C-845D-D815A5255107}"/>
              </a:ext>
            </a:extLst>
          </p:cNvPr>
          <p:cNvSpPr/>
          <p:nvPr/>
        </p:nvSpPr>
        <p:spPr>
          <a:xfrm>
            <a:off x="3016426" y="4523007"/>
            <a:ext cx="1431709" cy="465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subject</a:t>
            </a:r>
          </a:p>
        </p:txBody>
      </p:sp>
    </p:spTree>
    <p:extLst>
      <p:ext uri="{BB962C8B-B14F-4D97-AF65-F5344CB8AC3E}">
        <p14:creationId xmlns:p14="http://schemas.microsoft.com/office/powerpoint/2010/main" val="311616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2B378-CC21-5D4F-A6CD-75ED0AE7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368C7-6FF1-FE42-88A2-A10FF1159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875" y="16402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The subject of a sentence is the person or thing undertaking the verb in the sentence.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Sentences have a verb.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000" b="1" dirty="0"/>
              <a:t>The</a:t>
            </a:r>
            <a:r>
              <a:rPr lang="en-GB" sz="6000" b="1" dirty="0">
                <a:solidFill>
                  <a:srgbClr val="7030A0"/>
                </a:solidFill>
              </a:rPr>
              <a:t> dog </a:t>
            </a:r>
            <a:r>
              <a:rPr lang="en-GB" sz="6000" b="1" dirty="0">
                <a:solidFill>
                  <a:srgbClr val="00B050"/>
                </a:solidFill>
              </a:rPr>
              <a:t>chewed</a:t>
            </a:r>
            <a:r>
              <a:rPr lang="en-GB" sz="6000" b="1" dirty="0"/>
              <a:t> the bone.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58C3F87-560B-3C4B-88EE-C2BA4B025304}"/>
              </a:ext>
            </a:extLst>
          </p:cNvPr>
          <p:cNvSpPr/>
          <p:nvPr/>
        </p:nvSpPr>
        <p:spPr>
          <a:xfrm>
            <a:off x="5059680" y="5055075"/>
            <a:ext cx="1615440" cy="9364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3472FE2-6315-E14B-8E17-38F3DCFCCA3A}"/>
              </a:ext>
            </a:extLst>
          </p:cNvPr>
          <p:cNvCxnSpPr>
            <a:cxnSpLocks/>
          </p:cNvCxnSpPr>
          <p:nvPr/>
        </p:nvCxnSpPr>
        <p:spPr>
          <a:xfrm flipV="1">
            <a:off x="5867400" y="4466610"/>
            <a:ext cx="0" cy="5040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120627A-A600-AF41-BCCA-D22B440C519D}"/>
              </a:ext>
            </a:extLst>
          </p:cNvPr>
          <p:cNvSpPr/>
          <p:nvPr/>
        </p:nvSpPr>
        <p:spPr>
          <a:xfrm>
            <a:off x="5488770" y="5292483"/>
            <a:ext cx="7572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verb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D924EF7-EAA4-1E4B-9F04-40B01B21E9A9}"/>
              </a:ext>
            </a:extLst>
          </p:cNvPr>
          <p:cNvSpPr/>
          <p:nvPr/>
        </p:nvSpPr>
        <p:spPr>
          <a:xfrm>
            <a:off x="2851065" y="5055075"/>
            <a:ext cx="1615440" cy="936481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D8B0D2F-7C0D-3F40-80DF-2721CCA9CEE9}"/>
              </a:ext>
            </a:extLst>
          </p:cNvPr>
          <p:cNvCxnSpPr>
            <a:cxnSpLocks/>
          </p:cNvCxnSpPr>
          <p:nvPr/>
        </p:nvCxnSpPr>
        <p:spPr>
          <a:xfrm flipV="1">
            <a:off x="3668945" y="4466610"/>
            <a:ext cx="0" cy="43483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B853824-3112-0A47-AA26-57987E1F3D6F}"/>
              </a:ext>
            </a:extLst>
          </p:cNvPr>
          <p:cNvSpPr/>
          <p:nvPr/>
        </p:nvSpPr>
        <p:spPr>
          <a:xfrm>
            <a:off x="2953090" y="5290538"/>
            <a:ext cx="1431709" cy="465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subject</a:t>
            </a:r>
          </a:p>
        </p:txBody>
      </p:sp>
    </p:spTree>
    <p:extLst>
      <p:ext uri="{BB962C8B-B14F-4D97-AF65-F5344CB8AC3E}">
        <p14:creationId xmlns:p14="http://schemas.microsoft.com/office/powerpoint/2010/main" val="151506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2B378-CC21-5D4F-A6CD-75ED0AE7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368C7-6FF1-FE42-88A2-A10FF1159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875" y="16402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The subject of a sentence is the person or thing undertaking the verb in the sentence.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Sentences have a verb.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Some sentences also have a subject (the person or thing the verb is being acted on).</a:t>
            </a:r>
          </a:p>
          <a:p>
            <a:pPr marL="0" indent="0" algn="ctr">
              <a:buNone/>
            </a:pPr>
            <a:r>
              <a:rPr lang="en-GB" sz="6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sz="6000" b="1" dirty="0">
                <a:solidFill>
                  <a:srgbClr val="7030A0"/>
                </a:solidFill>
              </a:rPr>
              <a:t>dog</a:t>
            </a:r>
            <a:r>
              <a:rPr lang="en-GB" sz="6000" b="1" dirty="0"/>
              <a:t> </a:t>
            </a:r>
            <a:r>
              <a:rPr lang="en-GB" sz="6000" b="1" dirty="0">
                <a:solidFill>
                  <a:srgbClr val="00B050"/>
                </a:solidFill>
              </a:rPr>
              <a:t>chewed</a:t>
            </a:r>
            <a:r>
              <a:rPr lang="en-GB" sz="6000" b="1" dirty="0"/>
              <a:t> </a:t>
            </a:r>
            <a:r>
              <a:rPr lang="en-GB" sz="6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sz="6000" b="1" dirty="0"/>
              <a:t> </a:t>
            </a:r>
            <a:r>
              <a:rPr lang="en-GB" sz="6000" b="1" dirty="0">
                <a:solidFill>
                  <a:srgbClr val="00B0F0"/>
                </a:solidFill>
              </a:rPr>
              <a:t>bone</a:t>
            </a:r>
            <a:r>
              <a:rPr lang="en-GB" sz="6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C96935A-008A-AF49-B7B5-8A5B3A380D82}"/>
              </a:ext>
            </a:extLst>
          </p:cNvPr>
          <p:cNvSpPr/>
          <p:nvPr/>
        </p:nvSpPr>
        <p:spPr>
          <a:xfrm>
            <a:off x="3041667" y="5123905"/>
            <a:ext cx="1615440" cy="93648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6C88C7-A715-0C47-AAC1-ECAAA3FCB35D}"/>
              </a:ext>
            </a:extLst>
          </p:cNvPr>
          <p:cNvCxnSpPr>
            <a:cxnSpLocks/>
          </p:cNvCxnSpPr>
          <p:nvPr/>
        </p:nvCxnSpPr>
        <p:spPr>
          <a:xfrm flipV="1">
            <a:off x="3849387" y="4810002"/>
            <a:ext cx="0" cy="25414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B577507-3857-7543-A802-A6DB7B939361}"/>
              </a:ext>
            </a:extLst>
          </p:cNvPr>
          <p:cNvSpPr/>
          <p:nvPr/>
        </p:nvSpPr>
        <p:spPr>
          <a:xfrm>
            <a:off x="3290767" y="538200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subject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5023382-06F1-284D-88CF-614D5DB65E91}"/>
              </a:ext>
            </a:extLst>
          </p:cNvPr>
          <p:cNvSpPr/>
          <p:nvPr/>
        </p:nvSpPr>
        <p:spPr>
          <a:xfrm>
            <a:off x="5110480" y="5111547"/>
            <a:ext cx="1615440" cy="9364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63AD70C-D08A-124B-8ED7-35F5A90613EC}"/>
              </a:ext>
            </a:extLst>
          </p:cNvPr>
          <p:cNvCxnSpPr>
            <a:cxnSpLocks/>
          </p:cNvCxnSpPr>
          <p:nvPr/>
        </p:nvCxnSpPr>
        <p:spPr>
          <a:xfrm flipV="1">
            <a:off x="5918200" y="4834717"/>
            <a:ext cx="0" cy="25414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8809AAA-0D5C-8F4B-A028-4B5EDF957D79}"/>
              </a:ext>
            </a:extLst>
          </p:cNvPr>
          <p:cNvSpPr/>
          <p:nvPr/>
        </p:nvSpPr>
        <p:spPr>
          <a:xfrm>
            <a:off x="5539570" y="5373669"/>
            <a:ext cx="7572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verb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97E7BF2F-4343-4048-B219-1666E813D57A}"/>
              </a:ext>
            </a:extLst>
          </p:cNvPr>
          <p:cNvSpPr/>
          <p:nvPr/>
        </p:nvSpPr>
        <p:spPr>
          <a:xfrm>
            <a:off x="8426467" y="5111549"/>
            <a:ext cx="1615440" cy="93648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08B8106-3F76-4444-ACE3-D48704C588AD}"/>
              </a:ext>
            </a:extLst>
          </p:cNvPr>
          <p:cNvCxnSpPr>
            <a:cxnSpLocks/>
          </p:cNvCxnSpPr>
          <p:nvPr/>
        </p:nvCxnSpPr>
        <p:spPr>
          <a:xfrm flipV="1">
            <a:off x="9234187" y="4834719"/>
            <a:ext cx="0" cy="25414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92013E6-4DC0-C44B-93C5-5EF03B36E569}"/>
              </a:ext>
            </a:extLst>
          </p:cNvPr>
          <p:cNvSpPr/>
          <p:nvPr/>
        </p:nvSpPr>
        <p:spPr>
          <a:xfrm>
            <a:off x="8708648" y="5383462"/>
            <a:ext cx="984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43710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23D-EDAA-3141-96E6-F8AFFC91F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Subject, verb,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79118-F382-F740-A9D3-FC85599A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</a:t>
            </a:r>
            <a:r>
              <a:rPr lang="en-GB" b="1" dirty="0">
                <a:solidFill>
                  <a:srgbClr val="7030A0"/>
                </a:solidFill>
              </a:rPr>
              <a:t>subject</a:t>
            </a:r>
            <a:r>
              <a:rPr lang="en-GB" b="1" dirty="0"/>
              <a:t>, </a:t>
            </a:r>
            <a:r>
              <a:rPr lang="en-GB" b="1" dirty="0">
                <a:solidFill>
                  <a:srgbClr val="00B050"/>
                </a:solidFill>
              </a:rPr>
              <a:t>verb</a:t>
            </a:r>
            <a:r>
              <a:rPr lang="en-GB" b="1" dirty="0"/>
              <a:t> </a:t>
            </a:r>
            <a:r>
              <a:rPr lang="en-GB" dirty="0"/>
              <a:t>and </a:t>
            </a:r>
            <a:r>
              <a:rPr lang="en-GB" b="1" dirty="0">
                <a:solidFill>
                  <a:srgbClr val="00B0F0"/>
                </a:solidFill>
              </a:rPr>
              <a:t>object</a:t>
            </a:r>
            <a:r>
              <a:rPr lang="en-GB" dirty="0"/>
              <a:t> in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kicked the football.</a:t>
            </a:r>
          </a:p>
          <a:p>
            <a:pPr marL="0" indent="0">
              <a:buNone/>
            </a:pPr>
            <a:endParaRPr lang="en-GB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Zoe dug the garden.</a:t>
            </a:r>
          </a:p>
          <a:p>
            <a:pPr marL="0" indent="0">
              <a:buNone/>
            </a:pPr>
            <a:endParaRPr lang="en-GB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squirrel climbed the tree.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16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23D-EDAA-3141-96E6-F8AFFC91F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Subject, verb,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79118-F382-F740-A9D3-FC85599A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Can you identify the</a:t>
            </a: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b="1" dirty="0">
                <a:solidFill>
                  <a:srgbClr val="7030A0"/>
                </a:solidFill>
              </a:rPr>
              <a:t>subject</a:t>
            </a:r>
            <a:r>
              <a:rPr lang="en-GB" b="1" dirty="0"/>
              <a:t>, </a:t>
            </a:r>
            <a:r>
              <a:rPr lang="en-GB" b="1" dirty="0">
                <a:solidFill>
                  <a:srgbClr val="00B050"/>
                </a:solidFill>
              </a:rPr>
              <a:t>verb</a:t>
            </a:r>
            <a:r>
              <a:rPr lang="en-GB" b="1" dirty="0"/>
              <a:t> </a:t>
            </a:r>
            <a:r>
              <a:rPr lang="en-GB" dirty="0"/>
              <a:t>and </a:t>
            </a:r>
            <a:r>
              <a:rPr lang="en-GB" b="1" dirty="0">
                <a:solidFill>
                  <a:srgbClr val="92D050"/>
                </a:solidFill>
              </a:rPr>
              <a:t>object</a:t>
            </a:r>
            <a:r>
              <a:rPr lang="en-GB" dirty="0"/>
              <a:t> in these sentences?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boy</a:t>
            </a:r>
            <a:r>
              <a:rPr lang="en-GB" dirty="0"/>
              <a:t> </a:t>
            </a:r>
            <a:r>
              <a:rPr lang="en-GB" b="1" dirty="0">
                <a:solidFill>
                  <a:srgbClr val="00B050"/>
                </a:solidFill>
              </a:rPr>
              <a:t>kicked</a:t>
            </a:r>
            <a:r>
              <a:rPr lang="en-GB" dirty="0"/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</a:rPr>
              <a:t>football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Zoe</a:t>
            </a:r>
            <a:r>
              <a:rPr lang="en-GB" dirty="0"/>
              <a:t> </a:t>
            </a:r>
            <a:r>
              <a:rPr lang="en-GB" b="1" dirty="0">
                <a:solidFill>
                  <a:srgbClr val="00B050"/>
                </a:solidFill>
              </a:rPr>
              <a:t>dug</a:t>
            </a:r>
            <a:r>
              <a:rPr lang="en-GB" dirty="0"/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</a:rPr>
              <a:t>garden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squirrel</a:t>
            </a:r>
            <a:r>
              <a:rPr lang="en-GB" dirty="0"/>
              <a:t> </a:t>
            </a:r>
            <a:r>
              <a:rPr lang="en-GB" b="1" dirty="0">
                <a:solidFill>
                  <a:srgbClr val="00B050"/>
                </a:solidFill>
              </a:rPr>
              <a:t>climbed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>
                <a:solidFill>
                  <a:srgbClr val="00B0F0"/>
                </a:solidFill>
              </a:rPr>
              <a:t>tree</a:t>
            </a:r>
            <a:r>
              <a:rPr lang="en-GB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 of these sentences are active – the subject is undertaking the action (verb) and this is being done to the object of the sentence.</a:t>
            </a:r>
          </a:p>
        </p:txBody>
      </p:sp>
    </p:spTree>
    <p:extLst>
      <p:ext uri="{BB962C8B-B14F-4D97-AF65-F5344CB8AC3E}">
        <p14:creationId xmlns:p14="http://schemas.microsoft.com/office/powerpoint/2010/main" val="50301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FFAF7-ABA2-1740-B56B-785980CC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passive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3CE4-C1E6-7E4F-9472-F51A5E2D0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When using the passive voice, the focus of the sentence is on the </a:t>
            </a:r>
            <a:r>
              <a:rPr lang="en-GB" b="1" dirty="0">
                <a:solidFill>
                  <a:srgbClr val="00B0F0"/>
                </a:solidFill>
              </a:rPr>
              <a:t>object</a:t>
            </a:r>
            <a:r>
              <a:rPr lang="en-GB" dirty="0"/>
              <a:t> and what has been done to it. 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GB" sz="55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kicked the football.</a:t>
            </a:r>
          </a:p>
          <a:p>
            <a:pPr marL="0" indent="0" algn="ctr">
              <a:buNone/>
            </a:pP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sz="5500" b="1" dirty="0">
                <a:solidFill>
                  <a:srgbClr val="00B0F0"/>
                </a:solidFill>
              </a:rPr>
              <a:t>football</a:t>
            </a:r>
            <a:r>
              <a:rPr lang="en-GB" sz="5500" b="1" dirty="0"/>
              <a:t> </a:t>
            </a: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was kicked by the boy.</a:t>
            </a:r>
          </a:p>
          <a:p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46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FFAF7-ABA2-1740-B56B-785980CC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The passive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3CE4-C1E6-7E4F-9472-F51A5E2D0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When using the passive voice, the focus of the sentence is on the </a:t>
            </a:r>
            <a:r>
              <a:rPr lang="en-GB" b="1" dirty="0">
                <a:solidFill>
                  <a:srgbClr val="00B0F0"/>
                </a:solidFill>
              </a:rPr>
              <a:t>object</a:t>
            </a:r>
            <a:r>
              <a:rPr lang="en-GB" dirty="0"/>
              <a:t> and what has been done to it. 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GB" sz="55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boy kicked the football.</a:t>
            </a:r>
          </a:p>
          <a:p>
            <a:pPr marL="0" indent="0" algn="ctr">
              <a:buNone/>
            </a:pP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sz="5500" b="1" dirty="0">
                <a:solidFill>
                  <a:srgbClr val="7030A0"/>
                </a:solidFill>
              </a:rPr>
              <a:t>football </a:t>
            </a:r>
            <a:r>
              <a:rPr lang="en-GB" sz="5500" b="1" dirty="0">
                <a:solidFill>
                  <a:srgbClr val="00B050"/>
                </a:solidFill>
              </a:rPr>
              <a:t>was kicked </a:t>
            </a: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by the </a:t>
            </a:r>
            <a:r>
              <a:rPr lang="en-GB" sz="5500" b="1" dirty="0">
                <a:solidFill>
                  <a:srgbClr val="00B0F0"/>
                </a:solidFill>
              </a:rPr>
              <a:t>boy</a:t>
            </a:r>
            <a:r>
              <a:rPr lang="en-GB" sz="5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69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994</Words>
  <Application>Microsoft Macintosh PowerPoint</Application>
  <PresentationFormat>Widescreen</PresentationFormat>
  <Paragraphs>119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Rounded</vt:lpstr>
      <vt:lpstr>Calibri</vt:lpstr>
      <vt:lpstr>Calibri Light</vt:lpstr>
      <vt:lpstr>Office Theme</vt:lpstr>
      <vt:lpstr>PowerPoint Presentation</vt:lpstr>
      <vt:lpstr>The active and passive voice</vt:lpstr>
      <vt:lpstr>Sentences</vt:lpstr>
      <vt:lpstr>Sentences</vt:lpstr>
      <vt:lpstr>Sentences</vt:lpstr>
      <vt:lpstr>Subject, verb, object</vt:lpstr>
      <vt:lpstr>Subject, verb, object</vt:lpstr>
      <vt:lpstr>The passive voice</vt:lpstr>
      <vt:lpstr>The passive voice</vt:lpstr>
      <vt:lpstr>The passive voice</vt:lpstr>
      <vt:lpstr>Noting how the verb is formed</vt:lpstr>
      <vt:lpstr>Identifying the passive voice</vt:lpstr>
      <vt:lpstr>Sometimes the subject is missing…</vt:lpstr>
      <vt:lpstr>Sometimes the subject is missing…</vt:lpstr>
      <vt:lpstr>Quiz</vt:lpstr>
      <vt:lpstr>Quiz</vt:lpstr>
      <vt:lpstr>Using the passive voice authentically</vt:lpstr>
      <vt:lpstr>Essential prior knowledge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Clarke</dc:creator>
  <cp:lastModifiedBy>Sharon Carter</cp:lastModifiedBy>
  <cp:revision>7</cp:revision>
  <dcterms:created xsi:type="dcterms:W3CDTF">2020-06-25T15:41:09Z</dcterms:created>
  <dcterms:modified xsi:type="dcterms:W3CDTF">2020-08-27T09:28:56Z</dcterms:modified>
</cp:coreProperties>
</file>